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0" r:id="rId7"/>
    <p:sldId id="374" r:id="rId8"/>
    <p:sldId id="390" r:id="rId9"/>
    <p:sldId id="376" r:id="rId10"/>
    <p:sldId id="378" r:id="rId11"/>
    <p:sldId id="379" r:id="rId12"/>
    <p:sldId id="392" r:id="rId13"/>
    <p:sldId id="380" r:id="rId14"/>
    <p:sldId id="382" r:id="rId15"/>
    <p:sldId id="386" r:id="rId16"/>
    <p:sldId id="388" r:id="rId17"/>
    <p:sldId id="393" r:id="rId18"/>
    <p:sldId id="389" r:id="rId19"/>
    <p:sldId id="394" r:id="rId20"/>
    <p:sldId id="256" r:id="rId2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7" d="100"/>
          <a:sy n="47" d="100"/>
        </p:scale>
        <p:origin x="60" y="18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7" name="yt_shape_14807"/>
          <p:cNvSpPr txBox="1"/>
          <p:nvPr/>
        </p:nvSpPr>
        <p:spPr>
          <a:xfrm>
            <a:off x="539880" y="1294701"/>
            <a:ext cx="2431243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  <a:r>
              <a:rPr lang="en-US" altLang="zh-CN" sz="3050" b="0" i="0" u="none" spc="18271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</a:p>
        </p:txBody>
      </p:sp>
      <p:pic>
        <p:nvPicPr>
          <p:cNvPr id="14806" name="yt_image_14806" title="H_47.8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1294701"/>
            <a:ext cx="241515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09" name="yt_shape_14809"/>
          <p:cNvSpPr txBox="1"/>
          <p:nvPr/>
        </p:nvSpPr>
        <p:spPr>
          <a:xfrm>
            <a:off x="539880" y="1953431"/>
            <a:ext cx="549188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平均数、中位数、众数、方差</a:t>
            </a:r>
          </a:p>
        </p:txBody>
      </p:sp>
      <p:sp>
        <p:nvSpPr>
          <p:cNvPr id="14810" name="yt_shape_14810"/>
          <p:cNvSpPr txBox="1"/>
          <p:nvPr/>
        </p:nvSpPr>
        <p:spPr>
          <a:xfrm>
            <a:off x="540000" y="24577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百色市中考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某班一合作学习小组有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人，某次数学测试成绩数据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，则这组数据的中位数是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11" name="yt_table_1481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318072"/>
              </p:ext>
            </p:extLst>
          </p:nvPr>
        </p:nvGraphicFramePr>
        <p:xfrm>
          <a:off x="539880" y="3417176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4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4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4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A.78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6"/>
                  </a:ext>
                </a:extLst>
              </a:tr>
            </a:tbl>
          </a:graphicData>
        </a:graphic>
      </p:graphicFrame>
      <p:pic>
        <p:nvPicPr>
          <p:cNvPr id="3" name="yt_shape_1698905672616" title="H_28.770866">
            <a:extLst>
              <a:ext uri="{FF2B5EF4-FFF2-40B4-BE49-F238E27FC236}">
                <a16:creationId xmlns:a16="http://schemas.microsoft.com/office/drawing/2014/main" id="{9205A496-31C4-0E8E-0BAB-B999A78893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995304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B82DF5-DD98-F482-EA24-DB12DB7853AF}"/>
              </a:ext>
            </a:extLst>
          </p:cNvPr>
          <p:cNvSpPr txBox="1"/>
          <p:nvPr/>
        </p:nvSpPr>
        <p:spPr>
          <a:xfrm>
            <a:off x="8069988" y="28864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7" name="yt_shape_14857"/>
          <p:cNvSpPr txBox="1"/>
          <p:nvPr/>
        </p:nvSpPr>
        <p:spPr>
          <a:xfrm>
            <a:off x="623392" y="836712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为助力经济的发展，天天快餐公司积极投入到生产中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现有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两家农副产品加工厂到该公司推销鸡腿，两家鸡腿的价格相同，品质相近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该公司决定通过检查来确定选购哪家的鸡腿，检验人员从两家分别抽取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个鸡腿，然后再从中随机各抽取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个，记录它们的质量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如下：</a:t>
            </a:r>
          </a:p>
        </p:txBody>
      </p:sp>
      <p:graphicFrame>
        <p:nvGraphicFramePr>
          <p:cNvPr id="14858" name="yt_table_1485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555256"/>
              </p:ext>
            </p:extLst>
          </p:nvPr>
        </p:nvGraphicFramePr>
        <p:xfrm>
          <a:off x="623396" y="2852936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694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2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2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2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56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35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35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735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35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7563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加工厂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加工厂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yt_shape_14860"/>
          <p:cNvSpPr txBox="1"/>
          <p:nvPr/>
        </p:nvSpPr>
        <p:spPr>
          <a:xfrm>
            <a:off x="540000" y="40744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根据表中数据，求两加工厂的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个鸡腿质量的中位数、众数、平均数、方差，填在下表中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5" name="yt_table_14861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16058"/>
              </p:ext>
            </p:extLst>
          </p:nvPr>
        </p:nvGraphicFramePr>
        <p:xfrm>
          <a:off x="540002" y="5010299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方差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加工厂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2.8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加工厂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74.5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2.6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9C2F4ECC-9BA0-04E5-DA9D-80DE8939735A}"/>
              </a:ext>
            </a:extLst>
          </p:cNvPr>
          <p:cNvSpPr txBox="1"/>
          <p:nvPr/>
        </p:nvSpPr>
        <p:spPr>
          <a:xfrm>
            <a:off x="3616265" y="573983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E5703A-4A2C-AC54-F369-BAABAF516DD1}"/>
              </a:ext>
            </a:extLst>
          </p:cNvPr>
          <p:cNvSpPr txBox="1"/>
          <p:nvPr/>
        </p:nvSpPr>
        <p:spPr>
          <a:xfrm>
            <a:off x="5848328" y="573983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044349E-4B28-18E9-FEEE-51D78D2FD4CD}"/>
              </a:ext>
            </a:extLst>
          </p:cNvPr>
          <p:cNvSpPr txBox="1"/>
          <p:nvPr/>
        </p:nvSpPr>
        <p:spPr>
          <a:xfrm>
            <a:off x="8061339" y="573983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23BC179-2DF6-FFC2-E450-D9D62DDFBA62}"/>
              </a:ext>
            </a:extLst>
          </p:cNvPr>
          <p:cNvSpPr txBox="1"/>
          <p:nvPr/>
        </p:nvSpPr>
        <p:spPr>
          <a:xfrm>
            <a:off x="10245777" y="5739831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34A3444-92C1-219D-91DE-DA5EBE7EB1C3}"/>
              </a:ext>
            </a:extLst>
          </p:cNvPr>
          <p:cNvSpPr txBox="1"/>
          <p:nvPr/>
        </p:nvSpPr>
        <p:spPr>
          <a:xfrm>
            <a:off x="3501965" y="6306759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74.5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07621B9-7936-F373-5C3D-13175A302343}"/>
              </a:ext>
            </a:extLst>
          </p:cNvPr>
          <p:cNvSpPr txBox="1"/>
          <p:nvPr/>
        </p:nvSpPr>
        <p:spPr>
          <a:xfrm>
            <a:off x="5838803" y="630675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FAF3716-B2C3-F1C2-6621-3C67222E1907}"/>
              </a:ext>
            </a:extLst>
          </p:cNvPr>
          <p:cNvSpPr txBox="1"/>
          <p:nvPr/>
        </p:nvSpPr>
        <p:spPr>
          <a:xfrm>
            <a:off x="8061339" y="631628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8B2CDF8-3891-3C4D-ED48-E7C76050B65C}"/>
              </a:ext>
            </a:extLst>
          </p:cNvPr>
          <p:cNvSpPr txBox="1"/>
          <p:nvPr/>
        </p:nvSpPr>
        <p:spPr>
          <a:xfrm>
            <a:off x="10245777" y="6306759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863" name="yt_shape_14863"/>
              <p:cNvSpPr txBox="1"/>
              <p:nvPr/>
            </p:nvSpPr>
            <p:spPr>
              <a:xfrm>
                <a:off x="695400" y="1264804"/>
                <a:ext cx="9911368" cy="25509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估计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加工厂这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个鸡腿中，质量为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克的鸡腿有多少个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？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根据鸡腿质量的稳定性，该快餐公司应选购哪家加工厂的鸡腿？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加工厂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个鸡腿中质量为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克的鸡腿约有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根据鸡腿质量的稳定性，该快餐公司应选购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加工厂的鸡腿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4863" name="yt_shape_148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1264804"/>
                <a:ext cx="9911368" cy="2550955"/>
              </a:xfrm>
              <a:prstGeom prst="rect">
                <a:avLst/>
              </a:prstGeom>
              <a:blipFill>
                <a:blip r:embed="rId2"/>
                <a:stretch>
                  <a:fillRect l="-1845" t="-1909" r="-984" b="-6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FCD8020-016A-5D9F-C384-F83C486FC415}"/>
                  </a:ext>
                </a:extLst>
              </p:cNvPr>
              <p:cNvSpPr txBox="1"/>
              <p:nvPr/>
            </p:nvSpPr>
            <p:spPr>
              <a:xfrm>
                <a:off x="605389" y="1539259"/>
                <a:ext cx="999559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加工厂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个鸡腿中质量为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克的鸡腿约有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个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FCD8020-016A-5D9F-C384-F83C486FC4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389" y="1539259"/>
                <a:ext cx="9995598" cy="769062"/>
              </a:xfrm>
              <a:prstGeom prst="rect">
                <a:avLst/>
              </a:prstGeom>
              <a:blipFill>
                <a:blip r:embed="rId3"/>
                <a:stretch>
                  <a:fillRect l="-915" r="-103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E8ADC0D3-08C4-0CEA-A9DA-1A464F39D2BF}"/>
              </a:ext>
            </a:extLst>
          </p:cNvPr>
          <p:cNvSpPr txBox="1"/>
          <p:nvPr/>
        </p:nvSpPr>
        <p:spPr>
          <a:xfrm>
            <a:off x="610325" y="2759281"/>
            <a:ext cx="88240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根据鸡腿质量的稳定性，该快餐公司应选购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加工厂的鸡腿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9" name="yt_shape_14869"/>
          <p:cNvSpPr txBox="1"/>
          <p:nvPr/>
        </p:nvSpPr>
        <p:spPr>
          <a:xfrm>
            <a:off x="539880" y="1252461"/>
            <a:ext cx="2416239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12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868" name="yt_image_14868" title="H_50.0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1252461"/>
            <a:ext cx="240030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71" name="yt_shape_14871"/>
          <p:cNvSpPr txBox="1"/>
          <p:nvPr/>
        </p:nvSpPr>
        <p:spPr>
          <a:xfrm>
            <a:off x="540000" y="193861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南充市中考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睡眠管理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落实情况，某初中学校随机调查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名学生每天平均睡眠时间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时间均保留整数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，将样本数据绘制成统计图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，其中有两个数据被遮盖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关于睡眠时间的统计量中，与被遮盖的数据无关的是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73" name="yt_table_1487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7595761"/>
              </p:ext>
            </p:extLst>
          </p:nvPr>
        </p:nvGraphicFramePr>
        <p:xfrm>
          <a:off x="539880" y="3378182"/>
          <a:ext cx="4489768" cy="950976"/>
        </p:xfrm>
        <a:graphic>
          <a:graphicData uri="http://schemas.openxmlformats.org/drawingml/2006/table">
            <a:tbl>
              <a:tblPr/>
              <a:tblGrid>
                <a:gridCol w="2719705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  <a:gridCol w="1770063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方差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5"/>
                  </a:ext>
                </a:extLst>
              </a:tr>
            </a:tbl>
          </a:graphicData>
        </a:graphic>
      </p:graphicFrame>
      <p:pic>
        <p:nvPicPr>
          <p:cNvPr id="14872" name="yt_image_14872_skip" title="H_145.9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8598" y="3378182"/>
            <a:ext cx="3961638" cy="18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759F59-CEFE-D6AA-9C8B-26F6594E61AD}"/>
              </a:ext>
            </a:extLst>
          </p:cNvPr>
          <p:cNvSpPr txBox="1"/>
          <p:nvPr/>
        </p:nvSpPr>
        <p:spPr>
          <a:xfrm>
            <a:off x="10279788" y="28427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5" name="yt_shape_14875"/>
          <p:cNvSpPr txBox="1"/>
          <p:nvPr/>
        </p:nvSpPr>
        <p:spPr>
          <a:xfrm>
            <a:off x="540000" y="1268413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八年级期中考试数学成绩如下：八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人，平均分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分；八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人，平均分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分；八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人，平均分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分；八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人，平均分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则年级平均分为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114.6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一列数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中有唯一众数，则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如果这组数据的某个众数与平均数相等，那么这组数据的中位数是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3CB9BC-E273-F5DE-10E3-6826584578E6}"/>
              </a:ext>
            </a:extLst>
          </p:cNvPr>
          <p:cNvSpPr txBox="1"/>
          <p:nvPr/>
        </p:nvSpPr>
        <p:spPr>
          <a:xfrm>
            <a:off x="2888389" y="2172583"/>
            <a:ext cx="1159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114.6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F93EE1-7900-702F-31CB-FFF98CAA3AC3}"/>
              </a:ext>
            </a:extLst>
          </p:cNvPr>
          <p:cNvSpPr txBox="1"/>
          <p:nvPr/>
        </p:nvSpPr>
        <p:spPr>
          <a:xfrm>
            <a:off x="8873263" y="264807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2ECBA3-2164-A58B-318E-69B625CF77A5}"/>
              </a:ext>
            </a:extLst>
          </p:cNvPr>
          <p:cNvSpPr txBox="1"/>
          <p:nvPr/>
        </p:nvSpPr>
        <p:spPr>
          <a:xfrm>
            <a:off x="3193189" y="3599047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9" name="yt_shape_14879"/>
          <p:cNvSpPr txBox="1"/>
          <p:nvPr/>
        </p:nvSpPr>
        <p:spPr>
          <a:xfrm>
            <a:off x="539881" y="1294833"/>
            <a:ext cx="2395464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796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878" name="yt_image_14878" title="H_50.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94833"/>
            <a:ext cx="2379726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81" name="yt_shape_14881"/>
          <p:cNvSpPr txBox="1"/>
          <p:nvPr/>
        </p:nvSpPr>
        <p:spPr>
          <a:xfrm>
            <a:off x="540000" y="1980988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双减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背景下，某区教育部门想了解该区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两所学校九年级各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名学生的课后书面作业时长情况，从这两所学校分别随机抽取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名九年级学生的课后书面作业时长数据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保留整数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，整理分析过程如下：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【收集数据】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学校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名九年级学生中，课后书面作业时长在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70.5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80.5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组的具体数据如下：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4" name="yt_shape_14884"/>
          <p:cNvSpPr txBox="1"/>
          <p:nvPr/>
        </p:nvSpPr>
        <p:spPr>
          <a:xfrm>
            <a:off x="540000" y="126841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【整理数据】不完整的两所学校的频数分布表如下，不完整的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学校频数分布直方图如图所示：</a:t>
            </a:r>
          </a:p>
        </p:txBody>
      </p:sp>
      <p:graphicFrame>
        <p:nvGraphicFramePr>
          <p:cNvPr id="14885" name="yt_table_14885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80260"/>
              </p:ext>
            </p:extLst>
          </p:nvPr>
        </p:nvGraphicFramePr>
        <p:xfrm>
          <a:off x="540000" y="2387072"/>
          <a:ext cx="11111998" cy="2176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55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1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1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1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91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91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50.5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60.5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70.5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80.5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90.5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学校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学校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89" name="yt_image_1488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89540" y="2492549"/>
            <a:ext cx="5513832" cy="241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4887"/>
          <p:cNvSpPr txBox="1"/>
          <p:nvPr/>
        </p:nvSpPr>
        <p:spPr>
          <a:xfrm>
            <a:off x="3503712" y="1268413"/>
            <a:ext cx="4839466" cy="91550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学校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名九年级学生课后书面作业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时长的频数分布直方图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1" name="yt_shape_14891"/>
          <p:cNvSpPr txBox="1"/>
          <p:nvPr/>
        </p:nvSpPr>
        <p:spPr>
          <a:xfrm>
            <a:off x="343746" y="1291009"/>
            <a:ext cx="861774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【分析数据】两组数据的平均数、众数、中位数、方差如下表：</a:t>
            </a:r>
          </a:p>
        </p:txBody>
      </p:sp>
      <p:graphicFrame>
        <p:nvGraphicFramePr>
          <p:cNvPr id="14892" name="yt_table_14892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792961"/>
              </p:ext>
            </p:extLst>
          </p:nvPr>
        </p:nvGraphicFramePr>
        <p:xfrm>
          <a:off x="343746" y="1929537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特征数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方差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学校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127.36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学校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144.12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894" name="yt_shape_14894"/>
          <p:cNvSpPr txBox="1"/>
          <p:nvPr/>
        </p:nvSpPr>
        <p:spPr>
          <a:xfrm>
            <a:off x="343865" y="3899946"/>
            <a:ext cx="11820577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根据以上信息，回答下列问题：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本次调查是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抽样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抽样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全面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调查；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统计表中，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74.5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6B3337-A285-1DD2-62B4-5A4ED1A46FE3}"/>
              </a:ext>
            </a:extLst>
          </p:cNvPr>
          <p:cNvSpPr txBox="1"/>
          <p:nvPr/>
        </p:nvSpPr>
        <p:spPr>
          <a:xfrm>
            <a:off x="2844654" y="432862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抽样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3CA915-1DA4-87F0-18C3-D062D17CA46A}"/>
              </a:ext>
            </a:extLst>
          </p:cNvPr>
          <p:cNvSpPr txBox="1"/>
          <p:nvPr/>
        </p:nvSpPr>
        <p:spPr>
          <a:xfrm>
            <a:off x="3284392" y="480411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0EAF68-3FAC-5874-5150-48A6F29E588D}"/>
              </a:ext>
            </a:extLst>
          </p:cNvPr>
          <p:cNvSpPr txBox="1"/>
          <p:nvPr/>
        </p:nvSpPr>
        <p:spPr>
          <a:xfrm>
            <a:off x="4943329" y="4804116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74.5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9" name="yt_shape_14899"/>
          <p:cNvSpPr txBox="1"/>
          <p:nvPr/>
        </p:nvSpPr>
        <p:spPr>
          <a:xfrm>
            <a:off x="312065" y="5190627"/>
            <a:ext cx="1156786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按规定，九年级学生每天课后书面作业时长不得超过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分钟，估计两所学校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名学生中，能在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分钟内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包括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完成当日课后书面作业的学生共有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920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补图如图所示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4902" name="yt_shape_14902"/>
          <p:cNvSpPr txBox="1"/>
          <p:nvPr/>
        </p:nvSpPr>
        <p:spPr>
          <a:xfrm>
            <a:off x="3584548" y="2276684"/>
            <a:ext cx="4589526" cy="17838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700" b="0" i="0" u="none" spc="-9700" dirty="0">
                <a:solidFill>
                  <a:srgbClr val="1EE3CF"/>
                </a:solidFill>
                <a:effectLst/>
                <a:latin typeface="白正" pitchFamily="97"/>
                <a:ea typeface="宋体" pitchFamily="97"/>
              </a:rPr>
              <a:t> </a:t>
            </a:r>
            <a:r>
              <a:rPr lang="en-US" altLang="zh-CN" sz="9700" b="0" i="0" u="none" spc="33601" dirty="0">
                <a:solidFill>
                  <a:srgbClr val="1EE3CF"/>
                </a:solidFill>
                <a:effectLst/>
                <a:latin typeface="白正" pitchFamily="97"/>
                <a:ea typeface="宋体" pitchFamily="97"/>
              </a:rPr>
              <a:t> 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4901" name="yt_image_14901" title="H_152.4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817" y="2298991"/>
            <a:ext cx="4574286" cy="193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029178-FCC1-0522-2A29-9D5FB0F90BF3}"/>
              </a:ext>
            </a:extLst>
          </p:cNvPr>
          <p:cNvSpPr txBox="1"/>
          <p:nvPr/>
        </p:nvSpPr>
        <p:spPr>
          <a:xfrm>
            <a:off x="10601417" y="5585254"/>
            <a:ext cx="98073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78CF42-564B-2B8D-227E-064CB8AB9FD1}"/>
              </a:ext>
            </a:extLst>
          </p:cNvPr>
          <p:cNvSpPr txBox="1"/>
          <p:nvPr/>
        </p:nvSpPr>
        <p:spPr>
          <a:xfrm>
            <a:off x="524268" y="1704376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补图如图所示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7" name="yt_image_1488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8088" y="2298991"/>
            <a:ext cx="4739127" cy="2072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4887"/>
          <p:cNvSpPr txBox="1"/>
          <p:nvPr/>
        </p:nvSpPr>
        <p:spPr>
          <a:xfrm>
            <a:off x="6608619" y="1246622"/>
            <a:ext cx="4839466" cy="91550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学校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名九年级学生课后书面作业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时长的频数分布直方图</a:t>
            </a:r>
          </a:p>
        </p:txBody>
      </p:sp>
      <p:sp>
        <p:nvSpPr>
          <p:cNvPr id="5" name="矩形 4"/>
          <p:cNvSpPr/>
          <p:nvPr/>
        </p:nvSpPr>
        <p:spPr>
          <a:xfrm>
            <a:off x="214888" y="4608288"/>
            <a:ext cx="1197711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 smtClean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在这次调查中，课后书面作业时长波动较小的是</a:t>
            </a:r>
            <a:r>
              <a:rPr lang="zh-CN" altLang="zh-CN" sz="100" spc="-100" dirty="0">
                <a:solidFill>
                  <a:srgbClr val="FF0000"/>
                </a:solidFill>
                <a:latin typeface="白正" pitchFamily="24"/>
                <a:ea typeface="宋体" pitchFamily="24"/>
              </a:rPr>
              <a:t> </a:t>
            </a:r>
            <a:r>
              <a:rPr lang="zh-CN" altLang="zh-CN" sz="24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spc="-100" dirty="0">
                <a:noFill/>
                <a:latin typeface="白正" pitchFamily="24"/>
                <a:ea typeface="宋体" pitchFamily="24"/>
              </a:rPr>
              <a:t>⁠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填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学校；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888" y="1055280"/>
            <a:ext cx="4031873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补全频数分布直方图；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31FB6B4-E0F1-5212-21FB-921F6EF4AD63}"/>
              </a:ext>
            </a:extLst>
          </p:cNvPr>
          <p:cNvSpPr txBox="1"/>
          <p:nvPr/>
        </p:nvSpPr>
        <p:spPr>
          <a:xfrm>
            <a:off x="7680176" y="4582958"/>
            <a:ext cx="705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3" name="yt_shape_14813"/>
          <p:cNvSpPr txBox="1"/>
          <p:nvPr/>
        </p:nvSpPr>
        <p:spPr>
          <a:xfrm>
            <a:off x="540119" y="113009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盘锦市中考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某校开展安全知识竞赛，进入决赛的学生有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名，他们的决赛成绩如表所示：</a:t>
            </a:r>
          </a:p>
        </p:txBody>
      </p:sp>
      <p:graphicFrame>
        <p:nvGraphicFramePr>
          <p:cNvPr id="14814" name="yt_table_1481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029997"/>
              </p:ext>
            </p:extLst>
          </p:nvPr>
        </p:nvGraphicFramePr>
        <p:xfrm>
          <a:off x="540000" y="2248755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5765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38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38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3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38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决赛成绩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816" name="yt_shape_14816"/>
          <p:cNvSpPr txBox="1"/>
          <p:nvPr/>
        </p:nvSpPr>
        <p:spPr>
          <a:xfrm>
            <a:off x="540000" y="3652361"/>
            <a:ext cx="76094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则这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名学生决赛成绩的中位数和众数分别是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17" name="yt_table_148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9671594"/>
              </p:ext>
            </p:extLst>
          </p:nvPr>
        </p:nvGraphicFramePr>
        <p:xfrm>
          <a:off x="540000" y="4131664"/>
          <a:ext cx="6539548" cy="950976"/>
        </p:xfrm>
        <a:graphic>
          <a:graphicData uri="http://schemas.openxmlformats.org/drawingml/2006/table">
            <a:tbl>
              <a:tblPr/>
              <a:tblGrid>
                <a:gridCol w="3913823">
                  <a:extLst>
                    <a:ext uri="{9D8B030D-6E8A-4147-A177-3AD203B41FA5}">
                      <a16:colId xmlns:a16="http://schemas.microsoft.com/office/drawing/2014/main" val="10747"/>
                    </a:ext>
                  </a:extLst>
                </a:gridCol>
                <a:gridCol w="2625725">
                  <a:extLst>
                    <a:ext uri="{9D8B030D-6E8A-4147-A177-3AD203B41FA5}">
                      <a16:colId xmlns:a16="http://schemas.microsoft.com/office/drawing/2014/main" val="107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A.98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C.98.5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D.98.5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8"/>
                  </a:ext>
                </a:extLst>
              </a:tr>
            </a:tbl>
          </a:graphicData>
        </a:graphic>
      </p:graphicFrame>
      <p:sp>
        <p:nvSpPr>
          <p:cNvPr id="14819" name="yt_shape_14819"/>
          <p:cNvSpPr txBox="1"/>
          <p:nvPr/>
        </p:nvSpPr>
        <p:spPr>
          <a:xfrm>
            <a:off x="540000" y="5133218"/>
            <a:ext cx="110719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眉山市中考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已知一组数据为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，则该组数据的方差为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20" name="yt_table_1482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306855"/>
              </p:ext>
            </p:extLst>
          </p:nvPr>
        </p:nvGraphicFramePr>
        <p:xfrm>
          <a:off x="540000" y="5612521"/>
          <a:ext cx="70478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74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75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75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40E9730-3276-B454-FD2B-7195AAB156B2}"/>
              </a:ext>
            </a:extLst>
          </p:cNvPr>
          <p:cNvSpPr txBox="1"/>
          <p:nvPr/>
        </p:nvSpPr>
        <p:spPr>
          <a:xfrm>
            <a:off x="7155589" y="36055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D0CAAB-C504-4D6A-D373-E5C3BE257EAA}"/>
              </a:ext>
            </a:extLst>
          </p:cNvPr>
          <p:cNvSpPr txBox="1"/>
          <p:nvPr/>
        </p:nvSpPr>
        <p:spPr>
          <a:xfrm>
            <a:off x="10584589" y="50864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2" name="yt_shape_14822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龙东地区中考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的平均数是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，则这组数据的众数是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23" name="yt_table_1482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194207"/>
              </p:ext>
            </p:extLst>
          </p:nvPr>
        </p:nvGraphicFramePr>
        <p:xfrm>
          <a:off x="539880" y="2084179"/>
          <a:ext cx="4886643" cy="950976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75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1"/>
                  </a:ext>
                </a:extLst>
              </a:tr>
            </a:tbl>
          </a:graphicData>
        </a:graphic>
      </p:graphicFrame>
      <p:sp>
        <p:nvSpPr>
          <p:cNvPr id="14825" name="yt_shape_14825"/>
          <p:cNvSpPr txBox="1"/>
          <p:nvPr/>
        </p:nvSpPr>
        <p:spPr>
          <a:xfrm>
            <a:off x="540000" y="308573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济宁市中考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为检测学生体育锻炼效果，从某班随机抽取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名学生进行篮球定时定点投篮检测，投篮进球数统计如图所示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对于这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名学生的定时定点投篮进球数，下列说法中错误的是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27" name="yt_table_1482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556598"/>
              </p:ext>
            </p:extLst>
          </p:nvPr>
        </p:nvGraphicFramePr>
        <p:xfrm>
          <a:off x="539880" y="4525299"/>
          <a:ext cx="5343843" cy="950976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755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7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方差是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3"/>
                  </a:ext>
                </a:extLst>
              </a:tr>
            </a:tbl>
          </a:graphicData>
        </a:graphic>
      </p:graphicFrame>
      <p:pic>
        <p:nvPicPr>
          <p:cNvPr id="14826" name="yt_image_14826_skip" title="H_153.3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6169" y="4248894"/>
            <a:ext cx="3787902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483E34-65D3-23C1-F370-B60F2C697A13}"/>
              </a:ext>
            </a:extLst>
          </p:cNvPr>
          <p:cNvSpPr txBox="1"/>
          <p:nvPr/>
        </p:nvSpPr>
        <p:spPr>
          <a:xfrm>
            <a:off x="2888389" y="155342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7BA2FD-8524-37CF-A451-7F9475145173}"/>
              </a:ext>
            </a:extLst>
          </p:cNvPr>
          <p:cNvSpPr txBox="1"/>
          <p:nvPr/>
        </p:nvSpPr>
        <p:spPr>
          <a:xfrm>
            <a:off x="4412389" y="398990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829" name="yt_shape_14829"/>
              <p:cNvSpPr txBox="1"/>
              <p:nvPr/>
            </p:nvSpPr>
            <p:spPr>
              <a:xfrm>
                <a:off x="540000" y="1268413"/>
                <a:ext cx="11111999" cy="14223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扬州市中考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某射击运动队进行了五次射击测试，甲、乙两名选手的测试成绩如图所示，甲、乙两选手成绩的方差分别记为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829" name="yt_shape_148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8413"/>
                <a:ext cx="11111999" cy="1422312"/>
              </a:xfrm>
              <a:prstGeom prst="rect">
                <a:avLst/>
              </a:prstGeom>
              <a:blipFill>
                <a:blip r:embed="rId2"/>
                <a:stretch>
                  <a:fillRect l="-1701" t="-3433" r="-1701" b="-124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31" name="yt_image_14831" title="H_218.6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8449" y="2893877"/>
            <a:ext cx="4594860" cy="2776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2A203F-5F7B-4B98-AE9B-AFC761AF37DE}"/>
              </a:ext>
            </a:extLst>
          </p:cNvPr>
          <p:cNvSpPr txBox="1"/>
          <p:nvPr/>
        </p:nvSpPr>
        <p:spPr>
          <a:xfrm>
            <a:off x="9696400" y="1700808"/>
            <a:ext cx="789685" cy="6186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3" name="yt_shape_14833"/>
          <p:cNvSpPr txBox="1"/>
          <p:nvPr/>
        </p:nvSpPr>
        <p:spPr>
          <a:xfrm>
            <a:off x="540000" y="1268413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郴州市中考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为积极响应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助力旅发大会，唱响美丽郴州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的号召，某校在各年级开展合唱比赛，规定每支参赛队伍的最终成绩按歌曲内容占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，演唱技巧占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，精神面貌占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考评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某参赛队歌曲内容获得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分，演唱技巧获得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分，精神面貌获得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则该参赛队的最终成绩是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小明调查了班级里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名同学本学期购买课外书的花费情况，并将结果绘制成了如图所示的统计图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名同学中，本学期购买课外书的花费的众数是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元，中位数是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835" name="yt_image_14835" title="H_156.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7301" y="4509120"/>
            <a:ext cx="2017395" cy="19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C58B88-F1E3-CE36-1B06-9CF0C71A9753}"/>
              </a:ext>
            </a:extLst>
          </p:cNvPr>
          <p:cNvSpPr txBox="1"/>
          <p:nvPr/>
        </p:nvSpPr>
        <p:spPr>
          <a:xfrm>
            <a:off x="6012589" y="264807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8B7968-2412-5B0B-8B79-5FF6D48C8904}"/>
              </a:ext>
            </a:extLst>
          </p:cNvPr>
          <p:cNvSpPr txBox="1"/>
          <p:nvPr/>
        </p:nvSpPr>
        <p:spPr>
          <a:xfrm>
            <a:off x="9974988" y="359904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F1095A-B574-7414-57C6-87FDFD172B1A}"/>
              </a:ext>
            </a:extLst>
          </p:cNvPr>
          <p:cNvSpPr txBox="1"/>
          <p:nvPr/>
        </p:nvSpPr>
        <p:spPr>
          <a:xfrm>
            <a:off x="1669189" y="40745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7" name="yt_shape_14837"/>
          <p:cNvSpPr txBox="1"/>
          <p:nvPr/>
        </p:nvSpPr>
        <p:spPr>
          <a:xfrm>
            <a:off x="539881" y="1250901"/>
            <a:ext cx="364522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用样本估算总体</a:t>
            </a:r>
          </a:p>
        </p:txBody>
      </p:sp>
      <p:sp>
        <p:nvSpPr>
          <p:cNvPr id="14838" name="yt_shape_14838"/>
          <p:cNvSpPr txBox="1"/>
          <p:nvPr/>
        </p:nvSpPr>
        <p:spPr>
          <a:xfrm>
            <a:off x="540000" y="1755211"/>
            <a:ext cx="11111999" cy="28360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在对全市初中生进行体质健康测试中，青少年体质研究中心随机抽取的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名学生的坐位体前屈的成绩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单位：厘米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如下：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10.2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通过计算，样本数据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名学生的成绩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的平均数是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10.9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，中位数是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11.2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，众数是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11.4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一个学生的成绩是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厘米，你认为他的成绩如何？说明理由；</a:t>
            </a:r>
          </a:p>
        </p:txBody>
      </p:sp>
      <p:pic>
        <p:nvPicPr>
          <p:cNvPr id="3" name="yt_shape_1698905672819" title="H_28.770866">
            <a:extLst>
              <a:ext uri="{FF2B5EF4-FFF2-40B4-BE49-F238E27FC236}">
                <a16:creationId xmlns:a16="http://schemas.microsoft.com/office/drawing/2014/main" id="{C0196574-731A-0576-30E7-250430F324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92774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17AFD1-F814-8C22-2E47-CF915EA240BB}"/>
              </a:ext>
            </a:extLst>
          </p:cNvPr>
          <p:cNvSpPr txBox="1"/>
          <p:nvPr/>
        </p:nvSpPr>
        <p:spPr>
          <a:xfrm>
            <a:off x="9408368" y="3147932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10.9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DEFFE4-CEA8-6EA2-369F-248D2B9A2C05}"/>
              </a:ext>
            </a:extLst>
          </p:cNvPr>
          <p:cNvSpPr txBox="1"/>
          <p:nvPr/>
        </p:nvSpPr>
        <p:spPr>
          <a:xfrm>
            <a:off x="1059589" y="3610357"/>
            <a:ext cx="1006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16103F-9AC7-BF9A-4BE0-44114CD751A6}"/>
              </a:ext>
            </a:extLst>
          </p:cNvPr>
          <p:cNvSpPr txBox="1"/>
          <p:nvPr/>
        </p:nvSpPr>
        <p:spPr>
          <a:xfrm>
            <a:off x="3410486" y="3610357"/>
            <a:ext cx="1006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236CC2E-C0AF-D6A3-5419-674759F348CC}"/>
              </a:ext>
            </a:extLst>
          </p:cNvPr>
          <p:cNvSpPr txBox="1"/>
          <p:nvPr/>
        </p:nvSpPr>
        <p:spPr>
          <a:xfrm>
            <a:off x="539881" y="4642032"/>
            <a:ext cx="1128261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根据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中得到的样本数据的结论，可以估计，在这次坐位体前屈的成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1887C2D-96CC-19B4-687F-D40F69E7CA5B}"/>
              </a:ext>
            </a:extLst>
          </p:cNvPr>
          <p:cNvSpPr txBox="1"/>
          <p:nvPr/>
        </p:nvSpPr>
        <p:spPr>
          <a:xfrm>
            <a:off x="539881" y="5117520"/>
            <a:ext cx="1128261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绩测试中，全市大约有一半学生的成绩大于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厘米，有一半学生的成绩小于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厘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5CE1EEE-ADAA-B582-A53F-CA8995CECF98}"/>
              </a:ext>
            </a:extLst>
          </p:cNvPr>
          <p:cNvSpPr txBox="1"/>
          <p:nvPr/>
        </p:nvSpPr>
        <p:spPr>
          <a:xfrm>
            <a:off x="539881" y="5593008"/>
            <a:ext cx="1128261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米，这位学生的成绩是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厘米，大于中位数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厘米，可以推测他的成绩比一半以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46289B8-8B0F-13AD-28B0-11AD9395638B}"/>
              </a:ext>
            </a:extLst>
          </p:cNvPr>
          <p:cNvSpPr txBox="1"/>
          <p:nvPr/>
        </p:nvSpPr>
        <p:spPr>
          <a:xfrm>
            <a:off x="539881" y="6068496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上学生的成绩好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2" name="yt_shape_14842"/>
          <p:cNvSpPr txBox="1"/>
          <p:nvPr/>
        </p:nvSpPr>
        <p:spPr>
          <a:xfrm>
            <a:off x="540000" y="124330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研究中心确定了一个标准成绩，等于或大于这个成绩的学生该项素质被评定为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优秀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等级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如果全市有一半左右的学生能够达到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优秀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等级，你认为标准成绩定为多少？说明理由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3DE7CC-8364-6888-A0C3-556D0AB61B1F}"/>
              </a:ext>
            </a:extLst>
          </p:cNvPr>
          <p:cNvSpPr txBox="1"/>
          <p:nvPr/>
        </p:nvSpPr>
        <p:spPr>
          <a:xfrm>
            <a:off x="487021" y="2670105"/>
            <a:ext cx="1121771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如果全市有一半左右的学生被评定为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优秀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等级，标准成绩应定为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厘米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7F33E5-5185-835E-F41A-2F3E72B33F14}"/>
              </a:ext>
            </a:extLst>
          </p:cNvPr>
          <p:cNvSpPr txBox="1"/>
          <p:nvPr/>
        </p:nvSpPr>
        <p:spPr>
          <a:xfrm>
            <a:off x="487020" y="3145593"/>
            <a:ext cx="1114151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中位数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因为从样本情况看，成绩在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厘米以上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含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厘米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的学生占总人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A4F6B54-999A-5D05-DB17-77EC396FB5F1}"/>
              </a:ext>
            </a:extLst>
          </p:cNvPr>
          <p:cNvSpPr txBox="1"/>
          <p:nvPr/>
        </p:nvSpPr>
        <p:spPr>
          <a:xfrm>
            <a:off x="487021" y="3621081"/>
            <a:ext cx="1114151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数的一半左右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可以估计，如果标准成绩定为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厘米，全市将有一半左右的学生能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CCAF63E-81FA-302F-0CAE-B1075A9D8170}"/>
              </a:ext>
            </a:extLst>
          </p:cNvPr>
          <p:cNvSpPr txBox="1"/>
          <p:nvPr/>
        </p:nvSpPr>
        <p:spPr>
          <a:xfrm>
            <a:off x="487021" y="4096569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够被评为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优秀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等级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5" name="yt_shape_14845"/>
          <p:cNvSpPr txBox="1"/>
          <p:nvPr/>
        </p:nvSpPr>
        <p:spPr>
          <a:xfrm>
            <a:off x="527519" y="1279896"/>
            <a:ext cx="364522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 dirty="0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分析数据作决策</a:t>
            </a:r>
          </a:p>
        </p:txBody>
      </p:sp>
      <p:sp>
        <p:nvSpPr>
          <p:cNvPr id="14846" name="yt_shape_14846"/>
          <p:cNvSpPr txBox="1"/>
          <p:nvPr/>
        </p:nvSpPr>
        <p:spPr>
          <a:xfrm>
            <a:off x="527638" y="17842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扬州市中考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某校为了普及环保知识，从七、八两个年级中各选出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名学生参加环保知识竞赛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满分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，并对成绩进行整理分析，得到如下信息：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4847" name="yt_image_14847" title="H_280.3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8128" y="2996952"/>
            <a:ext cx="3921042" cy="281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5672976" title="H_28.770866">
            <a:extLst>
              <a:ext uri="{FF2B5EF4-FFF2-40B4-BE49-F238E27FC236}">
                <a16:creationId xmlns:a16="http://schemas.microsoft.com/office/drawing/2014/main" id="{836C5FD9-12C1-1E76-3CEB-34D8797F1E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53" y="1340768"/>
            <a:ext cx="1171767" cy="365390"/>
          </a:xfrm>
          <a:prstGeom prst="rect">
            <a:avLst/>
          </a:prstGeom>
        </p:spPr>
      </p:pic>
      <p:graphicFrame>
        <p:nvGraphicFramePr>
          <p:cNvPr id="6" name="yt_table_14849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540713"/>
              </p:ext>
            </p:extLst>
          </p:nvPr>
        </p:nvGraphicFramePr>
        <p:xfrm>
          <a:off x="407368" y="3553384"/>
          <a:ext cx="6564112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98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1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25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1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七年级参赛学生成绩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八年级参赛学生成绩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851" name="yt_shape_14851"/>
              <p:cNvSpPr txBox="1"/>
              <p:nvPr/>
            </p:nvSpPr>
            <p:spPr>
              <a:xfrm>
                <a:off x="540000" y="1124744"/>
                <a:ext cx="11111999" cy="33157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根据以上信息，回答下列问题：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填空：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86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七、八年级参赛学生成绩的方差分别记为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，请判断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从平均数和中位数的角度分析哪个年级参赛学生的成绩较好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七年级和八年级的平均成绩相同，但是七年级的中位数比八年级的大，所以七年级参赛学生的成绩较好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4851" name="yt_shape_148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4744"/>
                <a:ext cx="11111999" cy="3315780"/>
              </a:xfrm>
              <a:prstGeom prst="rect">
                <a:avLst/>
              </a:prstGeom>
              <a:blipFill>
                <a:blip r:embed="rId2"/>
                <a:stretch>
                  <a:fillRect l="-1701" t="-1657" b="-49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2C6CBF8-ECED-3E6B-CFCF-C4556B6A5B76}"/>
              </a:ext>
            </a:extLst>
          </p:cNvPr>
          <p:cNvSpPr txBox="1"/>
          <p:nvPr/>
        </p:nvSpPr>
        <p:spPr>
          <a:xfrm>
            <a:off x="3032852" y="155342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E5E9D9-A6C7-F5AB-242B-B1BDE2D4628A}"/>
              </a:ext>
            </a:extLst>
          </p:cNvPr>
          <p:cNvSpPr txBox="1"/>
          <p:nvPr/>
        </p:nvSpPr>
        <p:spPr>
          <a:xfrm>
            <a:off x="4709252" y="155342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786FC2-F5B1-569C-E74B-E1444AC50979}"/>
              </a:ext>
            </a:extLst>
          </p:cNvPr>
          <p:cNvSpPr txBox="1"/>
          <p:nvPr/>
        </p:nvSpPr>
        <p:spPr>
          <a:xfrm>
            <a:off x="9417967" y="2028914"/>
            <a:ext cx="789686" cy="57551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B9199C-110C-F73B-72AB-3557EF05FD40}"/>
                  </a:ext>
                </a:extLst>
              </p:cNvPr>
              <p:cNvSpPr txBox="1"/>
              <p:nvPr/>
            </p:nvSpPr>
            <p:spPr>
              <a:xfrm>
                <a:off x="10027567" y="2028914"/>
                <a:ext cx="477013" cy="5755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sSubSupPr>
                        <m:e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𝑠</m:t>
                          </m:r>
                        </m:e>
                        <m:sub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2</m:t>
                          </m:r>
                        </m:sub>
                        <m:sup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B9199C-110C-F73B-72AB-3557EF05FD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27567" y="2028914"/>
                <a:ext cx="477013" cy="57551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F6D33FB-940E-E519-EEAD-8C80EEAB2259}"/>
              </a:ext>
            </a:extLst>
          </p:cNvPr>
          <p:cNvSpPr txBox="1"/>
          <p:nvPr/>
        </p:nvSpPr>
        <p:spPr>
          <a:xfrm>
            <a:off x="449989" y="3461792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七年级和八年级的平均成绩相同，但是七年级的中位数比八年级的大，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D28176-69A9-0138-F010-F821D76F9779}"/>
              </a:ext>
            </a:extLst>
          </p:cNvPr>
          <p:cNvSpPr txBox="1"/>
          <p:nvPr/>
        </p:nvSpPr>
        <p:spPr>
          <a:xfrm>
            <a:off x="449989" y="3937280"/>
            <a:ext cx="452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所以七年级参赛学生的成绩较好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9" name="yt_image_14847" title="H_280.3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0136" y="4078748"/>
            <a:ext cx="3528392" cy="253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yt_table_14849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081574"/>
              </p:ext>
            </p:extLst>
          </p:nvPr>
        </p:nvGraphicFramePr>
        <p:xfrm>
          <a:off x="263352" y="4689395"/>
          <a:ext cx="6564112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98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1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25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1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七年级参赛学生成绩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八年级参赛学生成绩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1772</Words>
  <Application>Microsoft Office PowerPoint</Application>
  <PresentationFormat>宽屏</PresentationFormat>
  <Paragraphs>235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46</cp:revision>
  <dcterms:created xsi:type="dcterms:W3CDTF">2023-05-05T05:33:04Z</dcterms:created>
  <dcterms:modified xsi:type="dcterms:W3CDTF">2023-11-03T02:31:05Z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