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4" r:id="rId4"/>
    <p:sldId id="366" r:id="rId5"/>
    <p:sldId id="373" r:id="rId6"/>
    <p:sldId id="367" r:id="rId7"/>
    <p:sldId id="374" r:id="rId8"/>
    <p:sldId id="368" r:id="rId9"/>
    <p:sldId id="369" r:id="rId10"/>
    <p:sldId id="375" r:id="rId11"/>
    <p:sldId id="370" r:id="rId12"/>
    <p:sldId id="377" r:id="rId13"/>
    <p:sldId id="376" r:id="rId14"/>
    <p:sldId id="372" r:id="rId15"/>
    <p:sldId id="256" r:id="rId16"/>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6" d="100"/>
          <a:sy n="66" d="100"/>
        </p:scale>
        <p:origin x="644" y="48"/>
      </p:cViewPr>
      <p:guideLst>
        <p:guide orient="horz" pos="799"/>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2023/11/3</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2023/11/3</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bin"/><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bin"/><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bin"/><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bin"/><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049" name="yt_shape_14049"/>
          <p:cNvSpPr txBox="1"/>
          <p:nvPr/>
        </p:nvSpPr>
        <p:spPr>
          <a:xfrm>
            <a:off x="482975" y="1270829"/>
            <a:ext cx="4232825" cy="557973"/>
          </a:xfrm>
          <a:prstGeom prst="rect">
            <a:avLst/>
          </a:prstGeom>
        </p:spPr>
        <p:txBody>
          <a:bodyPr vert="horz" wrap="none" lIns="0" tIns="0" rIns="0" bIns="0" rtlCol="0">
            <a:spAutoFit/>
          </a:bodyPr>
          <a:lstStyle/>
          <a:p>
            <a:pPr algn="just"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4048" name="yt_image_14048" title="H_50.9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39881" y="1270829"/>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4051" name="yt_shape_14051"/>
          <p:cNvSpPr txBox="1"/>
          <p:nvPr/>
        </p:nvSpPr>
        <p:spPr>
          <a:xfrm>
            <a:off x="540000" y="1968412"/>
            <a:ext cx="11111999" cy="1388778"/>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白正" pitchFamily="24"/>
                <a:ea typeface="宋体" pitchFamily="24"/>
              </a:rPr>
              <a:t>利用一次函数解决最优方案问题，首先是建立一次函数模型求出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函数解析式</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其次，由实际意义挖掘出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自变量</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的取值范围，最后根据函数的图象和性质求出最值，得到最佳方案</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485A8DFA-C81D-1A59-5DA3-751D3A3997AB}"/>
              </a:ext>
            </a:extLst>
          </p:cNvPr>
          <p:cNvSpPr txBox="1"/>
          <p:nvPr/>
        </p:nvSpPr>
        <p:spPr>
          <a:xfrm>
            <a:off x="9289188" y="1921606"/>
            <a:ext cx="2008886"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函数解析式</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77B475E9-610C-8829-3E83-9F551D86D799}"/>
              </a:ext>
            </a:extLst>
          </p:cNvPr>
          <p:cNvSpPr txBox="1"/>
          <p:nvPr/>
        </p:nvSpPr>
        <p:spPr>
          <a:xfrm>
            <a:off x="3802789" y="2397094"/>
            <a:ext cx="1399287"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自变量</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88" name="yt_shape_14088"/>
          <p:cNvSpPr txBox="1"/>
          <p:nvPr/>
        </p:nvSpPr>
        <p:spPr>
          <a:xfrm>
            <a:off x="539881" y="982005"/>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4087" name="yt_image_14087">
            <a:extLst>
              <a:ext uri="">
                <a16:creationId xmlns="" xmlns:a16="http://schemas.microsoft.com/office/drawing/2014/main" xmlns:a14="http://schemas.microsoft.com/office/drawing/2010/main" xmlns:m="http://schemas.openxmlformats.org/officeDocument/2006/math"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539881" y="982005"/>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4090" name="yt_shape_14090"/>
          <p:cNvSpPr txBox="1"/>
          <p:nvPr/>
        </p:nvSpPr>
        <p:spPr>
          <a:xfrm>
            <a:off x="540000" y="1628800"/>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通辽市中考改编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为落实</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双减</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政策，丰富学生课后体育生活，某学校计划到甲、乙两个商店购买一批新的体育用品，两个商店的优惠活动如下：</a:t>
            </a:r>
          </a:p>
        </p:txBody>
      </p:sp>
      <p:sp>
        <p:nvSpPr>
          <p:cNvPr id="14091" name="yt_shape_14091"/>
          <p:cNvSpPr txBox="1"/>
          <p:nvPr/>
        </p:nvSpPr>
        <p:spPr>
          <a:xfrm>
            <a:off x="539881" y="2595095"/>
            <a:ext cx="4616648"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楷体" pitchFamily="24"/>
              </a:rPr>
              <a:t>甲：所有商品按原价八五折出售；</a:t>
            </a:r>
          </a:p>
        </p:txBody>
      </p:sp>
      <p:sp>
        <p:nvSpPr>
          <p:cNvPr id="14092" name="yt_shape_14092"/>
          <p:cNvSpPr txBox="1"/>
          <p:nvPr/>
        </p:nvSpPr>
        <p:spPr>
          <a:xfrm>
            <a:off x="539881" y="3081259"/>
            <a:ext cx="1084912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楷体" pitchFamily="24"/>
              </a:rPr>
              <a:t>乙：一次性购买商品总金额不超过</a:t>
            </a:r>
            <a:r>
              <a:rPr lang="en-US" altLang="zh-CN" sz="2400" b="0" i="0" u="none">
                <a:solidFill>
                  <a:srgbClr val="000000"/>
                </a:solidFill>
                <a:effectLst/>
                <a:latin typeface="Times New Roman" pitchFamily="24"/>
                <a:ea typeface="Times New Roman" pitchFamily="24"/>
              </a:rPr>
              <a:t>300</a:t>
            </a:r>
            <a:r>
              <a:rPr lang="zh-CN" altLang="zh-CN" sz="2400" b="0" i="0" u="none">
                <a:solidFill>
                  <a:srgbClr val="000000"/>
                </a:solidFill>
                <a:effectLst/>
                <a:latin typeface="白正" pitchFamily="24"/>
                <a:ea typeface="楷体" pitchFamily="24"/>
              </a:rPr>
              <a:t>元的按原价付费，超过</a:t>
            </a:r>
            <a:r>
              <a:rPr lang="en-US" altLang="zh-CN" sz="2400" b="0" i="0" u="none">
                <a:solidFill>
                  <a:srgbClr val="000000"/>
                </a:solidFill>
                <a:effectLst/>
                <a:latin typeface="Times New Roman" pitchFamily="24"/>
                <a:ea typeface="Times New Roman" pitchFamily="24"/>
              </a:rPr>
              <a:t>300</a:t>
            </a:r>
            <a:r>
              <a:rPr lang="zh-CN" altLang="zh-CN" sz="2400" b="0" i="0" u="none">
                <a:solidFill>
                  <a:srgbClr val="000000"/>
                </a:solidFill>
                <a:effectLst/>
                <a:latin typeface="白正" pitchFamily="24"/>
                <a:ea typeface="楷体" pitchFamily="24"/>
              </a:rPr>
              <a:t>元的部分打七折</a:t>
            </a:r>
            <a:r>
              <a:rPr lang="en-US" altLang="zh-CN" sz="2400" b="0" i="0" u="none">
                <a:solidFill>
                  <a:srgbClr val="000000"/>
                </a:solidFill>
                <a:effectLst/>
                <a:latin typeface="Times New Roman" pitchFamily="24"/>
                <a:ea typeface="Times New Roman" pitchFamily="24"/>
              </a:rPr>
              <a:t>.</a:t>
            </a:r>
          </a:p>
        </p:txBody>
      </p:sp>
      <p:sp>
        <p:nvSpPr>
          <p:cNvPr id="14093" name="yt_shape_14093"/>
          <p:cNvSpPr txBox="1"/>
          <p:nvPr/>
        </p:nvSpPr>
        <p:spPr>
          <a:xfrm>
            <a:off x="540000" y="3560562"/>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rPr>
              <a:t>设需要购买的体育用品的原价总金额为</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元，去甲商店购买实付金额为</a:t>
            </a:r>
            <a:r>
              <a:rPr lang="en-US" altLang="zh-CN" sz="2400" b="0" i="1" u="none">
                <a:solidFill>
                  <a:srgbClr val="000000"/>
                </a:solidFill>
                <a:effectLst/>
                <a:latin typeface="Times New Roman" pitchFamily="24"/>
                <a:ea typeface="Times New Roman" pitchFamily="24"/>
              </a:rPr>
              <a:t>y</a:t>
            </a:r>
            <a:r>
              <a:rPr lang="zh-CN" altLang="zh-CN" sz="2400" b="0" i="0" u="none" baseline="-25000">
                <a:solidFill>
                  <a:srgbClr val="000000"/>
                </a:solidFill>
                <a:effectLst/>
                <a:latin typeface="白正" pitchFamily="24"/>
                <a:ea typeface="宋体" pitchFamily="24"/>
              </a:rPr>
              <a:t>甲</a:t>
            </a:r>
            <a:r>
              <a:rPr lang="zh-CN" altLang="zh-CN" sz="2400" b="0" i="0" u="none">
                <a:solidFill>
                  <a:srgbClr val="000000"/>
                </a:solidFill>
                <a:effectLst/>
                <a:latin typeface="白正" pitchFamily="24"/>
                <a:ea typeface="宋体" pitchFamily="24"/>
              </a:rPr>
              <a:t>元，去乙商店购买实付金额为</a:t>
            </a:r>
            <a:r>
              <a:rPr lang="en-US" altLang="zh-CN" sz="2400" b="0" i="1" u="none">
                <a:solidFill>
                  <a:srgbClr val="000000"/>
                </a:solidFill>
                <a:effectLst/>
                <a:latin typeface="Times New Roman" pitchFamily="24"/>
                <a:ea typeface="Times New Roman" pitchFamily="24"/>
              </a:rPr>
              <a:t>y</a:t>
            </a:r>
            <a:r>
              <a:rPr lang="zh-CN" altLang="zh-CN" sz="2400" b="0" i="0" u="none" baseline="-25000">
                <a:solidFill>
                  <a:srgbClr val="000000"/>
                </a:solidFill>
                <a:effectLst/>
                <a:latin typeface="白正" pitchFamily="24"/>
                <a:ea typeface="宋体" pitchFamily="24"/>
              </a:rPr>
              <a:t>乙</a:t>
            </a:r>
            <a:r>
              <a:rPr lang="zh-CN" altLang="zh-CN" sz="2400" b="0" i="0" u="none">
                <a:solidFill>
                  <a:srgbClr val="000000"/>
                </a:solidFill>
                <a:effectLst/>
                <a:latin typeface="白正" pitchFamily="24"/>
                <a:ea typeface="宋体" pitchFamily="24"/>
              </a:rPr>
              <a:t>元，</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之间的函数关系如图所示</a:t>
            </a:r>
            <a:r>
              <a:rPr lang="en-US" altLang="zh-CN" sz="2400" b="0" i="0" u="none">
                <a:solidFill>
                  <a:srgbClr val="000000"/>
                </a:solidFill>
                <a:effectLst/>
                <a:latin typeface="Times New Roman" pitchFamily="24"/>
                <a:ea typeface="Times New Roman" pitchFamily="24"/>
              </a:rPr>
              <a:t>.</a:t>
            </a:r>
          </a:p>
        </p:txBody>
      </p:sp>
      <p:pic>
        <p:nvPicPr>
          <p:cNvPr id="14094" name="yt_image_14094">
            <a:extLst>
              <a:ext uri="">
                <a16:creationId xmlns="" xmlns:a16="http://schemas.microsoft.com/office/drawing/2014/main" xmlns:m="http://schemas.openxmlformats.org/officeDocument/2006/math" xmlns:mc="http://schemas.openxmlformats.org/markup-compatibility/2006"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5092898" y="4672361"/>
            <a:ext cx="2005965" cy="1728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97" name="yt_shape_14097"/>
          <p:cNvSpPr txBox="1"/>
          <p:nvPr/>
        </p:nvSpPr>
        <p:spPr>
          <a:xfrm>
            <a:off x="540000" y="4103975"/>
            <a:ext cx="6068969"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若两函数图象交于点</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，求点</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的坐标；</a:t>
            </a:r>
          </a:p>
        </p:txBody>
      </p:sp>
      <p:sp>
        <p:nvSpPr>
          <p:cNvPr id="3" name="yt_shape_14096"/>
          <p:cNvSpPr txBox="1"/>
          <p:nvPr/>
        </p:nvSpPr>
        <p:spPr>
          <a:xfrm>
            <a:off x="540000" y="1196752"/>
            <a:ext cx="5897448"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分别求出</a:t>
            </a:r>
            <a:r>
              <a:rPr lang="en-US" altLang="zh-CN" sz="2400" b="0" i="1" u="none" dirty="0">
                <a:solidFill>
                  <a:srgbClr val="000000"/>
                </a:solidFill>
                <a:effectLst/>
                <a:latin typeface="Times New Roman" pitchFamily="24"/>
                <a:ea typeface="Times New Roman" pitchFamily="24"/>
              </a:rPr>
              <a:t>y</a:t>
            </a:r>
            <a:r>
              <a:rPr lang="zh-CN" altLang="zh-CN" sz="2400" b="0" i="0" u="none" baseline="-25000" dirty="0">
                <a:solidFill>
                  <a:srgbClr val="000000"/>
                </a:solidFill>
                <a:effectLst/>
                <a:latin typeface="白正" pitchFamily="24"/>
                <a:ea typeface="宋体" pitchFamily="24"/>
              </a:rPr>
              <a:t>甲</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y</a:t>
            </a:r>
            <a:r>
              <a:rPr lang="zh-CN" altLang="zh-CN" sz="2400" b="0" i="0" u="none" baseline="-25000" dirty="0">
                <a:solidFill>
                  <a:srgbClr val="000000"/>
                </a:solidFill>
                <a:effectLst/>
                <a:latin typeface="白正" pitchFamily="24"/>
                <a:ea typeface="宋体" pitchFamily="24"/>
              </a:rPr>
              <a:t>乙</a:t>
            </a:r>
            <a:r>
              <a:rPr lang="zh-CN" altLang="zh-CN" sz="2400" b="0" i="0" u="none" dirty="0">
                <a:solidFill>
                  <a:srgbClr val="000000"/>
                </a:solidFill>
                <a:effectLst/>
                <a:latin typeface="白正" pitchFamily="24"/>
                <a:ea typeface="宋体" pitchFamily="24"/>
              </a:rPr>
              <a:t>关于</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的函数解析式；</a:t>
            </a:r>
          </a:p>
        </p:txBody>
      </p:sp>
      <p:sp>
        <p:nvSpPr>
          <p:cNvPr id="4" name="文本框 3">
            <a:extLst>
              <a:ext uri="{FF2B5EF4-FFF2-40B4-BE49-F238E27FC236}">
                <a16:creationId xmlns:a16="http://schemas.microsoft.com/office/drawing/2014/main" id="{FAFEA250-DD7F-ADF7-FCBB-210F62249C67}"/>
              </a:ext>
            </a:extLst>
          </p:cNvPr>
          <p:cNvSpPr txBox="1"/>
          <p:nvPr/>
        </p:nvSpPr>
        <p:spPr>
          <a:xfrm>
            <a:off x="540000" y="1632128"/>
            <a:ext cx="44631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由题意，得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甲</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0.85</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0748D7F9-1959-0C48-B88C-2BFE6677E0DC}"/>
              </a:ext>
            </a:extLst>
          </p:cNvPr>
          <p:cNvSpPr txBox="1"/>
          <p:nvPr/>
        </p:nvSpPr>
        <p:spPr>
          <a:xfrm>
            <a:off x="540000" y="2107616"/>
            <a:ext cx="35312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当</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乙</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36D2D603-7295-C5A4-92F6-877CF3AA847E}"/>
              </a:ext>
            </a:extLst>
          </p:cNvPr>
          <p:cNvSpPr txBox="1"/>
          <p:nvPr/>
        </p:nvSpPr>
        <p:spPr>
          <a:xfrm>
            <a:off x="540000" y="2583104"/>
            <a:ext cx="732383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乙</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0.7</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56CB41E8-5DBB-FEA8-BAA1-6EBE75AAAD22}"/>
                  </a:ext>
                </a:extLst>
              </p:cNvPr>
              <p:cNvSpPr txBox="1"/>
              <p:nvPr/>
            </p:nvSpPr>
            <p:spPr>
              <a:xfrm>
                <a:off x="540000" y="2922095"/>
                <a:ext cx="4144454" cy="115418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y</a:t>
                </a:r>
                <a:r>
                  <a:rPr kumimoji="0" lang="zh-CN" altLang="zh-CN" sz="2400" b="0" i="0" strike="noStrike" kern="1200" cap="none" spc="0" normalizeH="0" baseline="-25000" noProof="0" dirty="0">
                    <a:ln>
                      <a:noFill/>
                    </a:ln>
                    <a:solidFill>
                      <a:srgbClr val="FF0000"/>
                    </a:solidFill>
                    <a:effectLst/>
                    <a:uLnTx/>
                    <a:uFillTx/>
                    <a:latin typeface="白正" pitchFamily="24"/>
                    <a:ea typeface="黑体" pitchFamily="24"/>
                  </a:rPr>
                  <a:t>乙</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0</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+90</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&gt;300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dirty="0">
                  <a:solidFill>
                    <a:srgbClr val="FF0000"/>
                  </a:solidFill>
                </a:endParaRPr>
              </a:p>
            </p:txBody>
          </p:sp>
        </mc:Choice>
        <mc:Fallback xmlns="">
          <p:sp>
            <p:nvSpPr>
              <p:cNvPr id="7" name="文本框 6">
                <a:extLst>
                  <a:ext uri="{FF2B5EF4-FFF2-40B4-BE49-F238E27FC236}">
                    <a16:creationId xmlns:a16="http://schemas.microsoft.com/office/drawing/2014/main" id="{56CB41E8-5DBB-FEA8-BAA1-6EBE75AAAD22}"/>
                  </a:ext>
                </a:extLst>
              </p:cNvPr>
              <p:cNvSpPr txBox="1">
                <a:spLocks noRot="1" noChangeAspect="1" noMove="1" noResize="1" noEditPoints="1" noAdjustHandles="1" noChangeArrowheads="1" noChangeShapeType="1" noTextEdit="1"/>
              </p:cNvSpPr>
              <p:nvPr/>
            </p:nvSpPr>
            <p:spPr>
              <a:xfrm>
                <a:off x="540000" y="2922095"/>
                <a:ext cx="4144454" cy="1154189"/>
              </a:xfrm>
              <a:prstGeom prst="rect">
                <a:avLst/>
              </a:prstGeom>
              <a:blipFill>
                <a:blip r:embed="rId2"/>
                <a:stretch>
                  <a:fillRect l="-2356"/>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9B935EE3-029E-B79C-D625-9B2757A2DB88}"/>
              </a:ext>
            </a:extLst>
          </p:cNvPr>
          <p:cNvSpPr txBox="1"/>
          <p:nvPr/>
        </p:nvSpPr>
        <p:spPr>
          <a:xfrm>
            <a:off x="540000" y="4577450"/>
            <a:ext cx="64522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由题意，得</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0.85</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0.7</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，解得</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600.</a:t>
            </a:r>
            <a:endParaRPr lang="zh-CN" altLang="en-US" dirty="0">
              <a:solidFill>
                <a:srgbClr val="FF0000"/>
              </a:solidFill>
            </a:endParaRPr>
          </a:p>
        </p:txBody>
      </p:sp>
      <p:sp>
        <p:nvSpPr>
          <p:cNvPr id="9" name="文本框 8">
            <a:extLst>
              <a:ext uri="{FF2B5EF4-FFF2-40B4-BE49-F238E27FC236}">
                <a16:creationId xmlns:a16="http://schemas.microsoft.com/office/drawing/2014/main" id="{54D720C4-8C6A-BE3F-A548-AE90DF737911}"/>
              </a:ext>
            </a:extLst>
          </p:cNvPr>
          <p:cNvSpPr txBox="1"/>
          <p:nvPr/>
        </p:nvSpPr>
        <p:spPr>
          <a:xfrm>
            <a:off x="540000" y="5052938"/>
            <a:ext cx="691743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将</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代入</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甲</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0.85</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甲</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0.85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510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944EAE8E-BFB4-0CEB-4BB5-9B4741C8B08A}"/>
              </a:ext>
            </a:extLst>
          </p:cNvPr>
          <p:cNvSpPr txBox="1"/>
          <p:nvPr/>
        </p:nvSpPr>
        <p:spPr>
          <a:xfrm>
            <a:off x="540000" y="5528427"/>
            <a:ext cx="4099623"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即点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的坐标为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pic>
        <p:nvPicPr>
          <p:cNvPr id="11" name="yt_image_14094">
            <a:extLst>
              <a:ext uri="">
                <a16:creationId xmlns="" xmlns:a16="http://schemas.microsoft.com/office/drawing/2014/main" xmlns:m="http://schemas.openxmlformats.org/officeDocument/2006/math" xmlns:mc="http://schemas.openxmlformats.org/markup-compatibility/2006"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8976320" y="1871468"/>
            <a:ext cx="2005965" cy="1728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blinds(horizontal)">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blinds(horizontal)">
                                      <p:cBhvr>
                                        <p:cTn id="32" dur="500"/>
                                        <p:tgtEl>
                                          <p:spTgt spid="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blinds(horizontal)">
                                      <p:cBhvr>
                                        <p:cTn id="3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98" name="yt_shape_14098"/>
          <p:cNvSpPr txBox="1"/>
          <p:nvPr/>
        </p:nvSpPr>
        <p:spPr>
          <a:xfrm>
            <a:off x="623392" y="1268413"/>
            <a:ext cx="946412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请根据函数图象，直接写出学校去哪个商店购买体育用品更合算</a:t>
            </a:r>
            <a:r>
              <a:rPr lang="en-US" altLang="zh-CN" sz="2400" b="0" i="0" u="none" dirty="0">
                <a:solidFill>
                  <a:srgbClr val="000000"/>
                </a:solidFill>
                <a:effectLst/>
                <a:latin typeface="Times New Roman" pitchFamily="24"/>
                <a:ea typeface="Times New Roman" pitchFamily="24"/>
              </a:rPr>
              <a:t>.</a:t>
            </a:r>
          </a:p>
        </p:txBody>
      </p:sp>
      <mc:AlternateContent xmlns:mc="http://schemas.openxmlformats.org/markup-compatibility/2006" xmlns:a14="http://schemas.microsoft.com/office/drawing/2010/main">
        <mc:Choice Requires="a14">
          <p:sp>
            <p:nvSpPr>
              <p:cNvPr id="14099" name="yt_shape_14099"/>
              <p:cNvSpPr txBox="1"/>
              <p:nvPr/>
            </p:nvSpPr>
            <p:spPr>
              <a:xfrm>
                <a:off x="623392" y="1490341"/>
                <a:ext cx="7316105" cy="2511329"/>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由题意，得</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甲</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0.85</a:t>
                </a:r>
                <a:r>
                  <a:rPr lang="en-US" altLang="zh-CN" sz="2400" b="0" i="1" u="none">
                    <a:solidFill>
                      <a:srgbClr val="FF0000">
                        <a:alpha val="0"/>
                      </a:srgbClr>
                    </a:solidFill>
                    <a:effectLst/>
                    <a:latin typeface="Times New Roman" pitchFamily="24"/>
                    <a:ea typeface="Times New Roman" pitchFamily="24"/>
                  </a:rPr>
                  <a:t>x</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当</a:t>
                </a:r>
                <a:r>
                  <a:rPr lang="en-US" altLang="zh-CN" sz="2400" b="0" i="0" u="none">
                    <a:solidFill>
                      <a:srgbClr val="FF0000">
                        <a:alpha val="0"/>
                      </a:srgbClr>
                    </a:solidFill>
                    <a:effectLst/>
                    <a:latin typeface="Times New Roman" pitchFamily="24"/>
                    <a:ea typeface="Times New Roman" pitchFamily="24"/>
                  </a:rPr>
                  <a:t>0</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300</a:t>
                </a:r>
                <a:r>
                  <a:rPr lang="zh-CN" altLang="zh-CN" sz="2400" b="0" i="0" u="none">
                    <a:solidFill>
                      <a:srgbClr val="FF0000">
                        <a:alpha val="0"/>
                      </a:srgbClr>
                    </a:solidFill>
                    <a:effectLst/>
                    <a:latin typeface="白正" pitchFamily="24"/>
                    <a:ea typeface="黑体" pitchFamily="24"/>
                  </a:rPr>
                  <a:t>时，</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乙</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白正" pitchFamily="24"/>
                    <a:ea typeface="黑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当</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300</a:t>
                </a:r>
                <a:r>
                  <a:rPr lang="zh-CN" altLang="zh-CN" sz="2400" b="0" i="0" u="none">
                    <a:solidFill>
                      <a:srgbClr val="FF0000">
                        <a:alpha val="0"/>
                      </a:srgbClr>
                    </a:solidFill>
                    <a:effectLst/>
                    <a:latin typeface="白正" pitchFamily="24"/>
                    <a:ea typeface="黑体" pitchFamily="24"/>
                  </a:rPr>
                  <a:t>时，</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乙</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300</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0.7</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黑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乙</a:t>
                </a:r>
                <a:r>
                  <a:rPr lang="zh-CN" altLang="zh-CN" sz="2400" b="0" i="0" u="none">
                    <a:solidFill>
                      <a:srgbClr val="FF0000">
                        <a:alpha val="0"/>
                      </a:srgbClr>
                    </a:solidFill>
                    <a:effectLst/>
                    <a:latin typeface="宋体" pitchFamily="24"/>
                    <a:ea typeface="宋体" pitchFamily="24"/>
                  </a:rPr>
                  <a:t>＝</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≤300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0</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+90</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&gt;300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r>
                  <a:rPr lang="zh-CN" altLang="zh-CN" sz="100" b="0" i="0" u="none">
                    <a:noFill/>
                    <a:effectLst/>
                    <a:latin typeface="白正"/>
                    <a:ea typeface="宋体"/>
                  </a:rPr>
                  <a:t>⁠</a:t>
                </a:r>
              </a:p>
            </p:txBody>
          </p:sp>
        </mc:Choice>
        <mc:Fallback xmlns="">
          <p:sp>
            <p:nvSpPr>
              <p:cNvPr id="14099" name="yt_shape_14099"/>
              <p:cNvSpPr txBox="1">
                <a:spLocks noRot="1" noChangeAspect="1" noMove="1" noResize="1" noEditPoints="1" noAdjustHandles="1" noChangeArrowheads="1" noChangeShapeType="1" noTextEdit="1"/>
              </p:cNvSpPr>
              <p:nvPr/>
            </p:nvSpPr>
            <p:spPr>
              <a:xfrm>
                <a:off x="623392" y="1490341"/>
                <a:ext cx="7316105" cy="2511329"/>
              </a:xfrm>
              <a:prstGeom prst="rect">
                <a:avLst/>
              </a:prstGeom>
              <a:blipFill>
                <a:blip r:embed="rId2"/>
                <a:stretch>
                  <a:fillRect l="-2500" t="-1942" r="-333"/>
                </a:stretch>
              </a:blipFill>
            </p:spPr>
            <p:txBody>
              <a:bodyPr/>
              <a:lstStyle/>
              <a:p>
                <a:r>
                  <a:rPr lang="zh-CN" altLang="en-US">
                    <a:noFill/>
                  </a:rPr>
                  <a:t> </a:t>
                </a:r>
              </a:p>
            </p:txBody>
          </p:sp>
        </mc:Fallback>
      </mc:AlternateContent>
      <p:sp>
        <p:nvSpPr>
          <p:cNvPr id="14101" name="yt_shape_14101"/>
          <p:cNvSpPr txBox="1"/>
          <p:nvPr/>
        </p:nvSpPr>
        <p:spPr>
          <a:xfrm>
            <a:off x="623392" y="4052458"/>
            <a:ext cx="6905737"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由题意，得</a:t>
            </a:r>
            <a:r>
              <a:rPr lang="en-US" altLang="zh-CN" sz="2400" b="0" i="0" u="none">
                <a:solidFill>
                  <a:srgbClr val="FF0000">
                    <a:alpha val="0"/>
                  </a:srgbClr>
                </a:solidFill>
                <a:effectLst/>
                <a:latin typeface="Times New Roman" pitchFamily="24"/>
                <a:ea typeface="Times New Roman" pitchFamily="24"/>
              </a:rPr>
              <a:t>0.85</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0.7</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黑体" pitchFamily="24"/>
              </a:rPr>
              <a:t>，解得</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将</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a:t>
            </a:r>
            <a:r>
              <a:rPr lang="zh-CN" altLang="zh-CN" sz="2400" b="0" i="0" u="none">
                <a:solidFill>
                  <a:srgbClr val="FF0000">
                    <a:alpha val="0"/>
                  </a:srgbClr>
                </a:solidFill>
                <a:effectLst/>
                <a:latin typeface="白正" pitchFamily="24"/>
                <a:ea typeface="黑体" pitchFamily="24"/>
              </a:rPr>
              <a:t>代入</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甲</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0.85</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白正" pitchFamily="24"/>
                <a:ea typeface="黑体" pitchFamily="24"/>
              </a:rPr>
              <a:t>，得</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甲</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0.85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510</a:t>
            </a:r>
            <a:r>
              <a:rPr lang="zh-CN" altLang="zh-CN" sz="2400" b="0" i="0" u="none">
                <a:solidFill>
                  <a:srgbClr val="FF0000">
                    <a:alpha val="0"/>
                  </a:srgbClr>
                </a:solidFill>
                <a:effectLst/>
                <a:latin typeface="白正" pitchFamily="24"/>
                <a:ea typeface="黑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即点</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白正" pitchFamily="24"/>
                <a:ea typeface="黑体" pitchFamily="24"/>
              </a:rPr>
              <a:t>的坐标为</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a:t>
            </a:r>
            <a:r>
              <a:rPr lang="zh-CN" altLang="zh-CN" sz="2400" b="0" i="0" u="none">
                <a:solidFill>
                  <a:srgbClr val="FF0000">
                    <a:alpha val="0"/>
                  </a:srgbClr>
                </a:solidFill>
                <a:effectLst/>
                <a:latin typeface="白正" pitchFamily="24"/>
                <a:ea typeface="黑体" pitchFamily="24"/>
              </a:rPr>
              <a:t>，</a:t>
            </a:r>
            <a:r>
              <a:rPr lang="en-US" altLang="zh-CN" sz="2400" b="0" i="0" u="none">
                <a:solidFill>
                  <a:srgbClr val="FF0000">
                    <a:alpha val="0"/>
                  </a:srgbClr>
                </a:solidFill>
                <a:effectLst/>
                <a:latin typeface="Times New Roman" pitchFamily="24"/>
                <a:ea typeface="Times New Roman" pitchFamily="24"/>
              </a:rPr>
              <a:t>510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14102" name="yt_shape_14102"/>
          <p:cNvSpPr txBox="1"/>
          <p:nvPr/>
        </p:nvSpPr>
        <p:spPr>
          <a:xfrm>
            <a:off x="683131" y="175410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当</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a:t>
            </a:r>
            <a:r>
              <a:rPr lang="zh-CN" altLang="zh-CN" sz="2400" b="0" i="0" u="none">
                <a:solidFill>
                  <a:srgbClr val="FF0000">
                    <a:alpha val="0"/>
                  </a:srgbClr>
                </a:solidFill>
                <a:effectLst/>
                <a:latin typeface="白正" pitchFamily="24"/>
                <a:ea typeface="黑体" pitchFamily="24"/>
              </a:rPr>
              <a:t>时，去甲商店购买体育用品更合算；当</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a:t>
            </a:r>
            <a:r>
              <a:rPr lang="zh-CN" altLang="zh-CN" sz="2400" b="0" i="0" u="none">
                <a:solidFill>
                  <a:srgbClr val="FF0000">
                    <a:alpha val="0"/>
                  </a:srgbClr>
                </a:solidFill>
                <a:effectLst/>
                <a:latin typeface="白正" pitchFamily="24"/>
                <a:ea typeface="黑体" pitchFamily="24"/>
              </a:rPr>
              <a:t>时，去两家商店购买体育用品一样合算；当</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600</a:t>
            </a:r>
            <a:r>
              <a:rPr lang="zh-CN" altLang="zh-CN" sz="2400" b="0" i="0" u="none">
                <a:solidFill>
                  <a:srgbClr val="FF0000">
                    <a:alpha val="0"/>
                  </a:srgbClr>
                </a:solidFill>
                <a:effectLst/>
                <a:latin typeface="白正" pitchFamily="24"/>
                <a:ea typeface="黑体" pitchFamily="24"/>
              </a:rPr>
              <a:t>时，去乙商店购买体育用品更合算</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9" name="文本框 8">
            <a:extLst>
              <a:ext uri="{FF2B5EF4-FFF2-40B4-BE49-F238E27FC236}">
                <a16:creationId xmlns:a16="http://schemas.microsoft.com/office/drawing/2014/main" id="{0AAAB709-B730-A7FD-E0C3-3B632449FB14}"/>
              </a:ext>
            </a:extLst>
          </p:cNvPr>
          <p:cNvSpPr txBox="1"/>
          <p:nvPr/>
        </p:nvSpPr>
        <p:spPr>
          <a:xfrm>
            <a:off x="593120" y="1707297"/>
            <a:ext cx="1127029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当</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时，去甲商店购买体育用品更合算；当</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时</a:t>
            </a:r>
            <a:r>
              <a:rPr kumimoji="0" lang="zh-CN" altLang="zh-CN" sz="2400" b="0" i="0" strike="noStrike" kern="1200" cap="none" spc="0" normalizeH="0" baseline="0" noProof="0" dirty="0" smtClean="0">
                <a:ln>
                  <a:noFill/>
                </a:ln>
                <a:solidFill>
                  <a:srgbClr val="FF0000"/>
                </a:solidFill>
                <a:effectLst/>
                <a:uLnTx/>
                <a:uFillTx/>
                <a:latin typeface="白正" pitchFamily="24"/>
                <a:ea typeface="黑体" pitchFamily="24"/>
                <a:cs typeface="+mn-cs"/>
              </a:rPr>
              <a:t>，</a:t>
            </a:r>
            <a:endParaRPr lang="zh-CN" altLang="en-US" dirty="0">
              <a:solidFill>
                <a:srgbClr val="FF0000"/>
              </a:solidFill>
            </a:endParaRPr>
          </a:p>
        </p:txBody>
      </p:sp>
      <p:sp>
        <p:nvSpPr>
          <p:cNvPr id="10" name="文本框 9">
            <a:extLst>
              <a:ext uri="{FF2B5EF4-FFF2-40B4-BE49-F238E27FC236}">
                <a16:creationId xmlns:a16="http://schemas.microsoft.com/office/drawing/2014/main" id="{BECFC323-8B33-D8B1-7601-A425206A69E1}"/>
              </a:ext>
            </a:extLst>
          </p:cNvPr>
          <p:cNvSpPr txBox="1"/>
          <p:nvPr/>
        </p:nvSpPr>
        <p:spPr>
          <a:xfrm>
            <a:off x="593120" y="2182785"/>
            <a:ext cx="11490928" cy="517983"/>
          </a:xfrm>
          <a:prstGeom prst="rect">
            <a:avLst/>
          </a:prstGeom>
          <a:noFill/>
        </p:spPr>
        <p:txBody>
          <a:bodyPr vert="horz" wrap="none" rtlCol="0">
            <a:noAutofit/>
          </a:bodyPr>
          <a:lstStyle/>
          <a:p>
            <a:pPr>
              <a:lnSpc>
                <a:spcPct val="129999"/>
              </a:lnSpc>
            </a:pPr>
            <a:r>
              <a:rPr lang="zh-CN" altLang="zh-CN" sz="2400" dirty="0">
                <a:solidFill>
                  <a:srgbClr val="FF0000"/>
                </a:solidFill>
                <a:latin typeface="白正" pitchFamily="24"/>
                <a:ea typeface="黑体" pitchFamily="24"/>
              </a:rPr>
              <a:t>去两家商店购买</a:t>
            </a:r>
            <a:r>
              <a:rPr lang="zh-CN" altLang="zh-CN" sz="2400" dirty="0" smtClean="0">
                <a:solidFill>
                  <a:srgbClr val="FF0000"/>
                </a:solidFill>
                <a:latin typeface="白正" pitchFamily="24"/>
                <a:ea typeface="黑体" pitchFamily="24"/>
              </a:rPr>
              <a:t>体</a:t>
            </a:r>
            <a:r>
              <a:rPr kumimoji="0" lang="zh-CN" altLang="zh-CN" sz="2400" b="0" i="0" strike="noStrike" kern="1200" cap="none" spc="0" normalizeH="0" baseline="0" noProof="0" dirty="0" smtClean="0">
                <a:ln>
                  <a:noFill/>
                </a:ln>
                <a:solidFill>
                  <a:srgbClr val="FF0000"/>
                </a:solidFill>
                <a:effectLst/>
                <a:uLnTx/>
                <a:uFillTx/>
                <a:latin typeface="白正" pitchFamily="24"/>
                <a:ea typeface="黑体" pitchFamily="24"/>
                <a:cs typeface="+mn-cs"/>
              </a:rPr>
              <a:t>育</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用品一样合算；当</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600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时，去乙商店购买体育用品更合算</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pic>
        <p:nvPicPr>
          <p:cNvPr id="15" name="yt_image_14094">
            <a:extLst>
              <a:ext uri="">
                <a16:creationId xmlns="" xmlns:a16="http://schemas.microsoft.com/office/drawing/2014/main" xmlns:m="http://schemas.openxmlformats.org/officeDocument/2006/math" xmlns:mc="http://schemas.openxmlformats.org/markup-compatibility/2006"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4883248" y="3184368"/>
            <a:ext cx="2005965" cy="17282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0"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104" name="yt_shape_14104"/>
          <p:cNvSpPr txBox="1"/>
          <p:nvPr/>
        </p:nvSpPr>
        <p:spPr>
          <a:xfrm>
            <a:off x="540000" y="2652760"/>
            <a:ext cx="1274260" cy="294183"/>
          </a:xfrm>
          <a:prstGeom prst="rect">
            <a:avLst/>
          </a:prstGeom>
        </p:spPr>
        <p:txBody>
          <a:bodyPr vert="horz" wrap="none" lIns="0" tIns="0" rIns="0" bIns="0" rtlCol="0">
            <a:spAutoFit/>
          </a:bodyPr>
          <a:lstStyle/>
          <a:p>
            <a:pPr algn="l" eaLnBrk="1" latinLnBrk="0" hangingPunct="0">
              <a:lnSpc>
                <a:spcPct val="129999"/>
              </a:lnSpc>
            </a:pPr>
            <a:r>
              <a:rPr lang="en-US" altLang="zh-CN" sz="1600" b="0" i="0" u="none" spc="9574">
                <a:solidFill>
                  <a:srgbClr val="1EE3CF"/>
                </a:solidFill>
                <a:effectLst/>
                <a:latin typeface="白正" pitchFamily="16"/>
                <a:ea typeface="宋体" pitchFamily="16"/>
              </a:rPr>
              <a:t> </a:t>
            </a:r>
          </a:p>
        </p:txBody>
      </p:sp>
      <p:pic>
        <p:nvPicPr>
          <p:cNvPr id="14103" name="yt_image_14103">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930989" y="1268413"/>
            <a:ext cx="1266444" cy="323469"/>
          </a:xfrm>
          <a:prstGeom prst="rect">
            <a:avLst/>
          </a:prstGeom>
          <a:noFill/>
          <a:extLst>
            <a:ext uri="{909E8E84-426E-40DD-AFC4-6F175D3DCCD1}">
              <a14:hiddenFill xmlns:a14="http://schemas.microsoft.com/office/drawing/2010/main">
                <a:solidFill>
                  <a:srgbClr val="FFFFFF"/>
                </a:solidFill>
              </a14:hiddenFill>
            </a:ext>
          </a:extLst>
        </p:spPr>
      </p:pic>
      <p:sp>
        <p:nvSpPr>
          <p:cNvPr id="14106" name="yt_shape_14106"/>
          <p:cNvSpPr txBox="1"/>
          <p:nvPr/>
        </p:nvSpPr>
        <p:spPr>
          <a:xfrm>
            <a:off x="930989" y="1896211"/>
            <a:ext cx="10330022" cy="1513097"/>
          </a:xfrm>
          <a:prstGeom prst="rect">
            <a:avLst/>
          </a:prstGeom>
          <a:ln>
            <a:solidFill>
              <a:srgbClr val="000000"/>
            </a:solidFill>
          </a:ln>
        </p:spPr>
        <p:txBody>
          <a:bodyPr vert="horz" wrap="square" lIns="72000" tIns="0" rIns="72000" bIns="72000" rtlCol="0">
            <a:spAutoFit/>
          </a:bodyPr>
          <a:lstStyle/>
          <a:p>
            <a:pPr eaLnBrk="1" latinLnBrk="0" hangingPunct="0">
              <a:lnSpc>
                <a:spcPct val="129999"/>
              </a:lnSpc>
            </a:pPr>
            <a:r>
              <a:rPr lang="zh-CN" altLang="zh-CN" sz="2400" b="0" i="0" u="none" dirty="0">
                <a:solidFill>
                  <a:srgbClr val="000000"/>
                </a:solidFill>
                <a:effectLst/>
                <a:latin typeface="白正" pitchFamily="24"/>
                <a:ea typeface="楷体" pitchFamily="24"/>
              </a:rPr>
              <a:t>用数学方法选择方案一般可分为三步：一是构建函数模型，找出函数关系；二是确定自变量的取值范围或是针对自变量的取值进行讨论；三是由函数的性质</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或经过比较后</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直接得出最佳方案</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53" name="yt_shape_14053"/>
          <p:cNvSpPr txBox="1"/>
          <p:nvPr/>
        </p:nvSpPr>
        <p:spPr>
          <a:xfrm>
            <a:off x="482975" y="1141273"/>
            <a:ext cx="4251292" cy="557973"/>
          </a:xfrm>
          <a:prstGeom prst="rect">
            <a:avLst/>
          </a:prstGeom>
        </p:spPr>
        <p:txBody>
          <a:bodyPr vert="horz" wrap="none" lIns="0" tIns="0" rIns="0" bIns="0" rtlCol="0">
            <a:spAutoFit/>
          </a:bodyPr>
          <a:lstStyle/>
          <a:p>
            <a:pPr algn="just"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4052" name="yt_image_14052">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39881" y="1141273"/>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4055" name="yt_shape_14055"/>
          <p:cNvSpPr txBox="1"/>
          <p:nvPr/>
        </p:nvSpPr>
        <p:spPr>
          <a:xfrm>
            <a:off x="539881" y="1844570"/>
            <a:ext cx="2907847" cy="453522"/>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选择方案</a:t>
            </a:r>
          </a:p>
        </p:txBody>
      </p:sp>
      <p:sp>
        <p:nvSpPr>
          <p:cNvPr id="14056" name="yt_shape_14056"/>
          <p:cNvSpPr txBox="1"/>
          <p:nvPr/>
        </p:nvSpPr>
        <p:spPr>
          <a:xfrm>
            <a:off x="540000" y="2348880"/>
            <a:ext cx="11111999" cy="1868910"/>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某公司急需用车，但又不准备买车，公司准备和一个个体车主或一家出租车公司签订月租车合同</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设汽车每月行驶</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千米，个体车主收费</a:t>
            </a:r>
            <a:r>
              <a:rPr lang="en-US" altLang="zh-CN" sz="2400" b="0" i="1" u="none">
                <a:solidFill>
                  <a:srgbClr val="000000"/>
                </a:solidFill>
                <a:effectLst/>
                <a:latin typeface="Times New Roman" pitchFamily="24"/>
                <a:ea typeface="Times New Roman" pitchFamily="24"/>
              </a:rPr>
              <a:t>y</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元，出租车公司收费</a:t>
            </a:r>
            <a:r>
              <a:rPr lang="en-US" altLang="zh-CN" sz="2400" b="0" i="1" u="none">
                <a:solidFill>
                  <a:srgbClr val="000000"/>
                </a:solidFill>
                <a:effectLst/>
                <a:latin typeface="Times New Roman" pitchFamily="24"/>
                <a:ea typeface="Times New Roman" pitchFamily="24"/>
              </a:rPr>
              <a:t>y</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元，</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之间的函数关系如图所示</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观察图象可知，当</a:t>
            </a:r>
            <a:r>
              <a:rPr lang="en-US" altLang="zh-CN" sz="2400" b="0" i="1" u="none">
                <a:solidFill>
                  <a:srgbClr val="000000"/>
                </a:solidFill>
                <a:effectLst/>
                <a:latin typeface="Times New Roman" pitchFamily="24"/>
                <a:ea typeface="Times New Roman" pitchFamily="24"/>
              </a:rPr>
              <a:t>x</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1800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时，选用个体车主较合算</a:t>
            </a:r>
            <a:r>
              <a:rPr lang="en-US" altLang="zh-CN" sz="2400" b="0" i="0" u="none">
                <a:solidFill>
                  <a:srgbClr val="000000"/>
                </a:solidFill>
                <a:effectLst/>
                <a:latin typeface="Times New Roman" pitchFamily="24"/>
                <a:ea typeface="Times New Roman" pitchFamily="24"/>
              </a:rPr>
              <a:t>.</a:t>
            </a:r>
          </a:p>
        </p:txBody>
      </p:sp>
      <p:pic>
        <p:nvPicPr>
          <p:cNvPr id="14057" name="yt_image_14057">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4999172" y="4420942"/>
            <a:ext cx="2193417" cy="1689354"/>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98905125835">
            <a:extLst>
              <a:ext uri="{FF2B5EF4-FFF2-40B4-BE49-F238E27FC236}">
                <a16:creationId xmlns:a16="http://schemas.microsoft.com/office/drawing/2014/main" id="{545A4BB6-614C-69CE-9B3F-BC9DDE1A61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881" y="1886247"/>
            <a:ext cx="1355917" cy="365782"/>
          </a:xfrm>
          <a:prstGeom prst="rect">
            <a:avLst/>
          </a:prstGeom>
        </p:spPr>
      </p:pic>
      <p:sp>
        <p:nvSpPr>
          <p:cNvPr id="2" name="文本框 1">
            <a:extLst>
              <a:ext uri="{FF2B5EF4-FFF2-40B4-BE49-F238E27FC236}">
                <a16:creationId xmlns:a16="http://schemas.microsoft.com/office/drawing/2014/main" id="{167C3F8E-3745-8A30-7DA3-4AAE100B2F79}"/>
              </a:ext>
            </a:extLst>
          </p:cNvPr>
          <p:cNvSpPr txBox="1"/>
          <p:nvPr/>
        </p:nvSpPr>
        <p:spPr>
          <a:xfrm>
            <a:off x="7433018" y="3212976"/>
            <a:ext cx="1399286"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1800</a:t>
            </a: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cs typeface="+mn-cs"/>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59" name="yt_shape_14059"/>
          <p:cNvSpPr txBox="1"/>
          <p:nvPr/>
        </p:nvSpPr>
        <p:spPr>
          <a:xfrm>
            <a:off x="540000" y="1286605"/>
            <a:ext cx="11111999" cy="282917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某学校绿化校园，计划购进</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两种树苗共</a:t>
            </a:r>
            <a:r>
              <a:rPr lang="en-US" altLang="zh-CN" sz="2400" b="0" i="0" u="none" dirty="0">
                <a:solidFill>
                  <a:srgbClr val="000000"/>
                </a:solidFill>
                <a:effectLst/>
                <a:latin typeface="Times New Roman" pitchFamily="24"/>
                <a:ea typeface="Times New Roman" pitchFamily="24"/>
              </a:rPr>
              <a:t>21</a:t>
            </a:r>
            <a:r>
              <a:rPr lang="zh-CN" altLang="zh-CN" sz="2400" b="0" i="0" u="none" dirty="0">
                <a:solidFill>
                  <a:srgbClr val="000000"/>
                </a:solidFill>
                <a:effectLst/>
                <a:latin typeface="白正" pitchFamily="24"/>
                <a:ea typeface="宋体" pitchFamily="24"/>
              </a:rPr>
              <a:t>棵，已知</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种树苗每棵</a:t>
            </a:r>
            <a:r>
              <a:rPr lang="en-US" altLang="zh-CN" sz="2400" b="0" i="0" u="none" dirty="0">
                <a:solidFill>
                  <a:srgbClr val="000000"/>
                </a:solidFill>
                <a:effectLst/>
                <a:latin typeface="Times New Roman" pitchFamily="24"/>
                <a:ea typeface="Times New Roman" pitchFamily="24"/>
              </a:rPr>
              <a:t>90</a:t>
            </a:r>
            <a:r>
              <a:rPr lang="zh-CN" altLang="zh-CN" sz="2400" b="0" i="0" u="none" dirty="0">
                <a:solidFill>
                  <a:srgbClr val="000000"/>
                </a:solidFill>
                <a:effectLst/>
                <a:latin typeface="白正" pitchFamily="24"/>
                <a:ea typeface="宋体" pitchFamily="24"/>
              </a:rPr>
              <a:t>元，</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种树苗每棵</a:t>
            </a:r>
            <a:r>
              <a:rPr lang="en-US" altLang="zh-CN" sz="2400" b="0" i="0" u="none" dirty="0">
                <a:solidFill>
                  <a:srgbClr val="000000"/>
                </a:solidFill>
                <a:effectLst/>
                <a:latin typeface="Times New Roman" pitchFamily="24"/>
                <a:ea typeface="Times New Roman" pitchFamily="24"/>
              </a:rPr>
              <a:t>70</a:t>
            </a:r>
            <a:r>
              <a:rPr lang="zh-CN" altLang="zh-CN" sz="2400" b="0" i="0" u="none" dirty="0">
                <a:solidFill>
                  <a:srgbClr val="000000"/>
                </a:solidFill>
                <a:effectLst/>
                <a:latin typeface="白正" pitchFamily="24"/>
                <a:ea typeface="宋体" pitchFamily="24"/>
              </a:rPr>
              <a:t>元，设购买</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种树苗</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棵，购买两种树苗所需费用为</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元</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与</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的函数解析式，其中</a:t>
            </a:r>
            <a:r>
              <a:rPr lang="en-US" altLang="zh-CN" sz="2400" b="0" i="0" u="none" dirty="0">
                <a:solidFill>
                  <a:srgbClr val="000000"/>
                </a:solidFill>
                <a:effectLst/>
                <a:latin typeface="Times New Roman" pitchFamily="24"/>
                <a:ea typeface="Times New Roman" pitchFamily="24"/>
              </a:rPr>
              <a:t>0</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21</a:t>
            </a:r>
            <a:r>
              <a:rPr lang="zh-CN" altLang="zh-CN" sz="2400" b="0" i="0" u="none" dirty="0">
                <a:solidFill>
                  <a:srgbClr val="000000"/>
                </a:solidFill>
                <a:effectLst/>
                <a:latin typeface="白正" pitchFamily="24"/>
                <a:ea typeface="宋体" pitchFamily="24"/>
              </a:rPr>
              <a:t>；</a:t>
            </a:r>
          </a:p>
          <a:p>
            <a:pPr algn="l" eaLnBrk="1" latinLnBrk="0" hangingPunct="0">
              <a:lnSpc>
                <a:spcPct val="129999"/>
              </a:lnSpc>
            </a:pPr>
            <a:r>
              <a:rPr lang="zh-CN" altLang="zh-CN" sz="2400" b="0" i="0" u="none" dirty="0" smtClean="0">
                <a:solidFill>
                  <a:srgbClr val="FF0000">
                    <a:alpha val="0"/>
                  </a:srgbClr>
                </a:solidFill>
                <a:effectLst/>
                <a:latin typeface="白正" pitchFamily="24"/>
                <a:ea typeface="黑体" pitchFamily="24"/>
              </a:rPr>
              <a:t>解</a:t>
            </a:r>
            <a:r>
              <a:rPr lang="zh-CN" altLang="zh-CN" sz="2400" b="0" i="0" u="none" dirty="0">
                <a:solidFill>
                  <a:srgbClr val="FF0000">
                    <a:alpha val="0"/>
                  </a:srgbClr>
                </a:solidFill>
                <a:effectLst/>
                <a:latin typeface="白正" pitchFamily="24"/>
                <a:ea typeface="黑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根据题意得</a:t>
            </a:r>
            <a:r>
              <a:rPr lang="en-US" altLang="zh-CN" sz="2400" b="0" i="1" u="none" dirty="0">
                <a:solidFill>
                  <a:srgbClr val="FF0000">
                    <a:alpha val="0"/>
                  </a:srgbClr>
                </a:solidFill>
                <a:effectLst/>
                <a:latin typeface="Times New Roman" pitchFamily="24"/>
                <a:ea typeface="Times New Roman" pitchFamily="24"/>
              </a:rPr>
              <a:t>B</a:t>
            </a:r>
            <a:r>
              <a:rPr lang="zh-CN" altLang="zh-CN" sz="2400" b="0" i="0" u="none" dirty="0">
                <a:solidFill>
                  <a:srgbClr val="FF0000">
                    <a:alpha val="0"/>
                  </a:srgbClr>
                </a:solidFill>
                <a:effectLst/>
                <a:latin typeface="白正" pitchFamily="24"/>
                <a:ea typeface="黑体" pitchFamily="24"/>
              </a:rPr>
              <a:t>种树苗为</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21</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棵，</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rPr>
              <a:t>故费用</a:t>
            </a:r>
            <a:r>
              <a:rPr lang="en-US" altLang="zh-CN" sz="2400" b="0" i="1" u="none" dirty="0">
                <a:solidFill>
                  <a:srgbClr val="FF0000">
                    <a:alpha val="0"/>
                  </a:srgbClr>
                </a:solidFill>
                <a:effectLst/>
                <a:latin typeface="Times New Roman" pitchFamily="24"/>
                <a:ea typeface="Times New Roman" pitchFamily="24"/>
              </a:rPr>
              <a:t>y</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70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21</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20</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1470.</a:t>
            </a:r>
            <a:r>
              <a:rPr lang="zh-CN" altLang="zh-CN" sz="100" b="0" i="0" u="none"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函数解析式为</a:t>
            </a:r>
            <a:r>
              <a:rPr lang="en-US" altLang="zh-CN" sz="2400" b="0" i="1" u="none" dirty="0">
                <a:solidFill>
                  <a:srgbClr val="FF0000">
                    <a:alpha val="0"/>
                  </a:srgbClr>
                </a:solidFill>
                <a:effectLst/>
                <a:latin typeface="Times New Roman" pitchFamily="24"/>
                <a:ea typeface="Times New Roman" pitchFamily="24"/>
              </a:rPr>
              <a:t>y</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20</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1470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x</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21</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p:txBody>
      </p:sp>
      <p:sp>
        <p:nvSpPr>
          <p:cNvPr id="2" name="文本框 1">
            <a:extLst>
              <a:ext uri="{FF2B5EF4-FFF2-40B4-BE49-F238E27FC236}">
                <a16:creationId xmlns:a16="http://schemas.microsoft.com/office/drawing/2014/main" id="{CA7567E9-D71D-0436-57F5-DBE071D4B7ED}"/>
              </a:ext>
            </a:extLst>
          </p:cNvPr>
          <p:cNvSpPr txBox="1"/>
          <p:nvPr/>
        </p:nvSpPr>
        <p:spPr>
          <a:xfrm>
            <a:off x="407368" y="2726765"/>
            <a:ext cx="64443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根据题意得</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种树苗为</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棵，</a:t>
            </a:r>
            <a:endParaRPr lang="zh-CN" altLang="en-US" dirty="0">
              <a:solidFill>
                <a:srgbClr val="FF0000"/>
              </a:solidFill>
            </a:endParaRPr>
          </a:p>
        </p:txBody>
      </p:sp>
      <p:sp>
        <p:nvSpPr>
          <p:cNvPr id="3" name="文本框 2">
            <a:extLst>
              <a:ext uri="{FF2B5EF4-FFF2-40B4-BE49-F238E27FC236}">
                <a16:creationId xmlns:a16="http://schemas.microsoft.com/office/drawing/2014/main" id="{C351B199-82E9-AF21-ED4C-4D9C679CFABF}"/>
              </a:ext>
            </a:extLst>
          </p:cNvPr>
          <p:cNvSpPr txBox="1"/>
          <p:nvPr/>
        </p:nvSpPr>
        <p:spPr>
          <a:xfrm>
            <a:off x="407368" y="3202253"/>
            <a:ext cx="56728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故费用</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1470.</a:t>
            </a:r>
            <a:endParaRPr lang="zh-CN" altLang="en-US">
              <a:solidFill>
                <a:srgbClr val="FF0000"/>
              </a:solidFill>
            </a:endParaRPr>
          </a:p>
        </p:txBody>
      </p:sp>
      <p:sp>
        <p:nvSpPr>
          <p:cNvPr id="4" name="文本框 3">
            <a:extLst>
              <a:ext uri="{FF2B5EF4-FFF2-40B4-BE49-F238E27FC236}">
                <a16:creationId xmlns:a16="http://schemas.microsoft.com/office/drawing/2014/main" id="{1C8E77E7-2B61-4318-201E-D85A4AF6A8E3}"/>
              </a:ext>
            </a:extLst>
          </p:cNvPr>
          <p:cNvSpPr txBox="1"/>
          <p:nvPr/>
        </p:nvSpPr>
        <p:spPr>
          <a:xfrm>
            <a:off x="407368" y="3677741"/>
            <a:ext cx="599509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函数解析式为</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20</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1470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63" name="yt_shape_14063"/>
          <p:cNvSpPr txBox="1"/>
          <p:nvPr/>
        </p:nvSpPr>
        <p:spPr>
          <a:xfrm>
            <a:off x="551384" y="2216365"/>
            <a:ext cx="10289483"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购买</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白正" pitchFamily="24"/>
                <a:ea typeface="黑体" pitchFamily="24"/>
              </a:rPr>
              <a:t>种树苗的数量少于</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白正" pitchFamily="24"/>
                <a:ea typeface="黑体" pitchFamily="24"/>
              </a:rPr>
              <a:t>种树苗的数量</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21</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白正" pitchFamily="24"/>
                <a:ea typeface="黑体" pitchFamily="24"/>
              </a:rPr>
              <a:t>，解得</a:t>
            </a:r>
            <a:r>
              <a:rPr lang="en-US" altLang="zh-CN" sz="2400" b="0" i="0" u="none">
                <a:solidFill>
                  <a:srgbClr val="FF0000">
                    <a:alpha val="0"/>
                  </a:srgbClr>
                </a:solidFill>
                <a:effectLst/>
                <a:latin typeface="Times New Roman" pitchFamily="24"/>
                <a:ea typeface="Times New Roman" pitchFamily="24"/>
              </a:rPr>
              <a:t>10.5</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21.</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又</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1470</a:t>
            </a:r>
            <a:r>
              <a:rPr lang="zh-CN" altLang="zh-CN" sz="2400" b="0" i="0" u="none">
                <a:solidFill>
                  <a:srgbClr val="FF0000">
                    <a:alpha val="0"/>
                  </a:srgbClr>
                </a:solidFill>
                <a:effectLst/>
                <a:latin typeface="白正" pitchFamily="24"/>
                <a:ea typeface="黑体" pitchFamily="24"/>
              </a:rPr>
              <a:t>，且</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白正" pitchFamily="24"/>
                <a:ea typeface="黑体" pitchFamily="24"/>
              </a:rPr>
              <a:t>取整数，</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当</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11</a:t>
            </a:r>
            <a:r>
              <a:rPr lang="zh-CN" altLang="zh-CN" sz="2400" b="0" i="0" u="none">
                <a:solidFill>
                  <a:srgbClr val="FF0000">
                    <a:alpha val="0"/>
                  </a:srgbClr>
                </a:solidFill>
                <a:effectLst/>
                <a:latin typeface="白正" pitchFamily="24"/>
                <a:ea typeface="黑体" pitchFamily="24"/>
              </a:rPr>
              <a:t>时，</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白正" pitchFamily="24"/>
                <a:ea typeface="黑体" pitchFamily="24"/>
              </a:rPr>
              <a:t>有最小值，</a:t>
            </a:r>
            <a:r>
              <a:rPr lang="zh-CN" altLang="zh-CN" sz="100" b="0" i="0" u="none">
                <a:noFill/>
                <a:effectLst/>
                <a:latin typeface="白正"/>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最小值</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1470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1690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元</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此时</a:t>
            </a:r>
            <a:r>
              <a:rPr lang="en-US" altLang="zh-CN" sz="2400" b="0" i="0" u="none">
                <a:solidFill>
                  <a:srgbClr val="FF0000">
                    <a:alpha val="0"/>
                  </a:srgbClr>
                </a:solidFill>
                <a:effectLst/>
                <a:latin typeface="Times New Roman" pitchFamily="24"/>
                <a:ea typeface="Times New Roman" pitchFamily="24"/>
              </a:rPr>
              <a:t>21</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使费用最省的方案是购买</a:t>
            </a:r>
            <a:r>
              <a:rPr lang="en-US" altLang="zh-CN" sz="2400" b="0" i="1"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白正" pitchFamily="24"/>
                <a:ea typeface="黑体" pitchFamily="24"/>
              </a:rPr>
              <a:t>种树苗</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白正" pitchFamily="24"/>
                <a:ea typeface="黑体" pitchFamily="24"/>
              </a:rPr>
              <a:t>棵，</a:t>
            </a:r>
            <a:r>
              <a:rPr lang="en-US" altLang="zh-CN" sz="2400" b="0" i="1"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白正" pitchFamily="24"/>
                <a:ea typeface="黑体" pitchFamily="24"/>
              </a:rPr>
              <a:t>种树苗</a:t>
            </a:r>
            <a:r>
              <a:rPr lang="en-US" altLang="zh-CN" sz="2400" b="0" i="0" u="none">
                <a:solidFill>
                  <a:srgbClr val="FF0000">
                    <a:alpha val="0"/>
                  </a:srgbClr>
                </a:solidFill>
                <a:effectLst/>
                <a:latin typeface="Times New Roman" pitchFamily="24"/>
                <a:ea typeface="Times New Roman" pitchFamily="24"/>
              </a:rPr>
              <a:t>11</a:t>
            </a:r>
            <a:r>
              <a:rPr lang="zh-CN" altLang="zh-CN" sz="2400" b="0" i="0" u="none">
                <a:solidFill>
                  <a:srgbClr val="FF0000">
                    <a:alpha val="0"/>
                  </a:srgbClr>
                </a:solidFill>
                <a:effectLst/>
                <a:latin typeface="白正" pitchFamily="24"/>
                <a:ea typeface="黑体" pitchFamily="24"/>
              </a:rPr>
              <a:t>棵，所需费用为</a:t>
            </a:r>
            <a:r>
              <a:rPr lang="en-US" altLang="zh-CN" sz="2400" b="0" i="0" u="none">
                <a:solidFill>
                  <a:srgbClr val="FF0000">
                    <a:alpha val="0"/>
                  </a:srgbClr>
                </a:solidFill>
                <a:effectLst/>
                <a:latin typeface="Times New Roman" pitchFamily="24"/>
                <a:ea typeface="Times New Roman" pitchFamily="24"/>
              </a:rPr>
              <a:t>1690</a:t>
            </a:r>
            <a:r>
              <a:rPr lang="zh-CN" altLang="zh-CN" sz="2400" b="0" i="0" u="none">
                <a:solidFill>
                  <a:srgbClr val="FF0000">
                    <a:alpha val="0"/>
                  </a:srgbClr>
                </a:solidFill>
                <a:effectLst/>
                <a:latin typeface="白正" pitchFamily="24"/>
                <a:ea typeface="黑体" pitchFamily="24"/>
              </a:rPr>
              <a:t>元</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6ABA4913-5684-C20A-A763-95166728C372}"/>
              </a:ext>
            </a:extLst>
          </p:cNvPr>
          <p:cNvSpPr txBox="1"/>
          <p:nvPr/>
        </p:nvSpPr>
        <p:spPr>
          <a:xfrm>
            <a:off x="461373" y="2169559"/>
            <a:ext cx="65713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购买</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种树苗的数量少于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种树苗的数量</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2958BB67-D907-D155-F566-F3803F1A5CCE}"/>
              </a:ext>
            </a:extLst>
          </p:cNvPr>
          <p:cNvSpPr txBox="1"/>
          <p:nvPr/>
        </p:nvSpPr>
        <p:spPr>
          <a:xfrm>
            <a:off x="461373" y="2645047"/>
            <a:ext cx="46996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，解得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21.</a:t>
            </a:r>
            <a:endParaRPr lang="zh-CN" altLang="en-US">
              <a:solidFill>
                <a:srgbClr val="FF0000"/>
              </a:solidFill>
            </a:endParaRPr>
          </a:p>
        </p:txBody>
      </p:sp>
      <p:sp>
        <p:nvSpPr>
          <p:cNvPr id="4" name="文本框 3">
            <a:extLst>
              <a:ext uri="{FF2B5EF4-FFF2-40B4-BE49-F238E27FC236}">
                <a16:creationId xmlns:a16="http://schemas.microsoft.com/office/drawing/2014/main" id="{B9B10DD3-D468-6995-885A-D9FC083F301A}"/>
              </a:ext>
            </a:extLst>
          </p:cNvPr>
          <p:cNvSpPr txBox="1"/>
          <p:nvPr/>
        </p:nvSpPr>
        <p:spPr>
          <a:xfrm>
            <a:off x="461373" y="3120535"/>
            <a:ext cx="45472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1470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，且</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取整数，</a:t>
            </a:r>
            <a:endParaRPr lang="zh-CN" altLang="en-US">
              <a:solidFill>
                <a:srgbClr val="FF0000"/>
              </a:solidFill>
            </a:endParaRPr>
          </a:p>
        </p:txBody>
      </p:sp>
      <p:sp>
        <p:nvSpPr>
          <p:cNvPr id="5" name="文本框 4">
            <a:extLst>
              <a:ext uri="{FF2B5EF4-FFF2-40B4-BE49-F238E27FC236}">
                <a16:creationId xmlns:a16="http://schemas.microsoft.com/office/drawing/2014/main" id="{F35F48E0-E2D1-C319-2B6E-BE54BD791F79}"/>
              </a:ext>
            </a:extLst>
          </p:cNvPr>
          <p:cNvSpPr txBox="1"/>
          <p:nvPr/>
        </p:nvSpPr>
        <p:spPr>
          <a:xfrm>
            <a:off x="461373" y="3596023"/>
            <a:ext cx="379145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有最小值，</a:t>
            </a:r>
            <a:endParaRPr lang="zh-CN" altLang="en-US">
              <a:solidFill>
                <a:srgbClr val="FF0000"/>
              </a:solidFill>
            </a:endParaRPr>
          </a:p>
        </p:txBody>
      </p:sp>
      <p:sp>
        <p:nvSpPr>
          <p:cNvPr id="6" name="文本框 5">
            <a:extLst>
              <a:ext uri="{FF2B5EF4-FFF2-40B4-BE49-F238E27FC236}">
                <a16:creationId xmlns:a16="http://schemas.microsoft.com/office/drawing/2014/main" id="{83F89B84-C191-E5C9-AFEA-B2B771D464CA}"/>
              </a:ext>
            </a:extLst>
          </p:cNvPr>
          <p:cNvSpPr txBox="1"/>
          <p:nvPr/>
        </p:nvSpPr>
        <p:spPr>
          <a:xfrm>
            <a:off x="461373" y="4071511"/>
            <a:ext cx="4951920"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最小值</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1470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1690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57AE1FBE-C300-96CD-E798-703C614C7D7C}"/>
              </a:ext>
            </a:extLst>
          </p:cNvPr>
          <p:cNvSpPr txBox="1"/>
          <p:nvPr/>
        </p:nvSpPr>
        <p:spPr>
          <a:xfrm>
            <a:off x="461373" y="4546999"/>
            <a:ext cx="22200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此时</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endParaRPr lang="zh-CN" altLang="en-US">
              <a:solidFill>
                <a:srgbClr val="FF0000"/>
              </a:solidFill>
            </a:endParaRPr>
          </a:p>
        </p:txBody>
      </p:sp>
      <p:sp>
        <p:nvSpPr>
          <p:cNvPr id="8" name="文本框 7">
            <a:extLst>
              <a:ext uri="{FF2B5EF4-FFF2-40B4-BE49-F238E27FC236}">
                <a16:creationId xmlns:a16="http://schemas.microsoft.com/office/drawing/2014/main" id="{1E59DFF2-18BC-E319-BDB4-F194A537D475}"/>
              </a:ext>
            </a:extLst>
          </p:cNvPr>
          <p:cNvSpPr txBox="1"/>
          <p:nvPr/>
        </p:nvSpPr>
        <p:spPr>
          <a:xfrm>
            <a:off x="461373" y="5022487"/>
            <a:ext cx="1037005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使费用最省的方案是购买</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种树苗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棵，</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种树苗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棵，所需费用为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元</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矩形 9"/>
          <p:cNvSpPr/>
          <p:nvPr/>
        </p:nvSpPr>
        <p:spPr>
          <a:xfrm>
            <a:off x="551384" y="1142812"/>
            <a:ext cx="11208925" cy="1052596"/>
          </a:xfrm>
          <a:prstGeom prst="rect">
            <a:avLst/>
          </a:prstGeom>
        </p:spPr>
        <p:txBody>
          <a:bodyPr wrap="squar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若购买</a:t>
            </a:r>
            <a:r>
              <a:rPr lang="en-US" altLang="zh-CN" sz="2400" i="1" dirty="0">
                <a:solidFill>
                  <a:srgbClr val="000000"/>
                </a:solidFill>
                <a:latin typeface="Times New Roman" pitchFamily="24"/>
                <a:ea typeface="Times New Roman" pitchFamily="24"/>
              </a:rPr>
              <a:t>B</a:t>
            </a:r>
            <a:r>
              <a:rPr lang="zh-CN" altLang="zh-CN" sz="2400" dirty="0">
                <a:solidFill>
                  <a:srgbClr val="000000"/>
                </a:solidFill>
                <a:latin typeface="白正" pitchFamily="24"/>
                <a:ea typeface="宋体" pitchFamily="24"/>
              </a:rPr>
              <a:t>种树苗的数量少于</a:t>
            </a:r>
            <a:r>
              <a:rPr lang="en-US" altLang="zh-CN" sz="2400" i="1" dirty="0">
                <a:solidFill>
                  <a:srgbClr val="000000"/>
                </a:solidFill>
                <a:latin typeface="Times New Roman" pitchFamily="24"/>
                <a:ea typeface="Times New Roman" pitchFamily="24"/>
              </a:rPr>
              <a:t>A</a:t>
            </a:r>
            <a:r>
              <a:rPr lang="zh-CN" altLang="zh-CN" sz="2400" dirty="0">
                <a:solidFill>
                  <a:srgbClr val="000000"/>
                </a:solidFill>
                <a:latin typeface="白正" pitchFamily="24"/>
                <a:ea typeface="宋体" pitchFamily="24"/>
              </a:rPr>
              <a:t>种树苗的数量，请给出一种费用最省的方案，并求出该方案所需费用</a:t>
            </a:r>
            <a:r>
              <a:rPr lang="en-US" altLang="zh-CN" sz="2400" dirty="0">
                <a:solidFill>
                  <a:srgbClr val="000000"/>
                </a:solidFill>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64" name="yt_shape_14064"/>
          <p:cNvSpPr txBox="1"/>
          <p:nvPr/>
        </p:nvSpPr>
        <p:spPr>
          <a:xfrm>
            <a:off x="540000" y="1412776"/>
            <a:ext cx="11111999" cy="144039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某校计划暑假期间安排两位老师带领部分学生参加红色旅游</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甲、乙两家旅行社的服务质量相同，且报价都是每人</a:t>
            </a:r>
            <a:r>
              <a:rPr lang="en-US" altLang="zh-CN" sz="2400" b="0" i="0" u="none">
                <a:solidFill>
                  <a:srgbClr val="000000"/>
                </a:solidFill>
                <a:effectLst/>
                <a:latin typeface="Times New Roman" pitchFamily="24"/>
                <a:ea typeface="Times New Roman" pitchFamily="24"/>
              </a:rPr>
              <a:t>1000</a:t>
            </a:r>
            <a:r>
              <a:rPr lang="zh-CN" altLang="zh-CN" sz="2400" b="0" i="0" u="none">
                <a:solidFill>
                  <a:srgbClr val="000000"/>
                </a:solidFill>
                <a:effectLst/>
                <a:latin typeface="白正" pitchFamily="24"/>
                <a:ea typeface="宋体" pitchFamily="24"/>
              </a:rPr>
              <a:t>元</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经协商，甲旅行社的优惠条件是老师、学生都按八折收费；乙旅行社的优惠条件是两位老师全额收费，学生都按七五折收费</a:t>
            </a:r>
            <a:r>
              <a:rPr lang="en-US" altLang="zh-CN" sz="2400" b="0" i="0" u="none">
                <a:solidFill>
                  <a:srgbClr val="000000"/>
                </a:solidFill>
                <a:effectLst/>
                <a:latin typeface="Times New Roman" pitchFamily="24"/>
                <a:ea typeface="Times New Roman" pitchFamily="24"/>
              </a:rPr>
              <a:t>.</a:t>
            </a:r>
          </a:p>
        </p:txBody>
      </p:sp>
      <p:sp>
        <p:nvSpPr>
          <p:cNvPr id="14065" name="yt_shape_14065"/>
          <p:cNvSpPr txBox="1"/>
          <p:nvPr/>
        </p:nvSpPr>
        <p:spPr>
          <a:xfrm>
            <a:off x="540000" y="2852342"/>
            <a:ext cx="11111999" cy="960263"/>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设参加这次红色旅游的老师和学生人数为</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y</a:t>
            </a:r>
            <a:r>
              <a:rPr lang="zh-CN" altLang="zh-CN" sz="2400" b="0" i="0" u="none" baseline="-25000">
                <a:solidFill>
                  <a:srgbClr val="000000"/>
                </a:solidFill>
                <a:effectLst/>
                <a:latin typeface="白正" pitchFamily="24"/>
                <a:ea typeface="宋体" pitchFamily="24"/>
              </a:rPr>
              <a:t>甲</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y</a:t>
            </a:r>
            <a:r>
              <a:rPr lang="zh-CN" altLang="zh-CN" sz="2400" b="0" i="0" u="none" baseline="-25000">
                <a:solidFill>
                  <a:srgbClr val="000000"/>
                </a:solidFill>
                <a:effectLst/>
                <a:latin typeface="白正" pitchFamily="24"/>
                <a:ea typeface="宋体" pitchFamily="24"/>
              </a:rPr>
              <a:t>乙</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分别表示选择甲、乙两家旅行社所需的费用，求</a:t>
            </a:r>
            <a:r>
              <a:rPr lang="en-US" altLang="zh-CN" sz="2400" b="0" i="1" u="none">
                <a:solidFill>
                  <a:srgbClr val="000000"/>
                </a:solidFill>
                <a:effectLst/>
                <a:latin typeface="Times New Roman" pitchFamily="24"/>
                <a:ea typeface="Times New Roman" pitchFamily="24"/>
              </a:rPr>
              <a:t>y</a:t>
            </a:r>
            <a:r>
              <a:rPr lang="zh-CN" altLang="zh-CN" sz="2400" b="0" i="0" u="none" baseline="-25000">
                <a:solidFill>
                  <a:srgbClr val="000000"/>
                </a:solidFill>
                <a:effectLst/>
                <a:latin typeface="白正" pitchFamily="24"/>
                <a:ea typeface="宋体" pitchFamily="24"/>
              </a:rPr>
              <a:t>甲</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y</a:t>
            </a:r>
            <a:r>
              <a:rPr lang="zh-CN" altLang="zh-CN" sz="2400" b="0" i="0" u="none" baseline="-25000">
                <a:solidFill>
                  <a:srgbClr val="000000"/>
                </a:solidFill>
                <a:effectLst/>
                <a:latin typeface="白正" pitchFamily="24"/>
                <a:ea typeface="宋体" pitchFamily="24"/>
              </a:rPr>
              <a:t>乙</a:t>
            </a:r>
            <a:r>
              <a:rPr lang="zh-CN" altLang="zh-CN" sz="2400" b="0" i="0" u="none">
                <a:solidFill>
                  <a:srgbClr val="000000"/>
                </a:solidFill>
                <a:effectLst/>
                <a:latin typeface="白正" pitchFamily="24"/>
                <a:ea typeface="宋体" pitchFamily="24"/>
              </a:rPr>
              <a:t>关于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的函数解析式；</a:t>
            </a:r>
          </a:p>
        </p:txBody>
      </p:sp>
      <p:sp>
        <p:nvSpPr>
          <p:cNvPr id="14067" name="yt_shape_14067"/>
          <p:cNvSpPr txBox="1"/>
          <p:nvPr/>
        </p:nvSpPr>
        <p:spPr>
          <a:xfrm>
            <a:off x="591177" y="4304801"/>
            <a:ext cx="6461705" cy="960263"/>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alpha val="0"/>
                  </a:srgbClr>
                </a:solidFill>
                <a:effectLst/>
                <a:latin typeface="白正" pitchFamily="24"/>
                <a:ea typeface="黑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甲</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1000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800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白正" pitchFamily="24"/>
                <a:ea typeface="黑体" pitchFamily="24"/>
              </a:rPr>
              <a:t>，</a:t>
            </a:r>
            <a:r>
              <a:rPr lang="zh-CN" altLang="zh-CN" sz="100" b="0" i="0" u="none">
                <a:noFill/>
                <a:effectLst/>
                <a:latin typeface="白正"/>
                <a:ea typeface="宋体"/>
              </a:rPr>
              <a:t>⁠</a:t>
            </a:r>
          </a:p>
          <a:p>
            <a:pPr algn="just"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乙</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0.75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1000</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750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500.</a:t>
            </a:r>
            <a:r>
              <a:rPr lang="zh-CN" altLang="zh-CN" sz="100" b="0" i="0" u="none">
                <a:noFill/>
                <a:effectLst/>
                <a:latin typeface="白正"/>
                <a:ea typeface="宋体"/>
              </a:rPr>
              <a:t>⁠</a:t>
            </a:r>
          </a:p>
        </p:txBody>
      </p:sp>
      <p:sp>
        <p:nvSpPr>
          <p:cNvPr id="14068" name="yt_shape_14068"/>
          <p:cNvSpPr txBox="1"/>
          <p:nvPr/>
        </p:nvSpPr>
        <p:spPr>
          <a:xfrm>
            <a:off x="591177" y="5264236"/>
            <a:ext cx="5572038" cy="480131"/>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①</a:t>
            </a:r>
            <a:r>
              <a:rPr lang="zh-CN" altLang="zh-CN" sz="2400" b="0" i="0" u="none">
                <a:solidFill>
                  <a:srgbClr val="FF0000">
                    <a:alpha val="0"/>
                  </a:srgbClr>
                </a:solidFill>
                <a:effectLst/>
                <a:latin typeface="白正" pitchFamily="24"/>
                <a:ea typeface="黑体" pitchFamily="24"/>
              </a:rPr>
              <a:t>当</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甲</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乙</a:t>
            </a:r>
            <a:r>
              <a:rPr lang="zh-CN" altLang="zh-CN" sz="2400" b="0" i="0" u="none">
                <a:solidFill>
                  <a:srgbClr val="FF0000">
                    <a:alpha val="0"/>
                  </a:srgbClr>
                </a:solidFill>
                <a:effectLst/>
                <a:latin typeface="白正" pitchFamily="24"/>
                <a:ea typeface="黑体" pitchFamily="24"/>
              </a:rPr>
              <a:t>时，</a:t>
            </a:r>
            <a:r>
              <a:rPr lang="en-US" altLang="zh-CN" sz="2400" b="0" i="0" u="none">
                <a:solidFill>
                  <a:srgbClr val="FF0000">
                    <a:alpha val="0"/>
                  </a:srgbClr>
                </a:solidFill>
                <a:effectLst/>
                <a:latin typeface="Times New Roman" pitchFamily="24"/>
                <a:ea typeface="Times New Roman" pitchFamily="24"/>
              </a:rPr>
              <a:t>800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750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500</a:t>
            </a:r>
            <a:r>
              <a:rPr lang="zh-CN" altLang="zh-CN" sz="2400" b="0" i="0" u="none">
                <a:solidFill>
                  <a:srgbClr val="FF0000">
                    <a:alpha val="0"/>
                  </a:srgbClr>
                </a:solidFill>
                <a:effectLst/>
                <a:latin typeface="白正" pitchFamily="24"/>
                <a:ea typeface="黑体" pitchFamily="24"/>
              </a:rPr>
              <a:t>，</a:t>
            </a:r>
            <a:r>
              <a:rPr lang="zh-CN" altLang="zh-CN" sz="100" b="0" i="0" u="none">
                <a:noFill/>
                <a:effectLst/>
                <a:latin typeface="白正"/>
                <a:ea typeface="宋体"/>
              </a:rPr>
              <a:t>⁠</a:t>
            </a:r>
          </a:p>
        </p:txBody>
      </p:sp>
      <p:sp>
        <p:nvSpPr>
          <p:cNvPr id="14069" name="yt_shape_14069"/>
          <p:cNvSpPr txBox="1"/>
          <p:nvPr/>
        </p:nvSpPr>
        <p:spPr>
          <a:xfrm>
            <a:off x="539881" y="5743539"/>
            <a:ext cx="1444306" cy="480131"/>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alpha val="0"/>
                  </a:srgbClr>
                </a:solidFill>
                <a:effectLst/>
                <a:latin typeface="白正" pitchFamily="24"/>
                <a:ea typeface="黑体" pitchFamily="24"/>
              </a:rPr>
              <a:t>解得</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984BFE6C-C510-5FDC-F782-AB507EF974F1}"/>
              </a:ext>
            </a:extLst>
          </p:cNvPr>
          <p:cNvSpPr txBox="1"/>
          <p:nvPr/>
        </p:nvSpPr>
        <p:spPr>
          <a:xfrm>
            <a:off x="436942" y="3708415"/>
            <a:ext cx="4826698"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dirty="0">
                <a:ln>
                  <a:noFill/>
                </a:ln>
                <a:solidFill>
                  <a:srgbClr val="FF0000"/>
                </a:solidFill>
                <a:effectLst/>
                <a:uLnTx/>
                <a:uFillTx/>
                <a:latin typeface="白正" pitchFamily="24"/>
                <a:ea typeface="黑体" pitchFamily="24"/>
                <a:cs typeface="+mn-cs"/>
              </a:rPr>
              <a:t>甲</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0.8</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1000</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800</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a:t>
            </a:r>
            <a:endParaRPr lang="zh-CN" altLang="en-US" dirty="0">
              <a:solidFill>
                <a:srgbClr val="FF0000"/>
              </a:solidFill>
            </a:endParaRPr>
          </a:p>
        </p:txBody>
      </p:sp>
      <p:sp>
        <p:nvSpPr>
          <p:cNvPr id="3" name="文本框 2">
            <a:extLst>
              <a:ext uri="{FF2B5EF4-FFF2-40B4-BE49-F238E27FC236}">
                <a16:creationId xmlns:a16="http://schemas.microsoft.com/office/drawing/2014/main" id="{9B881E55-6484-1567-F7B9-B2ABE4D883DF}"/>
              </a:ext>
            </a:extLst>
          </p:cNvPr>
          <p:cNvSpPr txBox="1"/>
          <p:nvPr/>
        </p:nvSpPr>
        <p:spPr>
          <a:xfrm>
            <a:off x="436942" y="4183903"/>
            <a:ext cx="6579298" cy="517983"/>
          </a:xfrm>
          <a:prstGeom prst="rect">
            <a:avLst/>
          </a:prstGeom>
          <a:noFill/>
        </p:spPr>
        <p:txBody>
          <a:bodyPr vert="horz" wrap="none" rtlCol="0">
            <a:noAutofit/>
          </a:bodyPr>
          <a:lstStyle/>
          <a:p>
            <a:pPr algn="just">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乙</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0.75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750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500.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71" name="yt_shape_14071"/>
          <p:cNvSpPr txBox="1"/>
          <p:nvPr/>
        </p:nvSpPr>
        <p:spPr>
          <a:xfrm>
            <a:off x="535287" y="2831807"/>
            <a:ext cx="9233297" cy="1868910"/>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③</a:t>
            </a:r>
            <a:r>
              <a:rPr lang="zh-CN" altLang="zh-CN" sz="2400" b="0" i="0" u="none">
                <a:solidFill>
                  <a:srgbClr val="FF0000">
                    <a:alpha val="0"/>
                  </a:srgbClr>
                </a:solidFill>
                <a:effectLst/>
                <a:latin typeface="白正" pitchFamily="24"/>
                <a:ea typeface="黑体" pitchFamily="24"/>
              </a:rPr>
              <a:t>当</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甲</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乙</a:t>
            </a:r>
            <a:r>
              <a:rPr lang="zh-CN" altLang="zh-CN" sz="2400" b="0" i="0" u="none">
                <a:solidFill>
                  <a:srgbClr val="FF0000">
                    <a:alpha val="0"/>
                  </a:srgbClr>
                </a:solidFill>
                <a:effectLst/>
                <a:latin typeface="白正" pitchFamily="24"/>
                <a:ea typeface="黑体" pitchFamily="24"/>
              </a:rPr>
              <a:t>时，</a:t>
            </a:r>
            <a:r>
              <a:rPr lang="en-US" altLang="zh-CN" sz="2400" b="0" i="0" u="none">
                <a:solidFill>
                  <a:srgbClr val="FF0000">
                    <a:alpha val="0"/>
                  </a:srgbClr>
                </a:solidFill>
                <a:effectLst/>
                <a:latin typeface="Times New Roman" pitchFamily="24"/>
                <a:ea typeface="Times New Roman" pitchFamily="24"/>
              </a:rPr>
              <a:t>800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750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500</a:t>
            </a:r>
            <a:r>
              <a:rPr lang="zh-CN" altLang="zh-CN" sz="2400" b="0" i="0" u="none">
                <a:solidFill>
                  <a:srgbClr val="FF0000">
                    <a:alpha val="0"/>
                  </a:srgbClr>
                </a:solidFill>
                <a:effectLst/>
                <a:latin typeface="白正" pitchFamily="24"/>
                <a:ea typeface="黑体" pitchFamily="24"/>
              </a:rPr>
              <a:t>，解得</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故当老师和学生人数超过</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白正" pitchFamily="24"/>
                <a:ea typeface="黑体" pitchFamily="24"/>
              </a:rPr>
              <a:t>时，选择乙旅行社支付的旅游费用较少；</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当老师和学生人数为</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白正" pitchFamily="24"/>
                <a:ea typeface="黑体" pitchFamily="24"/>
              </a:rPr>
              <a:t>时，两家旅行社支付的旅游费用相同；</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当老师和学生人数少于</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白正" pitchFamily="24"/>
                <a:ea typeface="黑体" pitchFamily="24"/>
              </a:rPr>
              <a:t>时，选择甲旅行社支付的旅游费用较少</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2" name="yt_shape_14070">
            <a:extLst>
              <a:ext uri="{FF2B5EF4-FFF2-40B4-BE49-F238E27FC236}">
                <a16:creationId xmlns:a16="http://schemas.microsoft.com/office/drawing/2014/main" id="{AD705B9C-A1C1-7294-6376-6392A6196A90}"/>
              </a:ext>
            </a:extLst>
          </p:cNvPr>
          <p:cNvSpPr txBox="1"/>
          <p:nvPr/>
        </p:nvSpPr>
        <p:spPr>
          <a:xfrm>
            <a:off x="540119" y="2435085"/>
            <a:ext cx="634949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②</a:t>
            </a:r>
            <a:r>
              <a:rPr lang="zh-CN" altLang="zh-CN" sz="2400" b="0" i="0" u="none">
                <a:solidFill>
                  <a:srgbClr val="FF0000">
                    <a:alpha val="0"/>
                  </a:srgbClr>
                </a:solidFill>
                <a:effectLst/>
                <a:latin typeface="白正" pitchFamily="24"/>
                <a:ea typeface="黑体" pitchFamily="24"/>
              </a:rPr>
              <a:t>当</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甲</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1600" b="0" i="0" u="none">
                <a:solidFill>
                  <a:srgbClr val="FF0000">
                    <a:alpha val="0"/>
                  </a:srgbClr>
                </a:solidFill>
                <a:effectLst/>
                <a:latin typeface="白正" pitchFamily="24"/>
                <a:ea typeface="黑体" pitchFamily="24"/>
              </a:rPr>
              <a:t>乙</a:t>
            </a:r>
            <a:r>
              <a:rPr lang="zh-CN" altLang="zh-CN" sz="2400" b="0" i="0" u="none">
                <a:solidFill>
                  <a:srgbClr val="FF0000">
                    <a:alpha val="0"/>
                  </a:srgbClr>
                </a:solidFill>
                <a:effectLst/>
                <a:latin typeface="白正" pitchFamily="24"/>
                <a:ea typeface="黑体" pitchFamily="24"/>
              </a:rPr>
              <a:t>时，</a:t>
            </a:r>
            <a:r>
              <a:rPr lang="en-US" altLang="zh-CN" sz="2400" b="0" i="0" u="none">
                <a:solidFill>
                  <a:srgbClr val="FF0000">
                    <a:alpha val="0"/>
                  </a:srgbClr>
                </a:solidFill>
                <a:effectLst/>
                <a:latin typeface="Times New Roman" pitchFamily="24"/>
                <a:ea typeface="Times New Roman" pitchFamily="24"/>
              </a:rPr>
              <a:t>800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750</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500</a:t>
            </a:r>
            <a:r>
              <a:rPr lang="zh-CN" altLang="zh-CN" sz="2400" b="0" i="0" u="none">
                <a:solidFill>
                  <a:srgbClr val="FF0000">
                    <a:alpha val="0"/>
                  </a:srgbClr>
                </a:solidFill>
                <a:effectLst/>
                <a:latin typeface="白正" pitchFamily="24"/>
                <a:ea typeface="黑体" pitchFamily="24"/>
              </a:rPr>
              <a:t>，解得</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100" b="0" i="0" u="none">
                <a:noFill/>
                <a:effectLst/>
                <a:latin typeface="白正"/>
                <a:ea typeface="宋体"/>
              </a:rPr>
              <a:t>⁠</a:t>
            </a:r>
          </a:p>
        </p:txBody>
      </p:sp>
      <p:sp>
        <p:nvSpPr>
          <p:cNvPr id="3" name="文本框 2">
            <a:extLst>
              <a:ext uri="{FF2B5EF4-FFF2-40B4-BE49-F238E27FC236}">
                <a16:creationId xmlns:a16="http://schemas.microsoft.com/office/drawing/2014/main" id="{E71BDB6D-D8B7-CC72-DB0A-88F76F3021CB}"/>
              </a:ext>
            </a:extLst>
          </p:cNvPr>
          <p:cNvSpPr txBox="1"/>
          <p:nvPr/>
        </p:nvSpPr>
        <p:spPr>
          <a:xfrm>
            <a:off x="445276" y="2305686"/>
            <a:ext cx="636657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②</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甲</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乙</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时，</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800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750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endParaRPr lang="zh-CN" altLang="en-US">
              <a:solidFill>
                <a:srgbClr val="FF0000"/>
              </a:solidFill>
            </a:endParaRPr>
          </a:p>
        </p:txBody>
      </p:sp>
      <p:sp>
        <p:nvSpPr>
          <p:cNvPr id="4" name="文本框 3">
            <a:extLst>
              <a:ext uri="{FF2B5EF4-FFF2-40B4-BE49-F238E27FC236}">
                <a16:creationId xmlns:a16="http://schemas.microsoft.com/office/drawing/2014/main" id="{2EFB4EBF-9586-E654-60B6-94BB12D2B44B}"/>
              </a:ext>
            </a:extLst>
          </p:cNvPr>
          <p:cNvSpPr txBox="1"/>
          <p:nvPr/>
        </p:nvSpPr>
        <p:spPr>
          <a:xfrm>
            <a:off x="445276" y="2785001"/>
            <a:ext cx="63665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③</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甲</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mn-cs"/>
              </a:rPr>
              <a:t>乙</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时，</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800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750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endParaRPr lang="zh-CN" altLang="en-US">
              <a:solidFill>
                <a:srgbClr val="FF0000"/>
              </a:solidFill>
            </a:endParaRPr>
          </a:p>
        </p:txBody>
      </p:sp>
      <p:sp>
        <p:nvSpPr>
          <p:cNvPr id="5" name="文本框 4">
            <a:extLst>
              <a:ext uri="{FF2B5EF4-FFF2-40B4-BE49-F238E27FC236}">
                <a16:creationId xmlns:a16="http://schemas.microsoft.com/office/drawing/2014/main" id="{3AC64DF6-CE2D-3CC2-B251-D4666E14ACC5}"/>
              </a:ext>
            </a:extLst>
          </p:cNvPr>
          <p:cNvSpPr txBox="1"/>
          <p:nvPr/>
        </p:nvSpPr>
        <p:spPr>
          <a:xfrm>
            <a:off x="445276" y="3260489"/>
            <a:ext cx="93240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故当老师和学生人数超过</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时，选择乙旅行社支付的旅游费用较少；</a:t>
            </a:r>
            <a:endParaRPr lang="zh-CN" altLang="en-US">
              <a:solidFill>
                <a:srgbClr val="FF0000"/>
              </a:solidFill>
            </a:endParaRPr>
          </a:p>
        </p:txBody>
      </p:sp>
      <p:sp>
        <p:nvSpPr>
          <p:cNvPr id="6" name="文本框 5">
            <a:extLst>
              <a:ext uri="{FF2B5EF4-FFF2-40B4-BE49-F238E27FC236}">
                <a16:creationId xmlns:a16="http://schemas.microsoft.com/office/drawing/2014/main" id="{62211227-6979-DF69-C07B-9FBE862D5507}"/>
              </a:ext>
            </a:extLst>
          </p:cNvPr>
          <p:cNvSpPr txBox="1"/>
          <p:nvPr/>
        </p:nvSpPr>
        <p:spPr>
          <a:xfrm>
            <a:off x="445276" y="3735977"/>
            <a:ext cx="8409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当老师和学生人数为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时，两家旅行社支付的旅游费用相同；</a:t>
            </a:r>
            <a:endParaRPr lang="zh-CN" altLang="en-US">
              <a:solidFill>
                <a:srgbClr val="FF0000"/>
              </a:solidFill>
            </a:endParaRPr>
          </a:p>
        </p:txBody>
      </p:sp>
      <p:sp>
        <p:nvSpPr>
          <p:cNvPr id="7" name="文本框 6">
            <a:extLst>
              <a:ext uri="{FF2B5EF4-FFF2-40B4-BE49-F238E27FC236}">
                <a16:creationId xmlns:a16="http://schemas.microsoft.com/office/drawing/2014/main" id="{9679F18F-63A1-7452-CB36-0B2D31BC36BD}"/>
              </a:ext>
            </a:extLst>
          </p:cNvPr>
          <p:cNvSpPr txBox="1"/>
          <p:nvPr/>
        </p:nvSpPr>
        <p:spPr>
          <a:xfrm>
            <a:off x="445276" y="4211465"/>
            <a:ext cx="8790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当老师和学生人数少于</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时，选择甲旅行社支付的旅游费用较少</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9" name="yt_shape_14066"/>
          <p:cNvSpPr txBox="1"/>
          <p:nvPr/>
        </p:nvSpPr>
        <p:spPr>
          <a:xfrm>
            <a:off x="199485" y="1268413"/>
            <a:ext cx="6617196"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该校选择哪家旅行社支付的旅游费用较少？</a:t>
            </a:r>
          </a:p>
        </p:txBody>
      </p:sp>
      <p:sp>
        <p:nvSpPr>
          <p:cNvPr id="10" name="文本框 9">
            <a:extLst>
              <a:ext uri="{FF2B5EF4-FFF2-40B4-BE49-F238E27FC236}">
                <a16:creationId xmlns:a16="http://schemas.microsoft.com/office/drawing/2014/main" id="{A58DC310-DE96-4C12-F8DF-EBBA244CBAB5}"/>
              </a:ext>
            </a:extLst>
          </p:cNvPr>
          <p:cNvSpPr txBox="1"/>
          <p:nvPr/>
        </p:nvSpPr>
        <p:spPr>
          <a:xfrm>
            <a:off x="445276" y="1787703"/>
            <a:ext cx="7311452" cy="517983"/>
          </a:xfrm>
          <a:prstGeom prst="rect">
            <a:avLst/>
          </a:prstGeom>
          <a:noFill/>
        </p:spPr>
        <p:txBody>
          <a:bodyPr vert="horz" wrap="none" rtlCol="0">
            <a:noAutofit/>
          </a:bodyPr>
          <a:lstStyle/>
          <a:p>
            <a:pPr lvl="0">
              <a:lnSpc>
                <a:spcPct val="129999"/>
              </a:lnSpc>
            </a:pP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①</a:t>
            </a:r>
            <a:r>
              <a:rPr kumimoji="0" lang="zh-CN" altLang="zh-CN" sz="2400" b="0" i="0" strike="noStrike" kern="1200" cap="none" spc="0" normalizeH="0" baseline="0" noProof="0" dirty="0" smtClean="0">
                <a:ln>
                  <a:noFill/>
                </a:ln>
                <a:solidFill>
                  <a:srgbClr val="FF0000"/>
                </a:solidFill>
                <a:effectLst/>
                <a:uLnTx/>
                <a:uFillTx/>
                <a:latin typeface="白正" pitchFamily="24"/>
                <a:ea typeface="黑体" pitchFamily="24"/>
                <a:cs typeface="+mn-cs"/>
              </a:rPr>
              <a:t>当</a:t>
            </a:r>
            <a:r>
              <a:rPr kumimoji="0" lang="en-US" altLang="zh-CN" sz="2400" b="0" i="1"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dirty="0" smtClean="0">
                <a:ln>
                  <a:noFill/>
                </a:ln>
                <a:solidFill>
                  <a:srgbClr val="FF0000"/>
                </a:solidFill>
                <a:effectLst/>
                <a:uLnTx/>
                <a:uFillTx/>
                <a:latin typeface="白正" pitchFamily="24"/>
                <a:ea typeface="黑体" pitchFamily="24"/>
                <a:cs typeface="+mn-cs"/>
              </a:rPr>
              <a:t>甲</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25000" noProof="0" dirty="0" smtClean="0">
                <a:ln>
                  <a:noFill/>
                </a:ln>
                <a:solidFill>
                  <a:srgbClr val="FF0000"/>
                </a:solidFill>
                <a:effectLst/>
                <a:uLnTx/>
                <a:uFillTx/>
                <a:latin typeface="白正" pitchFamily="24"/>
                <a:ea typeface="黑体" pitchFamily="24"/>
                <a:cs typeface="+mn-cs"/>
              </a:rPr>
              <a:t>乙</a:t>
            </a:r>
            <a:r>
              <a:rPr kumimoji="0" lang="zh-CN" altLang="zh-CN" sz="2400" b="0" i="0" strike="noStrike" kern="1200" cap="none" spc="0" normalizeH="0" baseline="0" noProof="0" dirty="0" smtClean="0">
                <a:ln>
                  <a:noFill/>
                </a:ln>
                <a:solidFill>
                  <a:srgbClr val="FF0000"/>
                </a:solidFill>
                <a:effectLst/>
                <a:uLnTx/>
                <a:uFillTx/>
                <a:latin typeface="白正" pitchFamily="24"/>
                <a:ea typeface="黑体" pitchFamily="24"/>
                <a:cs typeface="+mn-cs"/>
              </a:rPr>
              <a:t>时，</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800</a:t>
            </a:r>
            <a:r>
              <a:rPr kumimoji="0" lang="en-US" altLang="zh-CN" sz="2400" b="0" i="1"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750</a:t>
            </a:r>
            <a:r>
              <a:rPr kumimoji="0" lang="en-US" altLang="zh-CN" sz="2400" b="0" i="1"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500</a:t>
            </a:r>
            <a:r>
              <a:rPr kumimoji="0" lang="zh-CN" altLang="zh-CN" sz="2400" b="0" i="0" strike="noStrike" kern="1200" cap="none" spc="0" normalizeH="0" baseline="0" noProof="0" dirty="0" smtClean="0">
                <a:ln>
                  <a:noFill/>
                </a:ln>
                <a:solidFill>
                  <a:srgbClr val="FF0000"/>
                </a:solidFill>
                <a:effectLst/>
                <a:uLnTx/>
                <a:uFillTx/>
                <a:latin typeface="白正" pitchFamily="24"/>
                <a:ea typeface="黑体" pitchFamily="24"/>
                <a:cs typeface="+mn-cs"/>
              </a:rPr>
              <a:t>，</a:t>
            </a:r>
            <a:r>
              <a:rPr lang="zh-CN" altLang="zh-CN" sz="2400" dirty="0">
                <a:solidFill>
                  <a:srgbClr val="FF0000"/>
                </a:solidFill>
                <a:latin typeface="白正" pitchFamily="24"/>
                <a:ea typeface="黑体" pitchFamily="24"/>
              </a:rPr>
              <a:t>解得</a:t>
            </a:r>
            <a:r>
              <a:rPr lang="en-US" altLang="zh-CN" sz="2400" i="1" dirty="0">
                <a:solidFill>
                  <a:srgbClr val="FF0000"/>
                </a:solidFill>
                <a:latin typeface="Times New Roman" pitchFamily="24"/>
                <a:ea typeface="Times New Roman" pitchFamily="24"/>
              </a:rPr>
              <a:t>x</a:t>
            </a:r>
            <a:r>
              <a:rPr lang="zh-CN"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Times New Roman" pitchFamily="24"/>
              </a:rPr>
              <a:t>10.</a:t>
            </a:r>
            <a:endParaRPr lang="zh-CN" altLang="en-US" dirty="0">
              <a:solidFill>
                <a:srgbClr val="FF0000"/>
              </a:solidFill>
            </a:endParaRPr>
          </a:p>
          <a:p>
            <a:pPr>
              <a:lnSpc>
                <a:spcPct val="129999"/>
              </a:lnSpc>
            </a:pP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10"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72" name="yt_shape_14072"/>
          <p:cNvSpPr txBox="1"/>
          <p:nvPr/>
        </p:nvSpPr>
        <p:spPr>
          <a:xfrm>
            <a:off x="540000" y="1268413"/>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一家</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口人准备参加旅行团外出旅游，甲旅行社告知：</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父母买全票，孩子按半价优惠</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乙旅行社告知：</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家庭旅行可按团体票计价，即每人均按全价的八折收费</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若这两家旅行社每人的原票价相同，则优惠情况为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073" name="yt_table_1407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55570549"/>
              </p:ext>
            </p:extLst>
          </p:nvPr>
        </p:nvGraphicFramePr>
        <p:xfrm>
          <a:off x="539880" y="2707979"/>
          <a:ext cx="6336030" cy="950976"/>
        </p:xfrm>
        <a:graphic>
          <a:graphicData uri="http://schemas.openxmlformats.org/drawingml/2006/table">
            <a:tbl>
              <a:tblPr/>
              <a:tblGrid>
                <a:gridCol w="3634105">
                  <a:extLst>
                    <a:ext uri="{9D8B030D-6E8A-4147-A177-3AD203B41FA5}">
                      <a16:colId xmlns:a16="http://schemas.microsoft.com/office/drawing/2014/main" val="10645"/>
                    </a:ext>
                  </a:extLst>
                </a:gridCol>
                <a:gridCol w="2701925">
                  <a:extLst>
                    <a:ext uri="{9D8B030D-6E8A-4147-A177-3AD203B41FA5}">
                      <a16:colId xmlns:a16="http://schemas.microsoft.com/office/drawing/2014/main" val="1064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甲比乙更优惠</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乙比甲更优惠</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6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甲与乙相同</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与原票价有关</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69"/>
                  </a:ext>
                </a:extLst>
              </a:tr>
            </a:tbl>
          </a:graphicData>
        </a:graphic>
      </p:graphicFrame>
      <p:sp>
        <p:nvSpPr>
          <p:cNvPr id="2" name="文本框 1">
            <a:extLst>
              <a:ext uri="{FF2B5EF4-FFF2-40B4-BE49-F238E27FC236}">
                <a16:creationId xmlns:a16="http://schemas.microsoft.com/office/drawing/2014/main" id="{6793CB0D-67B6-D365-20E8-8B988F089700}"/>
              </a:ext>
            </a:extLst>
          </p:cNvPr>
          <p:cNvSpPr txBox="1"/>
          <p:nvPr/>
        </p:nvSpPr>
        <p:spPr>
          <a:xfrm>
            <a:off x="8450988" y="2172583"/>
            <a:ext cx="3832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75" name="yt_shape_14075"/>
          <p:cNvSpPr txBox="1"/>
          <p:nvPr/>
        </p:nvSpPr>
        <p:spPr>
          <a:xfrm>
            <a:off x="540119" y="1234150"/>
            <a:ext cx="11111999" cy="3841052"/>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教材第</a:t>
            </a:r>
            <a:r>
              <a:rPr lang="en-US" altLang="zh-CN" sz="2400" b="0" i="0" u="none" dirty="0">
                <a:solidFill>
                  <a:srgbClr val="000000"/>
                </a:solidFill>
                <a:effectLst/>
                <a:latin typeface="Times New Roman" pitchFamily="24"/>
                <a:ea typeface="Times New Roman" pitchFamily="24"/>
              </a:rPr>
              <a:t>103</a:t>
            </a:r>
            <a:r>
              <a:rPr lang="zh-CN" altLang="zh-CN" sz="2400" b="0" i="0" u="none" dirty="0">
                <a:solidFill>
                  <a:srgbClr val="000000"/>
                </a:solidFill>
                <a:effectLst/>
                <a:latin typeface="白正" pitchFamily="24"/>
                <a:ea typeface="楷体" pitchFamily="24"/>
              </a:rPr>
              <a:t>页问题</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楷体" pitchFamily="24"/>
              </a:rPr>
              <a:t>变式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某班级</a:t>
            </a:r>
            <a:r>
              <a:rPr lang="en-US" altLang="zh-CN" sz="2400" b="0" i="0" u="none" dirty="0">
                <a:solidFill>
                  <a:srgbClr val="000000"/>
                </a:solidFill>
                <a:effectLst/>
                <a:latin typeface="Times New Roman" pitchFamily="24"/>
                <a:ea typeface="Times New Roman" pitchFamily="24"/>
              </a:rPr>
              <a:t>45</a:t>
            </a:r>
            <a:r>
              <a:rPr lang="zh-CN" altLang="zh-CN" sz="2400" b="0" i="0" u="none" dirty="0">
                <a:solidFill>
                  <a:srgbClr val="000000"/>
                </a:solidFill>
                <a:effectLst/>
                <a:latin typeface="白正" pitchFamily="24"/>
                <a:ea typeface="宋体" pitchFamily="24"/>
              </a:rPr>
              <a:t>名同学自发筹集到</a:t>
            </a:r>
            <a:r>
              <a:rPr lang="en-US" altLang="zh-CN" sz="2400" b="0" i="0" u="none" dirty="0">
                <a:solidFill>
                  <a:srgbClr val="000000"/>
                </a:solidFill>
                <a:effectLst/>
                <a:latin typeface="Times New Roman" pitchFamily="24"/>
                <a:ea typeface="Times New Roman" pitchFamily="24"/>
              </a:rPr>
              <a:t>1700</a:t>
            </a:r>
            <a:r>
              <a:rPr lang="zh-CN" altLang="zh-CN" sz="2400" b="0" i="0" u="none" dirty="0">
                <a:solidFill>
                  <a:srgbClr val="000000"/>
                </a:solidFill>
                <a:effectLst/>
                <a:latin typeface="白正" pitchFamily="24"/>
                <a:ea typeface="宋体" pitchFamily="24"/>
              </a:rPr>
              <a:t>元资金，作为初中毕业时各项活动的经费</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通过商议，决定拿出不少于</a:t>
            </a:r>
            <a:r>
              <a:rPr lang="en-US" altLang="zh-CN" sz="2400" b="0" i="0" u="none" dirty="0">
                <a:solidFill>
                  <a:srgbClr val="000000"/>
                </a:solidFill>
                <a:effectLst/>
                <a:latin typeface="Times New Roman" pitchFamily="24"/>
                <a:ea typeface="Times New Roman" pitchFamily="24"/>
              </a:rPr>
              <a:t>544</a:t>
            </a:r>
            <a:r>
              <a:rPr lang="zh-CN" altLang="zh-CN" sz="2400" b="0" i="0" u="none" dirty="0">
                <a:solidFill>
                  <a:srgbClr val="000000"/>
                </a:solidFill>
                <a:effectLst/>
                <a:latin typeface="白正" pitchFamily="24"/>
                <a:ea typeface="宋体" pitchFamily="24"/>
              </a:rPr>
              <a:t>元但不超过</a:t>
            </a:r>
            <a:r>
              <a:rPr lang="en-US" altLang="zh-CN" sz="2400" b="0" i="0" u="none" dirty="0">
                <a:solidFill>
                  <a:srgbClr val="000000"/>
                </a:solidFill>
                <a:effectLst/>
                <a:latin typeface="Times New Roman" pitchFamily="24"/>
                <a:ea typeface="Times New Roman" pitchFamily="24"/>
              </a:rPr>
              <a:t>560</a:t>
            </a:r>
            <a:r>
              <a:rPr lang="zh-CN" altLang="zh-CN" sz="2400" b="0" i="0" u="none" dirty="0">
                <a:solidFill>
                  <a:srgbClr val="000000"/>
                </a:solidFill>
                <a:effectLst/>
                <a:latin typeface="白正" pitchFamily="24"/>
                <a:ea typeface="宋体" pitchFamily="24"/>
              </a:rPr>
              <a:t>元的资金用于请专业人士拍照，其余资金用于给每名同学购买一件文化衫或制作一本精美的相册来作为纪念</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已知每件文化衫</a:t>
            </a:r>
            <a:r>
              <a:rPr lang="en-US" altLang="zh-CN" sz="2400" b="0" i="0" u="none" dirty="0">
                <a:solidFill>
                  <a:srgbClr val="000000"/>
                </a:solidFill>
                <a:effectLst/>
                <a:latin typeface="Times New Roman" pitchFamily="24"/>
                <a:ea typeface="Times New Roman" pitchFamily="24"/>
              </a:rPr>
              <a:t>28</a:t>
            </a:r>
            <a:r>
              <a:rPr lang="zh-CN" altLang="zh-CN" sz="2400" b="0" i="0" u="none" dirty="0">
                <a:solidFill>
                  <a:srgbClr val="000000"/>
                </a:solidFill>
                <a:effectLst/>
                <a:latin typeface="白正" pitchFamily="24"/>
                <a:ea typeface="宋体" pitchFamily="24"/>
              </a:rPr>
              <a:t>元，每本相册</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白正" pitchFamily="24"/>
                <a:ea typeface="宋体" pitchFamily="24"/>
              </a:rPr>
              <a:t>元</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求用于购买文化衫和相册的总费用</a:t>
            </a:r>
            <a:r>
              <a:rPr lang="en-US" altLang="zh-CN" sz="2400" b="0" i="1" u="none" dirty="0">
                <a:solidFill>
                  <a:srgbClr val="000000"/>
                </a:solidFill>
                <a:effectLst/>
                <a:latin typeface="Times New Roman" pitchFamily="24"/>
                <a:ea typeface="Times New Roman" pitchFamily="24"/>
              </a:rPr>
              <a:t>W</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与购买的文化衫件数</a:t>
            </a:r>
            <a:r>
              <a:rPr lang="en-US" altLang="zh-CN" sz="2400" b="0" i="1" u="none" dirty="0">
                <a:solidFill>
                  <a:srgbClr val="000000"/>
                </a:solidFill>
                <a:effectLst/>
                <a:latin typeface="Times New Roman" pitchFamily="24"/>
                <a:ea typeface="Times New Roman" pitchFamily="24"/>
              </a:rPr>
              <a:t>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件</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的函数解析式；</a:t>
            </a:r>
          </a:p>
          <a:p>
            <a:pPr algn="l" eaLnBrk="1" latinLnBrk="0" hangingPunct="0">
              <a:lnSpc>
                <a:spcPct val="129999"/>
              </a:lnSpc>
            </a:pPr>
            <a:r>
              <a:rPr lang="zh-CN" altLang="zh-CN" sz="2400" b="0" i="0" u="none" dirty="0" smtClean="0">
                <a:solidFill>
                  <a:srgbClr val="FF0000">
                    <a:alpha val="0"/>
                  </a:srgbClr>
                </a:solidFill>
                <a:effectLst/>
                <a:latin typeface="白正" pitchFamily="24"/>
                <a:ea typeface="黑体" pitchFamily="24"/>
              </a:rPr>
              <a:t>解</a:t>
            </a:r>
            <a:r>
              <a:rPr lang="zh-CN" altLang="zh-CN" sz="2400" b="0" i="0" u="none" dirty="0">
                <a:solidFill>
                  <a:srgbClr val="FF0000">
                    <a:alpha val="0"/>
                  </a:srgbClr>
                </a:solidFill>
                <a:effectLst/>
                <a:latin typeface="白正" pitchFamily="24"/>
                <a:ea typeface="黑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由题知购买文化衫</a:t>
            </a:r>
            <a:r>
              <a:rPr lang="en-US" altLang="zh-CN" sz="2400" b="0" i="1" u="none" dirty="0">
                <a:solidFill>
                  <a:srgbClr val="FF0000">
                    <a:alpha val="0"/>
                  </a:srgbClr>
                </a:solidFill>
                <a:effectLst/>
                <a:latin typeface="Times New Roman" pitchFamily="24"/>
                <a:ea typeface="Times New Roman" pitchFamily="24"/>
              </a:rPr>
              <a:t>t</a:t>
            </a:r>
            <a:r>
              <a:rPr lang="zh-CN" altLang="zh-CN" sz="2400" b="0" i="0" u="none" dirty="0">
                <a:solidFill>
                  <a:srgbClr val="FF0000">
                    <a:alpha val="0"/>
                  </a:srgbClr>
                </a:solidFill>
                <a:effectLst/>
                <a:latin typeface="白正" pitchFamily="24"/>
                <a:ea typeface="黑体" pitchFamily="24"/>
              </a:rPr>
              <a:t>件，则购买相册</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45</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t</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本</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rPr>
              <a:t>根据题意得</a:t>
            </a:r>
            <a:r>
              <a:rPr lang="en-US" altLang="zh-CN" sz="2400" b="0" i="1" u="none" dirty="0">
                <a:solidFill>
                  <a:srgbClr val="FF0000">
                    <a:alpha val="0"/>
                  </a:srgbClr>
                </a:solidFill>
                <a:effectLst/>
                <a:latin typeface="Times New Roman" pitchFamily="24"/>
                <a:ea typeface="Times New Roman" pitchFamily="24"/>
              </a:rPr>
              <a:t>W</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28</a:t>
            </a:r>
            <a:r>
              <a:rPr lang="en-US" altLang="zh-CN" sz="2400" b="0" i="1" u="none" dirty="0">
                <a:solidFill>
                  <a:srgbClr val="FF0000">
                    <a:alpha val="0"/>
                  </a:srgbClr>
                </a:solidFill>
                <a:effectLst/>
                <a:latin typeface="Times New Roman" pitchFamily="24"/>
                <a:ea typeface="Times New Roman" pitchFamily="24"/>
              </a:rPr>
              <a:t>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45</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8</a:t>
            </a:r>
            <a:r>
              <a:rPr lang="en-US" altLang="zh-CN" sz="2400" b="0" i="1" u="none" dirty="0">
                <a:solidFill>
                  <a:srgbClr val="FF0000">
                    <a:alpha val="0"/>
                  </a:srgbClr>
                </a:solidFill>
                <a:effectLst/>
                <a:latin typeface="Times New Roman" pitchFamily="24"/>
                <a:ea typeface="Times New Roman" pitchFamily="24"/>
              </a:rPr>
              <a:t>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t</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45</a:t>
            </a:r>
            <a:r>
              <a:rPr lang="zh-CN" altLang="zh-CN" sz="2400" b="0" i="0" u="none" dirty="0">
                <a:solidFill>
                  <a:srgbClr val="FF0000">
                    <a:alpha val="0"/>
                  </a:srgbClr>
                </a:solidFill>
                <a:effectLst/>
                <a:latin typeface="白正" pitchFamily="24"/>
                <a:ea typeface="黑体" pitchFamily="24"/>
              </a:rPr>
              <a:t>，且</a:t>
            </a:r>
            <a:r>
              <a:rPr lang="en-US" altLang="zh-CN" sz="2400" b="0" i="1" u="none" dirty="0">
                <a:solidFill>
                  <a:srgbClr val="FF0000">
                    <a:alpha val="0"/>
                  </a:srgbClr>
                </a:solidFill>
                <a:effectLst/>
                <a:latin typeface="Times New Roman" pitchFamily="24"/>
                <a:ea typeface="Times New Roman" pitchFamily="24"/>
              </a:rPr>
              <a:t>t</a:t>
            </a:r>
            <a:r>
              <a:rPr lang="zh-CN" altLang="zh-CN" sz="2400" b="0" i="0" u="none" dirty="0">
                <a:solidFill>
                  <a:srgbClr val="FF0000">
                    <a:alpha val="0"/>
                  </a:srgbClr>
                </a:solidFill>
                <a:effectLst/>
                <a:latin typeface="白正" pitchFamily="24"/>
                <a:ea typeface="黑体" pitchFamily="24"/>
              </a:rPr>
              <a:t>为整数</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p:txBody>
      </p:sp>
      <p:sp>
        <p:nvSpPr>
          <p:cNvPr id="2" name="文本框 1">
            <a:extLst>
              <a:ext uri="{FF2B5EF4-FFF2-40B4-BE49-F238E27FC236}">
                <a16:creationId xmlns:a16="http://schemas.microsoft.com/office/drawing/2014/main" id="{BBC8A8A6-CA32-22F4-1CFA-88DBB7A5DD8D}"/>
              </a:ext>
            </a:extLst>
          </p:cNvPr>
          <p:cNvSpPr txBox="1"/>
          <p:nvPr/>
        </p:nvSpPr>
        <p:spPr>
          <a:xfrm>
            <a:off x="518127" y="4034659"/>
            <a:ext cx="78921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由题知购买文化衫</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件，则购买相册</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本</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3" name="文本框 2">
            <a:extLst>
              <a:ext uri="{FF2B5EF4-FFF2-40B4-BE49-F238E27FC236}">
                <a16:creationId xmlns:a16="http://schemas.microsoft.com/office/drawing/2014/main" id="{630E27D2-7181-E3E7-8723-C0599A383952}"/>
              </a:ext>
            </a:extLst>
          </p:cNvPr>
          <p:cNvSpPr txBox="1"/>
          <p:nvPr/>
        </p:nvSpPr>
        <p:spPr>
          <a:xfrm>
            <a:off x="518127" y="4510147"/>
            <a:ext cx="9312973"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根据题意得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W</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28</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，且</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为整数</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079" name="yt_shape_14079"/>
              <p:cNvSpPr txBox="1"/>
              <p:nvPr/>
            </p:nvSpPr>
            <p:spPr>
              <a:xfrm>
                <a:off x="479376" y="1491499"/>
                <a:ext cx="9925794" cy="534050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根据题意得</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𝑡</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+900≥1700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560</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𝑡</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+900≤1700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544</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解得</a:t>
                </a:r>
                <a:r>
                  <a:rPr lang="en-US" altLang="zh-CN" sz="2400" b="0" i="0" u="none">
                    <a:solidFill>
                      <a:srgbClr val="FF0000">
                        <a:alpha val="0"/>
                      </a:srgbClr>
                    </a:solidFill>
                    <a:effectLst/>
                    <a:latin typeface="Times New Roman" pitchFamily="24"/>
                    <a:ea typeface="Times New Roman" pitchFamily="24"/>
                  </a:rPr>
                  <a:t>30</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32</a:t>
                </a:r>
                <a:r>
                  <a:rPr lang="zh-CN" altLang="zh-CN" sz="2400" b="0" i="0" u="none">
                    <a:solidFill>
                      <a:srgbClr val="FF0000">
                        <a:alpha val="0"/>
                      </a:srgbClr>
                    </a:solidFill>
                    <a:effectLst/>
                    <a:latin typeface="白正" pitchFamily="24"/>
                    <a:ea typeface="黑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有三种购买方案：</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方案一：购买</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白正" pitchFamily="24"/>
                    <a:ea typeface="黑体" pitchFamily="24"/>
                  </a:rPr>
                  <a:t>件文化衫、</a:t>
                </a:r>
                <a:r>
                  <a:rPr lang="en-US" altLang="zh-CN" sz="2400" b="0" i="0" u="none">
                    <a:solidFill>
                      <a:srgbClr val="FF0000">
                        <a:alpha val="0"/>
                      </a:srgbClr>
                    </a:solidFill>
                    <a:effectLst/>
                    <a:latin typeface="Times New Roman" pitchFamily="24"/>
                    <a:ea typeface="Times New Roman" pitchFamily="24"/>
                  </a:rPr>
                  <a:t>15</a:t>
                </a:r>
                <a:r>
                  <a:rPr lang="zh-CN" altLang="zh-CN" sz="2400" b="0" i="0" u="none">
                    <a:solidFill>
                      <a:srgbClr val="FF0000">
                        <a:alpha val="0"/>
                      </a:srgbClr>
                    </a:solidFill>
                    <a:effectLst/>
                    <a:latin typeface="白正" pitchFamily="24"/>
                    <a:ea typeface="黑体" pitchFamily="24"/>
                  </a:rPr>
                  <a:t>本相册；</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方案二：购买</a:t>
                </a:r>
                <a:r>
                  <a:rPr lang="en-US" altLang="zh-CN" sz="2400" b="0" i="0" u="none">
                    <a:solidFill>
                      <a:srgbClr val="FF0000">
                        <a:alpha val="0"/>
                      </a:srgbClr>
                    </a:solidFill>
                    <a:effectLst/>
                    <a:latin typeface="Times New Roman" pitchFamily="24"/>
                    <a:ea typeface="Times New Roman" pitchFamily="24"/>
                  </a:rPr>
                  <a:t>31</a:t>
                </a:r>
                <a:r>
                  <a:rPr lang="zh-CN" altLang="zh-CN" sz="2400" b="0" i="0" u="none">
                    <a:solidFill>
                      <a:srgbClr val="FF0000">
                        <a:alpha val="0"/>
                      </a:srgbClr>
                    </a:solidFill>
                    <a:effectLst/>
                    <a:latin typeface="白正" pitchFamily="24"/>
                    <a:ea typeface="黑体" pitchFamily="24"/>
                  </a:rPr>
                  <a:t>件文化衫、</a:t>
                </a:r>
                <a:r>
                  <a:rPr lang="en-US" altLang="zh-CN" sz="2400" b="0" i="0" u="none">
                    <a:solidFill>
                      <a:srgbClr val="FF0000">
                        <a:alpha val="0"/>
                      </a:srgbClr>
                    </a:solidFill>
                    <a:effectLst/>
                    <a:latin typeface="Times New Roman" pitchFamily="24"/>
                    <a:ea typeface="Times New Roman" pitchFamily="24"/>
                  </a:rPr>
                  <a:t>14</a:t>
                </a:r>
                <a:r>
                  <a:rPr lang="zh-CN" altLang="zh-CN" sz="2400" b="0" i="0" u="none">
                    <a:solidFill>
                      <a:srgbClr val="FF0000">
                        <a:alpha val="0"/>
                      </a:srgbClr>
                    </a:solidFill>
                    <a:effectLst/>
                    <a:latin typeface="白正" pitchFamily="24"/>
                    <a:ea typeface="黑体" pitchFamily="24"/>
                  </a:rPr>
                  <a:t>本相册；</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方案三：购买</a:t>
                </a:r>
                <a:r>
                  <a:rPr lang="en-US" altLang="zh-CN" sz="2400" b="0" i="0" u="none">
                    <a:solidFill>
                      <a:srgbClr val="FF0000">
                        <a:alpha val="0"/>
                      </a:srgbClr>
                    </a:solidFill>
                    <a:effectLst/>
                    <a:latin typeface="Times New Roman" pitchFamily="24"/>
                    <a:ea typeface="Times New Roman" pitchFamily="24"/>
                  </a:rPr>
                  <a:t>32</a:t>
                </a:r>
                <a:r>
                  <a:rPr lang="zh-CN" altLang="zh-CN" sz="2400" b="0" i="0" u="none">
                    <a:solidFill>
                      <a:srgbClr val="FF0000">
                        <a:alpha val="0"/>
                      </a:srgbClr>
                    </a:solidFill>
                    <a:effectLst/>
                    <a:latin typeface="白正" pitchFamily="24"/>
                    <a:ea typeface="黑体" pitchFamily="24"/>
                  </a:rPr>
                  <a:t>件文化衫、</a:t>
                </a:r>
                <a:r>
                  <a:rPr lang="en-US" altLang="zh-CN" sz="2400" b="0" i="0" u="none">
                    <a:solidFill>
                      <a:srgbClr val="FF0000">
                        <a:alpha val="0"/>
                      </a:srgbClr>
                    </a:solidFill>
                    <a:effectLst/>
                    <a:latin typeface="Times New Roman" pitchFamily="24"/>
                    <a:ea typeface="Times New Roman" pitchFamily="24"/>
                  </a:rPr>
                  <a:t>13</a:t>
                </a:r>
                <a:r>
                  <a:rPr lang="zh-CN" altLang="zh-CN" sz="2400" b="0" i="0" u="none">
                    <a:solidFill>
                      <a:srgbClr val="FF0000">
                        <a:alpha val="0"/>
                      </a:srgbClr>
                    </a:solidFill>
                    <a:effectLst/>
                    <a:latin typeface="白正" pitchFamily="24"/>
                    <a:ea typeface="黑体" pitchFamily="24"/>
                  </a:rPr>
                  <a:t>本相册</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白正" pitchFamily="24"/>
                    <a:ea typeface="黑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W</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en-US" altLang="zh-CN" sz="2400" b="0" i="1" u="none">
                    <a:solidFill>
                      <a:srgbClr val="FF0000">
                        <a:alpha val="0"/>
                      </a:srgbClr>
                    </a:solidFill>
                    <a:effectLst/>
                    <a:latin typeface="Times New Roman" pitchFamily="24"/>
                    <a:ea typeface="Times New Roman" pitchFamily="24"/>
                  </a:rPr>
                  <a:t>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900</a:t>
                </a:r>
                <a:r>
                  <a:rPr lang="zh-CN" altLang="zh-CN" sz="2400" b="0" i="0" u="none">
                    <a:solidFill>
                      <a:srgbClr val="FF0000">
                        <a:alpha val="0"/>
                      </a:srgbClr>
                    </a:solidFill>
                    <a:effectLst/>
                    <a:latin typeface="白正" pitchFamily="24"/>
                    <a:ea typeface="黑体" pitchFamily="24"/>
                  </a:rPr>
                  <a:t>中</a:t>
                </a:r>
                <a:r>
                  <a:rPr lang="en-US" altLang="zh-CN" sz="2400" b="0" i="1" u="none">
                    <a:solidFill>
                      <a:srgbClr val="FF0000">
                        <a:alpha val="0"/>
                      </a:srgbClr>
                    </a:solidFill>
                    <a:effectLst/>
                    <a:latin typeface="Times New Roman" pitchFamily="24"/>
                    <a:ea typeface="Times New Roman" pitchFamily="24"/>
                  </a:rPr>
                  <a:t>W</a:t>
                </a:r>
                <a:r>
                  <a:rPr lang="zh-CN" altLang="zh-CN" sz="2400" b="0" i="0" u="none">
                    <a:solidFill>
                      <a:srgbClr val="FF0000">
                        <a:alpha val="0"/>
                      </a:srgbClr>
                    </a:solidFill>
                    <a:effectLst/>
                    <a:latin typeface="白正" pitchFamily="24"/>
                    <a:ea typeface="黑体" pitchFamily="24"/>
                  </a:rPr>
                  <a:t>随</a:t>
                </a:r>
                <a:r>
                  <a:rPr lang="en-US" altLang="zh-CN" sz="2400" b="0" i="1" u="none">
                    <a:solidFill>
                      <a:srgbClr val="FF0000">
                        <a:alpha val="0"/>
                      </a:srgbClr>
                    </a:solidFill>
                    <a:effectLst/>
                    <a:latin typeface="Times New Roman" pitchFamily="24"/>
                    <a:ea typeface="Times New Roman" pitchFamily="24"/>
                  </a:rPr>
                  <a:t>t</a:t>
                </a:r>
                <a:r>
                  <a:rPr lang="zh-CN" altLang="zh-CN" sz="2400" b="0" i="0" u="none">
                    <a:solidFill>
                      <a:srgbClr val="FF0000">
                        <a:alpha val="0"/>
                      </a:srgbClr>
                    </a:solidFill>
                    <a:effectLst/>
                    <a:latin typeface="白正" pitchFamily="24"/>
                    <a:ea typeface="黑体" pitchFamily="24"/>
                  </a:rPr>
                  <a:t>的增大而增大</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当</a:t>
                </a:r>
                <a:r>
                  <a:rPr lang="en-US" altLang="zh-CN" sz="2400" b="0" i="1" u="none">
                    <a:solidFill>
                      <a:srgbClr val="FF0000">
                        <a:alpha val="0"/>
                      </a:srgbClr>
                    </a:solidFill>
                    <a:effectLst/>
                    <a:latin typeface="Times New Roman" pitchFamily="24"/>
                    <a:ea typeface="Times New Roman" pitchFamily="24"/>
                  </a:rPr>
                  <a:t>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白正" pitchFamily="24"/>
                    <a:ea typeface="黑体" pitchFamily="24"/>
                  </a:rPr>
                  <a:t>时，</a:t>
                </a:r>
                <a:r>
                  <a:rPr lang="en-US" altLang="zh-CN" sz="2400" b="0" i="1" u="none">
                    <a:solidFill>
                      <a:srgbClr val="FF0000">
                        <a:alpha val="0"/>
                      </a:srgbClr>
                    </a:solidFill>
                    <a:effectLst/>
                    <a:latin typeface="Times New Roman" pitchFamily="24"/>
                    <a:ea typeface="Times New Roman" pitchFamily="24"/>
                  </a:rPr>
                  <a:t>W</a:t>
                </a:r>
                <a:r>
                  <a:rPr lang="zh-CN" altLang="zh-CN" sz="2400" b="0" i="0" u="none">
                    <a:solidFill>
                      <a:srgbClr val="FF0000">
                        <a:alpha val="0"/>
                      </a:srgbClr>
                    </a:solidFill>
                    <a:effectLst/>
                    <a:latin typeface="白正" pitchFamily="24"/>
                    <a:ea typeface="黑体" pitchFamily="24"/>
                  </a:rPr>
                  <a:t>取最小值，此时用于拍照的费用最多</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为了使拍照的资金更充足，应选择方案一：购买</a:t>
                </a:r>
                <a:r>
                  <a:rPr lang="en-US" altLang="zh-CN" sz="2400" b="0" i="0" u="none">
                    <a:solidFill>
                      <a:srgbClr val="FF0000">
                        <a:alpha val="0"/>
                      </a:srgbClr>
                    </a:solidFill>
                    <a:effectLst/>
                    <a:latin typeface="Times New Roman" pitchFamily="24"/>
                    <a:ea typeface="Times New Roman" pitchFamily="24"/>
                  </a:rPr>
                  <a:t>30</a:t>
                </a:r>
                <a:r>
                  <a:rPr lang="zh-CN" altLang="zh-CN" sz="2400" b="0" i="0" u="none">
                    <a:solidFill>
                      <a:srgbClr val="FF0000">
                        <a:alpha val="0"/>
                      </a:srgbClr>
                    </a:solidFill>
                    <a:effectLst/>
                    <a:latin typeface="白正" pitchFamily="24"/>
                    <a:ea typeface="黑体" pitchFamily="24"/>
                  </a:rPr>
                  <a:t>件文化衫、</a:t>
                </a:r>
                <a:r>
                  <a:rPr lang="en-US" altLang="zh-CN" sz="2400" b="0" i="0" u="none">
                    <a:solidFill>
                      <a:srgbClr val="FF0000">
                        <a:alpha val="0"/>
                      </a:srgbClr>
                    </a:solidFill>
                    <a:effectLst/>
                    <a:latin typeface="Times New Roman" pitchFamily="24"/>
                    <a:ea typeface="Times New Roman" pitchFamily="24"/>
                  </a:rPr>
                  <a:t>15</a:t>
                </a:r>
                <a:r>
                  <a:rPr lang="zh-CN" altLang="zh-CN" sz="2400" b="0" i="0" u="none">
                    <a:solidFill>
                      <a:srgbClr val="FF0000">
                        <a:alpha val="0"/>
                      </a:srgbClr>
                    </a:solidFill>
                    <a:effectLst/>
                    <a:latin typeface="白正" pitchFamily="24"/>
                    <a:ea typeface="黑体" pitchFamily="24"/>
                  </a:rPr>
                  <a:t>本相册</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mc:Choice>
        <mc:Fallback xmlns="">
          <p:sp>
            <p:nvSpPr>
              <p:cNvPr id="14079" name="yt_shape_14079"/>
              <p:cNvSpPr txBox="1">
                <a:spLocks noRot="1" noChangeAspect="1" noMove="1" noResize="1" noEditPoints="1" noAdjustHandles="1" noChangeArrowheads="1" noChangeShapeType="1" noTextEdit="1"/>
              </p:cNvSpPr>
              <p:nvPr/>
            </p:nvSpPr>
            <p:spPr>
              <a:xfrm>
                <a:off x="479376" y="1491499"/>
                <a:ext cx="9925794" cy="5340501"/>
              </a:xfrm>
              <a:prstGeom prst="rect">
                <a:avLst/>
              </a:prstGeom>
              <a:blipFill>
                <a:blip r:embed="rId2"/>
                <a:stretch>
                  <a:fillRect l="-1904" r="-921" b="-251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7AED1717-613A-04DF-A354-C5B629BB8D9E}"/>
                  </a:ext>
                </a:extLst>
              </p:cNvPr>
              <p:cNvSpPr txBox="1"/>
              <p:nvPr/>
            </p:nvSpPr>
            <p:spPr>
              <a:xfrm>
                <a:off x="389365" y="1444693"/>
                <a:ext cx="6024753" cy="1154189"/>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根据题意得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𝑡</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+900≥1700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560</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𝑡</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+900≤1700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544</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xmlns="">
          <p:sp>
            <p:nvSpPr>
              <p:cNvPr id="2" name="文本框 1">
                <a:extLst>
                  <a:ext uri="{FF2B5EF4-FFF2-40B4-BE49-F238E27FC236}">
                    <a16:creationId xmlns:a16="http://schemas.microsoft.com/office/drawing/2014/main" id="{7AED1717-613A-04DF-A354-C5B629BB8D9E}"/>
                  </a:ext>
                </a:extLst>
              </p:cNvPr>
              <p:cNvSpPr txBox="1">
                <a:spLocks noRot="1" noChangeAspect="1" noMove="1" noResize="1" noEditPoints="1" noAdjustHandles="1" noChangeArrowheads="1" noChangeShapeType="1" noTextEdit="1"/>
              </p:cNvSpPr>
              <p:nvPr/>
            </p:nvSpPr>
            <p:spPr>
              <a:xfrm>
                <a:off x="389365" y="1444693"/>
                <a:ext cx="6024753" cy="1154189"/>
              </a:xfrm>
              <a:prstGeom prst="rect">
                <a:avLst/>
              </a:prstGeom>
              <a:blipFill>
                <a:blip r:embed="rId3"/>
                <a:stretch>
                  <a:fillRect l="-1619"/>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40EA13B8-17A9-78E3-F5ED-D3EBEA8D761B}"/>
              </a:ext>
            </a:extLst>
          </p:cNvPr>
          <p:cNvSpPr txBox="1"/>
          <p:nvPr/>
        </p:nvSpPr>
        <p:spPr>
          <a:xfrm>
            <a:off x="389365" y="2505270"/>
            <a:ext cx="23978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解得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FC519D06-9A99-6677-9F3B-43AAC12E79A5}"/>
              </a:ext>
            </a:extLst>
          </p:cNvPr>
          <p:cNvSpPr txBox="1"/>
          <p:nvPr/>
        </p:nvSpPr>
        <p:spPr>
          <a:xfrm>
            <a:off x="389365" y="2980758"/>
            <a:ext cx="2923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有三种购买方案：</a:t>
            </a:r>
            <a:endParaRPr lang="zh-CN" altLang="en-US">
              <a:solidFill>
                <a:srgbClr val="FF0000"/>
              </a:solidFill>
            </a:endParaRPr>
          </a:p>
        </p:txBody>
      </p:sp>
      <p:sp>
        <p:nvSpPr>
          <p:cNvPr id="5" name="文本框 4">
            <a:extLst>
              <a:ext uri="{FF2B5EF4-FFF2-40B4-BE49-F238E27FC236}">
                <a16:creationId xmlns:a16="http://schemas.microsoft.com/office/drawing/2014/main" id="{9A563A2B-D9A7-1EDF-17C1-44F2FE1D5EF7}"/>
              </a:ext>
            </a:extLst>
          </p:cNvPr>
          <p:cNvSpPr txBox="1"/>
          <p:nvPr/>
        </p:nvSpPr>
        <p:spPr>
          <a:xfrm>
            <a:off x="389365" y="3456246"/>
            <a:ext cx="5361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方案一：购买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件文化衫、</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本相册；</a:t>
            </a:r>
            <a:endParaRPr lang="zh-CN" altLang="en-US">
              <a:solidFill>
                <a:srgbClr val="FF0000"/>
              </a:solidFill>
            </a:endParaRPr>
          </a:p>
        </p:txBody>
      </p:sp>
      <p:sp>
        <p:nvSpPr>
          <p:cNvPr id="6" name="文本框 5">
            <a:extLst>
              <a:ext uri="{FF2B5EF4-FFF2-40B4-BE49-F238E27FC236}">
                <a16:creationId xmlns:a16="http://schemas.microsoft.com/office/drawing/2014/main" id="{D0092B2F-AA3F-E616-51AB-6CEC647E5C8D}"/>
              </a:ext>
            </a:extLst>
          </p:cNvPr>
          <p:cNvSpPr txBox="1"/>
          <p:nvPr/>
        </p:nvSpPr>
        <p:spPr>
          <a:xfrm>
            <a:off x="389365" y="3931734"/>
            <a:ext cx="5361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方案二：购买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件文化衫、</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本相册；</a:t>
            </a:r>
            <a:endParaRPr lang="zh-CN" altLang="en-US">
              <a:solidFill>
                <a:srgbClr val="FF0000"/>
              </a:solidFill>
            </a:endParaRPr>
          </a:p>
        </p:txBody>
      </p:sp>
      <p:sp>
        <p:nvSpPr>
          <p:cNvPr id="7" name="文本框 6">
            <a:extLst>
              <a:ext uri="{FF2B5EF4-FFF2-40B4-BE49-F238E27FC236}">
                <a16:creationId xmlns:a16="http://schemas.microsoft.com/office/drawing/2014/main" id="{83E9AD89-8A83-8B3C-5AF0-6527235E29A2}"/>
              </a:ext>
            </a:extLst>
          </p:cNvPr>
          <p:cNvSpPr txBox="1"/>
          <p:nvPr/>
        </p:nvSpPr>
        <p:spPr>
          <a:xfrm>
            <a:off x="389365" y="4407222"/>
            <a:ext cx="5133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方案三：购买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件文化衫、</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本相册</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B95453BF-DEE9-C8DB-7F6D-9DA164501EA9}"/>
              </a:ext>
            </a:extLst>
          </p:cNvPr>
          <p:cNvSpPr txBox="1"/>
          <p:nvPr/>
        </p:nvSpPr>
        <p:spPr>
          <a:xfrm>
            <a:off x="389365" y="4882711"/>
            <a:ext cx="13992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63D5438A-8B17-4BE4-1153-799D55D984A8}"/>
              </a:ext>
            </a:extLst>
          </p:cNvPr>
          <p:cNvSpPr txBox="1"/>
          <p:nvPr/>
        </p:nvSpPr>
        <p:spPr>
          <a:xfrm>
            <a:off x="389365" y="5358198"/>
            <a:ext cx="48949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W</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W</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随</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的增大而增大</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CC9772D0-0D0D-3315-C9FB-5F85E3E71AE6}"/>
              </a:ext>
            </a:extLst>
          </p:cNvPr>
          <p:cNvSpPr txBox="1"/>
          <p:nvPr/>
        </p:nvSpPr>
        <p:spPr>
          <a:xfrm>
            <a:off x="389365" y="5833686"/>
            <a:ext cx="73000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W</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取最小值，此时用于拍照的费用最多</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3CE4E431-7BB0-682B-20DE-68AC1A4BF685}"/>
              </a:ext>
            </a:extLst>
          </p:cNvPr>
          <p:cNvSpPr txBox="1"/>
          <p:nvPr/>
        </p:nvSpPr>
        <p:spPr>
          <a:xfrm>
            <a:off x="389365" y="6309174"/>
            <a:ext cx="100098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为了使拍照的资金更充足，应选择方案一：购买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件文化衫、</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本相册</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3" name="矩形 12"/>
          <p:cNvSpPr/>
          <p:nvPr/>
        </p:nvSpPr>
        <p:spPr>
          <a:xfrm>
            <a:off x="263352" y="878252"/>
            <a:ext cx="11161240" cy="1052596"/>
          </a:xfrm>
          <a:prstGeom prst="rect">
            <a:avLst/>
          </a:prstGeom>
        </p:spPr>
        <p:txBody>
          <a:bodyPr wrap="squar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购买文化衫和相册有哪几种方案？为了使拍照的资金更充足，应选择哪种方案，并说明理由</a:t>
            </a:r>
            <a:r>
              <a:rPr lang="en-US" altLang="zh-CN" sz="2400" dirty="0">
                <a:solidFill>
                  <a:srgbClr val="000000"/>
                </a:solidFill>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2107</Words>
  <Application>Microsoft Office PowerPoint</Application>
  <PresentationFormat>宽屏</PresentationFormat>
  <Paragraphs>116</Paragraphs>
  <Slides>14</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14</vt:i4>
      </vt:variant>
    </vt:vector>
  </HeadingPairs>
  <TitlesOfParts>
    <vt:vector size="28" baseType="lpstr">
      <vt:lpstr>Finished</vt:lpstr>
      <vt:lpstr>白正</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46</cp:revision>
  <dcterms:created xsi:type="dcterms:W3CDTF">2023-05-05T05:33:04Z</dcterms:created>
  <dcterms:modified xsi:type="dcterms:W3CDTF">2023-11-03T06:00:47Z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