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3" r:id="rId6"/>
    <p:sldId id="389" r:id="rId7"/>
    <p:sldId id="375" r:id="rId8"/>
    <p:sldId id="390" r:id="rId9"/>
    <p:sldId id="380" r:id="rId10"/>
    <p:sldId id="382" r:id="rId11"/>
    <p:sldId id="384" r:id="rId12"/>
    <p:sldId id="385" r:id="rId13"/>
    <p:sldId id="386" r:id="rId14"/>
    <p:sldId id="392" r:id="rId15"/>
    <p:sldId id="387" r:id="rId16"/>
    <p:sldId id="393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2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" name="yt_shape_12318"/>
          <p:cNvSpPr txBox="1"/>
          <p:nvPr/>
        </p:nvSpPr>
        <p:spPr>
          <a:xfrm>
            <a:off x="479376" y="1258005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17" name="yt_image_1231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25800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0" name="yt_shape_12320"/>
          <p:cNvSpPr txBox="1"/>
          <p:nvPr/>
        </p:nvSpPr>
        <p:spPr>
          <a:xfrm>
            <a:off x="479376" y="1955588"/>
            <a:ext cx="1107995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邻边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相等的平行四边形叫菱形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菱形的四条边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，菱形的对角线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互相垂直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且每条对角线平分一组对角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对称图形，它的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对角线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所在的直线就是它的对称轴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菱形的面积等于底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高或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对角线乘积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26A57A-19CC-2260-7B1B-21AE220B3F34}"/>
              </a:ext>
            </a:extLst>
          </p:cNvPr>
          <p:cNvSpPr txBox="1"/>
          <p:nvPr/>
        </p:nvSpPr>
        <p:spPr>
          <a:xfrm>
            <a:off x="1837165" y="19087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邻边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008A72-9BFC-82A4-BA95-D3BA3534AEFA}"/>
              </a:ext>
            </a:extLst>
          </p:cNvPr>
          <p:cNvSpPr txBox="1"/>
          <p:nvPr/>
        </p:nvSpPr>
        <p:spPr>
          <a:xfrm>
            <a:off x="2751565" y="23842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8C60B1-966C-B6A6-4440-1F2F18E1774A}"/>
              </a:ext>
            </a:extLst>
          </p:cNvPr>
          <p:cNvSpPr txBox="1"/>
          <p:nvPr/>
        </p:nvSpPr>
        <p:spPr>
          <a:xfrm>
            <a:off x="6104365" y="23842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互相垂直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C36977-F213-C0CD-8069-1CA0C9DA0A94}"/>
              </a:ext>
            </a:extLst>
          </p:cNvPr>
          <p:cNvSpPr txBox="1"/>
          <p:nvPr/>
        </p:nvSpPr>
        <p:spPr>
          <a:xfrm>
            <a:off x="1837165" y="28597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6925DE-A994-D9EF-AC2A-EA74D0010D2F}"/>
              </a:ext>
            </a:extLst>
          </p:cNvPr>
          <p:cNvSpPr txBox="1"/>
          <p:nvPr/>
        </p:nvSpPr>
        <p:spPr>
          <a:xfrm>
            <a:off x="4885165" y="285975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对角线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5503F8-DC20-AE60-B430-AB53A11D446A}"/>
              </a:ext>
            </a:extLst>
          </p:cNvPr>
          <p:cNvSpPr txBox="1"/>
          <p:nvPr/>
        </p:nvSpPr>
        <p:spPr>
          <a:xfrm>
            <a:off x="4275565" y="333524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对角线乘积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74" name="yt_shape_12374"/>
              <p:cNvSpPr txBox="1"/>
              <p:nvPr/>
            </p:nvSpPr>
            <p:spPr>
              <a:xfrm>
                <a:off x="540000" y="1196752"/>
                <a:ext cx="11111999" cy="16800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，有下列结论：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BGD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CGB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，其中正确的结论有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374" name="yt_shape_123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1680012"/>
              </a:xfrm>
              <a:prstGeom prst="rect">
                <a:avLst/>
              </a:prstGeom>
              <a:blipFill>
                <a:blip r:embed="rId2"/>
                <a:stretch>
                  <a:fillRect l="-1701" t="-2899" r="-1701" b="-5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79" name="yt_table_1237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39557"/>
              </p:ext>
            </p:extLst>
          </p:nvPr>
        </p:nvGraphicFramePr>
        <p:xfrm>
          <a:off x="539881" y="2927552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p:grpSp>
        <p:nvGrpSpPr>
          <p:cNvPr id="12376" name="yt_shape_12376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8644" y="2876764"/>
            <a:ext cx="1953355" cy="1945064"/>
            <a:chOff x="0" y="0"/>
            <a:chExt cx="1777365" cy="1769821"/>
          </a:xfrm>
        </p:grpSpPr>
        <p:pic>
          <p:nvPicPr>
            <p:cNvPr id="2" name="yt_image_1237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7365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8" name="yt_shape_12378"/>
            <p:cNvSpPr txBox="1"/>
            <p:nvPr/>
          </p:nvSpPr>
          <p:spPr>
            <a:xfrm>
              <a:off x="279218" y="1341306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538580-FBE9-92B8-0033-7B13F3E73890}"/>
              </a:ext>
            </a:extLst>
          </p:cNvPr>
          <p:cNvSpPr txBox="1"/>
          <p:nvPr/>
        </p:nvSpPr>
        <p:spPr>
          <a:xfrm>
            <a:off x="8330403" y="2118544"/>
            <a:ext cx="383285" cy="8064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1" name="yt_shape_12381"/>
          <p:cNvSpPr txBox="1"/>
          <p:nvPr/>
        </p:nvSpPr>
        <p:spPr>
          <a:xfrm>
            <a:off x="551384" y="1052736"/>
            <a:ext cx="1059656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对角线的交点，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82" name="yt_image_12382" title="H_99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4110" y="2032002"/>
            <a:ext cx="2373834" cy="159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84"/>
          <p:cNvSpPr txBox="1"/>
          <p:nvPr/>
        </p:nvSpPr>
        <p:spPr>
          <a:xfrm>
            <a:off x="551383" y="1961383"/>
            <a:ext cx="4223913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430B64-78F9-B697-0F7C-31F261F273CE}"/>
              </a:ext>
            </a:extLst>
          </p:cNvPr>
          <p:cNvSpPr txBox="1"/>
          <p:nvPr/>
        </p:nvSpPr>
        <p:spPr>
          <a:xfrm>
            <a:off x="461372" y="1914577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50A556-3AE6-A227-7629-5377285C2539}"/>
              </a:ext>
            </a:extLst>
          </p:cNvPr>
          <p:cNvSpPr txBox="1"/>
          <p:nvPr/>
        </p:nvSpPr>
        <p:spPr>
          <a:xfrm>
            <a:off x="461372" y="2390065"/>
            <a:ext cx="436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A9E8BA-09C3-59DA-832A-49A25900AB80}"/>
              </a:ext>
            </a:extLst>
          </p:cNvPr>
          <p:cNvSpPr txBox="1"/>
          <p:nvPr/>
        </p:nvSpPr>
        <p:spPr>
          <a:xfrm>
            <a:off x="461372" y="2865553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653703-298A-B02C-78E0-964110813EA2}"/>
              </a:ext>
            </a:extLst>
          </p:cNvPr>
          <p:cNvSpPr txBox="1"/>
          <p:nvPr/>
        </p:nvSpPr>
        <p:spPr>
          <a:xfrm>
            <a:off x="461372" y="3341041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8FC502-6B2E-8550-CBF0-E5C3E1CAE883}"/>
              </a:ext>
            </a:extLst>
          </p:cNvPr>
          <p:cNvSpPr txBox="1"/>
          <p:nvPr/>
        </p:nvSpPr>
        <p:spPr>
          <a:xfrm>
            <a:off x="461372" y="3816529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F94742-33C7-5AB4-7187-62556A3964EA}"/>
              </a:ext>
            </a:extLst>
          </p:cNvPr>
          <p:cNvSpPr txBox="1"/>
          <p:nvPr/>
        </p:nvSpPr>
        <p:spPr>
          <a:xfrm>
            <a:off x="461372" y="4292017"/>
            <a:ext cx="344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91376BA-C873-9DE5-36A2-CD2721C80DF1}"/>
              </a:ext>
            </a:extLst>
          </p:cNvPr>
          <p:cNvSpPr txBox="1"/>
          <p:nvPr/>
        </p:nvSpPr>
        <p:spPr>
          <a:xfrm>
            <a:off x="461372" y="4767505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4943B39-DBFA-477A-6443-5F22E3ABACDB}"/>
              </a:ext>
            </a:extLst>
          </p:cNvPr>
          <p:cNvSpPr txBox="1"/>
          <p:nvPr/>
        </p:nvSpPr>
        <p:spPr>
          <a:xfrm>
            <a:off x="461372" y="5242993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BA9853A-2B3C-92AF-4757-86E0FE95770D}"/>
              </a:ext>
            </a:extLst>
          </p:cNvPr>
          <p:cNvSpPr txBox="1"/>
          <p:nvPr/>
        </p:nvSpPr>
        <p:spPr>
          <a:xfrm>
            <a:off x="461372" y="5718481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F2078CE-9BFB-6712-7647-8ECCFFD85FD5}"/>
              </a:ext>
            </a:extLst>
          </p:cNvPr>
          <p:cNvSpPr txBox="1"/>
          <p:nvPr/>
        </p:nvSpPr>
        <p:spPr>
          <a:xfrm>
            <a:off x="461372" y="6193969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5" name="yt_shape_12385"/>
          <p:cNvSpPr txBox="1"/>
          <p:nvPr/>
        </p:nvSpPr>
        <p:spPr>
          <a:xfrm>
            <a:off x="540000" y="1242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中，作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，分别交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86" name="yt_image_12386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56076" y="2184977"/>
            <a:ext cx="2395923" cy="160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40000" y="2237401"/>
            <a:ext cx="32431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求证：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DD5C99-B52D-06CA-4A1E-56EFA1A73AD5}"/>
              </a:ext>
            </a:extLst>
          </p:cNvPr>
          <p:cNvSpPr txBox="1"/>
          <p:nvPr/>
        </p:nvSpPr>
        <p:spPr>
          <a:xfrm>
            <a:off x="576982" y="2704294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5FDB84-BB50-3797-160F-5867DD187352}"/>
              </a:ext>
            </a:extLst>
          </p:cNvPr>
          <p:cNvSpPr txBox="1"/>
          <p:nvPr/>
        </p:nvSpPr>
        <p:spPr>
          <a:xfrm>
            <a:off x="576982" y="3179782"/>
            <a:ext cx="303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E68766-B2E2-D91B-0D57-2E5EAE79A97D}"/>
              </a:ext>
            </a:extLst>
          </p:cNvPr>
          <p:cNvSpPr txBox="1"/>
          <p:nvPr/>
        </p:nvSpPr>
        <p:spPr>
          <a:xfrm>
            <a:off x="576982" y="3655270"/>
            <a:ext cx="2235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CB9CB3-5D8B-440D-6F93-A3F656973758}"/>
              </a:ext>
            </a:extLst>
          </p:cNvPr>
          <p:cNvSpPr txBox="1"/>
          <p:nvPr/>
        </p:nvSpPr>
        <p:spPr>
          <a:xfrm>
            <a:off x="576982" y="4130758"/>
            <a:ext cx="3242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2A9BEE5-3594-5647-F8EF-3E5EA50E586C}"/>
              </a:ext>
            </a:extLst>
          </p:cNvPr>
          <p:cNvSpPr txBox="1"/>
          <p:nvPr/>
        </p:nvSpPr>
        <p:spPr>
          <a:xfrm>
            <a:off x="576982" y="4606246"/>
            <a:ext cx="3339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4BC679-934F-2FFB-D880-3C3116216466}"/>
              </a:ext>
            </a:extLst>
          </p:cNvPr>
          <p:cNvSpPr txBox="1"/>
          <p:nvPr/>
        </p:nvSpPr>
        <p:spPr>
          <a:xfrm>
            <a:off x="576982" y="5081734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B45705-CD12-8459-7FFD-5E09C5494D9F}"/>
              </a:ext>
            </a:extLst>
          </p:cNvPr>
          <p:cNvSpPr txBox="1"/>
          <p:nvPr/>
        </p:nvSpPr>
        <p:spPr>
          <a:xfrm>
            <a:off x="576982" y="5557222"/>
            <a:ext cx="160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" name="yt_shape_12390"/>
          <p:cNvSpPr txBox="1"/>
          <p:nvPr/>
        </p:nvSpPr>
        <p:spPr>
          <a:xfrm>
            <a:off x="551384" y="369707"/>
            <a:ext cx="5846152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的中点，且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直线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的垂直平分线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EA637BA-992F-DB56-51B6-B3F637722B26}"/>
              </a:ext>
            </a:extLst>
          </p:cNvPr>
          <p:cNvSpPr txBox="1"/>
          <p:nvPr/>
        </p:nvSpPr>
        <p:spPr>
          <a:xfrm>
            <a:off x="551384" y="1743901"/>
            <a:ext cx="596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1700894-2CA2-EBAC-2891-C387F43359BC}"/>
              </a:ext>
            </a:extLst>
          </p:cNvPr>
          <p:cNvSpPr txBox="1"/>
          <p:nvPr/>
        </p:nvSpPr>
        <p:spPr>
          <a:xfrm>
            <a:off x="551384" y="2219389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的垂直平分线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52A617-30CD-2FE7-14BC-893DF6D3530F}"/>
              </a:ext>
            </a:extLst>
          </p:cNvPr>
          <p:cNvSpPr txBox="1"/>
          <p:nvPr/>
        </p:nvSpPr>
        <p:spPr>
          <a:xfrm>
            <a:off x="551384" y="2694877"/>
            <a:ext cx="2100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388"/>
          <p:cNvSpPr txBox="1"/>
          <p:nvPr/>
        </p:nvSpPr>
        <p:spPr>
          <a:xfrm>
            <a:off x="551384" y="1268413"/>
            <a:ext cx="66925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恰好是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2386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743901"/>
            <a:ext cx="2395923" cy="160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3" name="yt_shape_12393"/>
          <p:cNvSpPr txBox="1"/>
          <p:nvPr/>
        </p:nvSpPr>
        <p:spPr>
          <a:xfrm>
            <a:off x="539880" y="85920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92" name="yt_image_1239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85920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5" name="yt_shape_12395"/>
          <p:cNvSpPr txBox="1"/>
          <p:nvPr/>
        </p:nvSpPr>
        <p:spPr>
          <a:xfrm>
            <a:off x="54000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张家界市中考改编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96" name="yt_image_12396" title="H_122.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6875" y="2692356"/>
            <a:ext cx="2275124" cy="171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8" name="yt_shape_12398"/>
          <p:cNvSpPr txBox="1"/>
          <p:nvPr/>
        </p:nvSpPr>
        <p:spPr>
          <a:xfrm>
            <a:off x="498846" y="2565358"/>
            <a:ext cx="41373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5E4B6D-DC91-52E7-EB8D-224485D31243}"/>
              </a:ext>
            </a:extLst>
          </p:cNvPr>
          <p:cNvSpPr txBox="1"/>
          <p:nvPr/>
        </p:nvSpPr>
        <p:spPr>
          <a:xfrm>
            <a:off x="468262" y="3072093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6D05D6-B41F-F278-D9DF-9AF1917BFDED}"/>
              </a:ext>
            </a:extLst>
          </p:cNvPr>
          <p:cNvSpPr txBox="1"/>
          <p:nvPr/>
        </p:nvSpPr>
        <p:spPr>
          <a:xfrm>
            <a:off x="468262" y="3547581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F4B87F4-A201-3989-C783-57D73F9839E5}"/>
              </a:ext>
            </a:extLst>
          </p:cNvPr>
          <p:cNvSpPr txBox="1"/>
          <p:nvPr/>
        </p:nvSpPr>
        <p:spPr>
          <a:xfrm>
            <a:off x="468262" y="4023069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29C37F-E1CB-4E98-D1C3-D2BF9525590B}"/>
              </a:ext>
            </a:extLst>
          </p:cNvPr>
          <p:cNvSpPr txBox="1"/>
          <p:nvPr/>
        </p:nvSpPr>
        <p:spPr>
          <a:xfrm>
            <a:off x="468262" y="4498557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4655C4-7E16-BBF5-FDBB-A0604E600362}"/>
              </a:ext>
            </a:extLst>
          </p:cNvPr>
          <p:cNvSpPr txBox="1"/>
          <p:nvPr/>
        </p:nvSpPr>
        <p:spPr>
          <a:xfrm>
            <a:off x="468262" y="4974045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86DA69D-D1B5-5A29-A5EB-965361E747EA}"/>
              </a:ext>
            </a:extLst>
          </p:cNvPr>
          <p:cNvSpPr txBox="1"/>
          <p:nvPr/>
        </p:nvSpPr>
        <p:spPr>
          <a:xfrm>
            <a:off x="468262" y="5449533"/>
            <a:ext cx="4126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399">
            <a:extLst>
              <a:ext uri="{FF2B5EF4-FFF2-40B4-BE49-F238E27FC236}">
                <a16:creationId xmlns:a16="http://schemas.microsoft.com/office/drawing/2014/main" id="{C67FDA9C-5156-5069-3BA8-7254F72B76F5}"/>
              </a:ext>
            </a:extLst>
          </p:cNvPr>
          <p:cNvSpPr txBox="1"/>
          <p:nvPr/>
        </p:nvSpPr>
        <p:spPr>
          <a:xfrm>
            <a:off x="551384" y="1244685"/>
            <a:ext cx="691695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试判断四边形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的形状，并写出证明过程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9" name="yt_image_12396" title="H_122.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6875" y="2692356"/>
            <a:ext cx="2275124" cy="171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2401"/>
          <p:cNvSpPr txBox="1"/>
          <p:nvPr/>
        </p:nvSpPr>
        <p:spPr>
          <a:xfrm>
            <a:off x="569387" y="1819622"/>
            <a:ext cx="591668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为矩形，证明如下：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为菱形，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平行四边形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BACF278-A3E8-67ED-0E79-3888C0B3CB22}"/>
              </a:ext>
            </a:extLst>
          </p:cNvPr>
          <p:cNvSpPr txBox="1"/>
          <p:nvPr/>
        </p:nvSpPr>
        <p:spPr>
          <a:xfrm>
            <a:off x="479376" y="1772816"/>
            <a:ext cx="603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为矩形，证明如下：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8E7AA6-3310-DC5B-2EAF-7F4BA08FCE5B}"/>
              </a:ext>
            </a:extLst>
          </p:cNvPr>
          <p:cNvSpPr txBox="1"/>
          <p:nvPr/>
        </p:nvSpPr>
        <p:spPr>
          <a:xfrm>
            <a:off x="479376" y="2248304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13CFB8-0EFC-6EE4-1A9A-1AD5E7F70EEF}"/>
              </a:ext>
            </a:extLst>
          </p:cNvPr>
          <p:cNvSpPr txBox="1"/>
          <p:nvPr/>
        </p:nvSpPr>
        <p:spPr>
          <a:xfrm>
            <a:off x="479376" y="2723792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4CF2B02-09BD-1EB6-08C1-763B8CF16C4F}"/>
              </a:ext>
            </a:extLst>
          </p:cNvPr>
          <p:cNvSpPr txBox="1"/>
          <p:nvPr/>
        </p:nvSpPr>
        <p:spPr>
          <a:xfrm>
            <a:off x="479376" y="3199280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AC1E9F-F990-71D5-5017-AD3FFA4A18ED}"/>
              </a:ext>
            </a:extLst>
          </p:cNvPr>
          <p:cNvSpPr txBox="1"/>
          <p:nvPr/>
        </p:nvSpPr>
        <p:spPr>
          <a:xfrm>
            <a:off x="479376" y="3674768"/>
            <a:ext cx="4134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9B7EDF3-2847-0E78-367C-7C21E63BCB3C}"/>
              </a:ext>
            </a:extLst>
          </p:cNvPr>
          <p:cNvSpPr txBox="1"/>
          <p:nvPr/>
        </p:nvSpPr>
        <p:spPr>
          <a:xfrm>
            <a:off x="479376" y="4150256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159310A-A8E6-763D-B189-87FBA8411AAD}"/>
              </a:ext>
            </a:extLst>
          </p:cNvPr>
          <p:cNvSpPr txBox="1"/>
          <p:nvPr/>
        </p:nvSpPr>
        <p:spPr>
          <a:xfrm>
            <a:off x="479376" y="4625744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206AB8-9F79-97FD-3ECB-4B4BBFA4DD34}"/>
              </a:ext>
            </a:extLst>
          </p:cNvPr>
          <p:cNvSpPr txBox="1"/>
          <p:nvPr/>
        </p:nvSpPr>
        <p:spPr>
          <a:xfrm>
            <a:off x="479376" y="5101232"/>
            <a:ext cx="3829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平行四边形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5" name="yt_shape_12325"/>
          <p:cNvSpPr txBox="1"/>
          <p:nvPr/>
        </p:nvSpPr>
        <p:spPr>
          <a:xfrm>
            <a:off x="539881" y="1141273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24" name="yt_image_12324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1273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7" name="yt_shape_12327"/>
          <p:cNvSpPr txBox="1"/>
          <p:nvPr/>
        </p:nvSpPr>
        <p:spPr>
          <a:xfrm>
            <a:off x="539881" y="1844570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菱形的性质</a:t>
            </a:r>
          </a:p>
        </p:txBody>
      </p:sp>
      <p:sp>
        <p:nvSpPr>
          <p:cNvPr id="12328" name="yt_shape_12328"/>
          <p:cNvSpPr txBox="1"/>
          <p:nvPr/>
        </p:nvSpPr>
        <p:spPr>
          <a:xfrm>
            <a:off x="540000" y="23488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深圳市中考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水平向右平移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为菱形时，则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2" name="yt_table_123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951439"/>
              </p:ext>
            </p:extLst>
          </p:nvPr>
        </p:nvGraphicFramePr>
        <p:xfrm>
          <a:off x="539881" y="3629726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grpSp>
        <p:nvGrpSpPr>
          <p:cNvPr id="12329" name="yt_shape_12329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10554" y="3326715"/>
            <a:ext cx="2241445" cy="1848877"/>
            <a:chOff x="0" y="0"/>
            <a:chExt cx="2039112" cy="1624725"/>
          </a:xfrm>
        </p:grpSpPr>
        <p:pic>
          <p:nvPicPr>
            <p:cNvPr id="2" name="yt_image_1232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39112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1" name="yt_shape_12331"/>
            <p:cNvSpPr txBox="1"/>
            <p:nvPr/>
          </p:nvSpPr>
          <p:spPr>
            <a:xfrm>
              <a:off x="486275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073096">
            <a:extLst>
              <a:ext uri="{FF2B5EF4-FFF2-40B4-BE49-F238E27FC236}">
                <a16:creationId xmlns:a16="http://schemas.microsoft.com/office/drawing/2014/main" id="{9EDC409F-D477-5FAC-7C2B-E3F6686432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88624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769A8EB-C528-C169-558E-54047201C82B}"/>
              </a:ext>
            </a:extLst>
          </p:cNvPr>
          <p:cNvSpPr txBox="1"/>
          <p:nvPr/>
        </p:nvSpPr>
        <p:spPr>
          <a:xfrm>
            <a:off x="10456002" y="277756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4" name="yt_shape_12334"/>
          <p:cNvSpPr txBox="1"/>
          <p:nvPr/>
        </p:nvSpPr>
        <p:spPr>
          <a:xfrm>
            <a:off x="540001" y="1196752"/>
            <a:ext cx="1072698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乐山市中考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338" name="yt_table_12338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5291988"/>
                  </p:ext>
                </p:extLst>
              </p:nvPr>
            </p:nvGraphicFramePr>
            <p:xfrm>
              <a:off x="539881" y="2156187"/>
              <a:ext cx="7719379" cy="679196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40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338" name="yt_table_12338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5291988"/>
                  </p:ext>
                </p:extLst>
              </p:nvPr>
            </p:nvGraphicFramePr>
            <p:xfrm>
              <a:off x="539881" y="2156187"/>
              <a:ext cx="7719379" cy="679196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40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07"/>
                        </a:ext>
                      </a:extLst>
                    </a:gridCol>
                  </a:tblGrid>
                  <a:tr h="679196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22" r="-146301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35" name="yt_shape_12335_skip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5584" y="1786554"/>
            <a:ext cx="1904238" cy="1948194"/>
            <a:chOff x="0" y="0"/>
            <a:chExt cx="1904238" cy="1948194"/>
          </a:xfrm>
        </p:grpSpPr>
        <p:pic>
          <p:nvPicPr>
            <p:cNvPr id="2" name="yt_image_12335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4238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7" name="yt_shape_12337"/>
            <p:cNvSpPr txBox="1"/>
            <p:nvPr/>
          </p:nvSpPr>
          <p:spPr>
            <a:xfrm>
              <a:off x="418838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339" name="yt_shape_12339"/>
          <p:cNvSpPr txBox="1"/>
          <p:nvPr/>
        </p:nvSpPr>
        <p:spPr>
          <a:xfrm>
            <a:off x="573625" y="3832619"/>
            <a:ext cx="1069335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1" name="yt_table_1234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049727"/>
              </p:ext>
            </p:extLst>
          </p:nvPr>
        </p:nvGraphicFramePr>
        <p:xfrm>
          <a:off x="539881" y="4970222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pic>
        <p:nvPicPr>
          <p:cNvPr id="12340" name="yt_image_12340_skip" title="H_102.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584" y="4582484"/>
            <a:ext cx="2080260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4428A98-B17E-8394-2E89-4874EB54464C}"/>
              </a:ext>
            </a:extLst>
          </p:cNvPr>
          <p:cNvSpPr txBox="1"/>
          <p:nvPr/>
        </p:nvSpPr>
        <p:spPr>
          <a:xfrm>
            <a:off x="6401527" y="162543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AE26BA-F19B-66E8-99FB-03D47B852EA1}"/>
              </a:ext>
            </a:extLst>
          </p:cNvPr>
          <p:cNvSpPr txBox="1"/>
          <p:nvPr/>
        </p:nvSpPr>
        <p:spPr>
          <a:xfrm>
            <a:off x="7633713" y="42613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3" name="yt_shape_12343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如图是根据四边形的不稳定性制作的边长为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的可活动菱形衣架，若墙上钉子间的距离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44" name="yt_image_12344" title="H_93.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5203" y="2647952"/>
            <a:ext cx="2821593" cy="148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909181-47EF-23C3-F43A-9020491B6018}"/>
              </a:ext>
            </a:extLst>
          </p:cNvPr>
          <p:cNvSpPr txBox="1"/>
          <p:nvPr/>
        </p:nvSpPr>
        <p:spPr>
          <a:xfrm>
            <a:off x="5391877" y="1697095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9" name="yt_shape_12349"/>
          <p:cNvSpPr txBox="1"/>
          <p:nvPr/>
        </p:nvSpPr>
        <p:spPr>
          <a:xfrm>
            <a:off x="630011" y="2176610"/>
            <a:ext cx="4552528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C38CE5-393C-34D7-6746-3A1004C0D98C}"/>
              </a:ext>
            </a:extLst>
          </p:cNvPr>
          <p:cNvSpPr txBox="1"/>
          <p:nvPr/>
        </p:nvSpPr>
        <p:spPr>
          <a:xfrm>
            <a:off x="540000" y="2129804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C2F4ED-896A-2F30-D649-099349FCDD1C}"/>
              </a:ext>
            </a:extLst>
          </p:cNvPr>
          <p:cNvSpPr txBox="1"/>
          <p:nvPr/>
        </p:nvSpPr>
        <p:spPr>
          <a:xfrm>
            <a:off x="540000" y="2605292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BBD5D0-8BBE-C53C-DEDF-23C077F44ADB}"/>
              </a:ext>
            </a:extLst>
          </p:cNvPr>
          <p:cNvSpPr txBox="1"/>
          <p:nvPr/>
        </p:nvSpPr>
        <p:spPr>
          <a:xfrm>
            <a:off x="540000" y="3080780"/>
            <a:ext cx="276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3D72A0-C2CD-5CA5-C104-2A8D3F75F02E}"/>
              </a:ext>
            </a:extLst>
          </p:cNvPr>
          <p:cNvSpPr txBox="1"/>
          <p:nvPr/>
        </p:nvSpPr>
        <p:spPr>
          <a:xfrm>
            <a:off x="540000" y="3556268"/>
            <a:ext cx="214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C52739-E7CB-0BF7-64E8-D6F26D628B08}"/>
              </a:ext>
            </a:extLst>
          </p:cNvPr>
          <p:cNvSpPr txBox="1"/>
          <p:nvPr/>
        </p:nvSpPr>
        <p:spPr>
          <a:xfrm>
            <a:off x="540000" y="4031756"/>
            <a:ext cx="468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CF51F7-E96D-6051-6BF2-78A32E2FFF37}"/>
              </a:ext>
            </a:extLst>
          </p:cNvPr>
          <p:cNvSpPr txBox="1"/>
          <p:nvPr/>
        </p:nvSpPr>
        <p:spPr>
          <a:xfrm>
            <a:off x="540000" y="4507244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15D44C-A015-9F27-07AA-FFA11327B1FD}"/>
              </a:ext>
            </a:extLst>
          </p:cNvPr>
          <p:cNvSpPr txBox="1"/>
          <p:nvPr/>
        </p:nvSpPr>
        <p:spPr>
          <a:xfrm>
            <a:off x="540000" y="4982732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346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大连市中考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" name="yt_image_12347" title="H_114.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6944" y="2058736"/>
            <a:ext cx="2411275" cy="160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0" name="yt_shape_12350"/>
          <p:cNvSpPr txBox="1"/>
          <p:nvPr/>
        </p:nvSpPr>
        <p:spPr>
          <a:xfrm>
            <a:off x="539881" y="1124490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菱形的面积</a:t>
            </a:r>
          </a:p>
        </p:txBody>
      </p:sp>
      <p:sp>
        <p:nvSpPr>
          <p:cNvPr id="12351" name="yt_shape_12351"/>
          <p:cNvSpPr txBox="1"/>
          <p:nvPr/>
        </p:nvSpPr>
        <p:spPr>
          <a:xfrm>
            <a:off x="540000" y="16288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的两条对角线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则菱形的面积为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2353" name="yt_image_12353" title="H_91.9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7183" y="3067538"/>
            <a:ext cx="2017395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5" name="yt_shape_12355"/>
          <p:cNvSpPr txBox="1"/>
          <p:nvPr/>
        </p:nvSpPr>
        <p:spPr>
          <a:xfrm>
            <a:off x="539881" y="4235684"/>
            <a:ext cx="58894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en-US" altLang="zh-CN" sz="2400" b="0" i="1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3" name="yt_shape_1698904073287" title="H_28.801733">
            <a:extLst>
              <a:ext uri="{FF2B5EF4-FFF2-40B4-BE49-F238E27FC236}">
                <a16:creationId xmlns:a16="http://schemas.microsoft.com/office/drawing/2014/main" id="{92081C0E-E837-70D5-4804-3B7D5D1BA4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616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B64CA2-07F8-E3FE-041F-EE8A36010007}"/>
              </a:ext>
            </a:extLst>
          </p:cNvPr>
          <p:cNvSpPr txBox="1"/>
          <p:nvPr/>
        </p:nvSpPr>
        <p:spPr>
          <a:xfrm>
            <a:off x="1059589" y="20574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D4BC24-6D85-8479-9C88-34A9D392D385}"/>
              </a:ext>
            </a:extLst>
          </p:cNvPr>
          <p:cNvSpPr txBox="1"/>
          <p:nvPr/>
        </p:nvSpPr>
        <p:spPr>
          <a:xfrm>
            <a:off x="449870" y="4710262"/>
            <a:ext cx="591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FFD0D6-0E42-1DF4-F6AF-511E49D69010}"/>
              </a:ext>
            </a:extLst>
          </p:cNvPr>
          <p:cNvSpPr txBox="1"/>
          <p:nvPr/>
        </p:nvSpPr>
        <p:spPr>
          <a:xfrm>
            <a:off x="449870" y="5185750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7FBBA1-EA18-5759-5ABD-31689BD47202}"/>
              </a:ext>
            </a:extLst>
          </p:cNvPr>
          <p:cNvSpPr txBox="1"/>
          <p:nvPr/>
        </p:nvSpPr>
        <p:spPr>
          <a:xfrm>
            <a:off x="449870" y="5661238"/>
            <a:ext cx="7280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菱形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的周长为：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59" name="yt_shape_12359"/>
              <p:cNvSpPr txBox="1"/>
              <p:nvPr/>
            </p:nvSpPr>
            <p:spPr>
              <a:xfrm>
                <a:off x="569387" y="1817704"/>
                <a:ext cx="5191165" cy="3346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是菱形，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菱形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的面积为：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359" name="yt_shape_123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817704"/>
                <a:ext cx="5191165" cy="3346942"/>
              </a:xfrm>
              <a:prstGeom prst="rect">
                <a:avLst/>
              </a:prstGeom>
              <a:blipFill>
                <a:blip r:embed="rId2"/>
                <a:stretch>
                  <a:fillRect l="-3521" t="-1457" r="-2582" b="-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701573-EF8C-5F02-3F01-650336F0375A}"/>
              </a:ext>
            </a:extLst>
          </p:cNvPr>
          <p:cNvSpPr txBox="1"/>
          <p:nvPr/>
        </p:nvSpPr>
        <p:spPr>
          <a:xfrm>
            <a:off x="479376" y="1770898"/>
            <a:ext cx="417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91420A-29B7-F0AF-AB51-E020849113E7}"/>
                  </a:ext>
                </a:extLst>
              </p:cNvPr>
              <p:cNvSpPr txBox="1"/>
              <p:nvPr/>
            </p:nvSpPr>
            <p:spPr>
              <a:xfrm>
                <a:off x="479376" y="2246386"/>
                <a:ext cx="4609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91420A-29B7-F0AF-AB51-E020849113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246386"/>
                <a:ext cx="4609211" cy="765061"/>
              </a:xfrm>
              <a:prstGeom prst="rect">
                <a:avLst/>
              </a:prstGeom>
              <a:blipFill>
                <a:blip r:embed="rId3"/>
                <a:stretch>
                  <a:fillRect l="-2116" r="-211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5BFA25C-1ABA-B0F8-C05C-7DC6E69843B5}"/>
                  </a:ext>
                </a:extLst>
              </p:cNvPr>
              <p:cNvSpPr txBox="1"/>
              <p:nvPr/>
            </p:nvSpPr>
            <p:spPr>
              <a:xfrm>
                <a:off x="479376" y="2917835"/>
                <a:ext cx="5321047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5BFA25C-1ABA-B0F8-C05C-7DC6E69843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917835"/>
                <a:ext cx="5321047" cy="632727"/>
              </a:xfrm>
              <a:prstGeom prst="rect">
                <a:avLst/>
              </a:prstGeom>
              <a:blipFill>
                <a:blip r:embed="rId4"/>
                <a:stretch>
                  <a:fillRect l="-1833" r="-1718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D6FC8E-3E41-A6FB-8596-28D8B2B30323}"/>
                  </a:ext>
                </a:extLst>
              </p:cNvPr>
              <p:cNvSpPr txBox="1"/>
              <p:nvPr/>
            </p:nvSpPr>
            <p:spPr>
              <a:xfrm>
                <a:off x="479376" y="3456950"/>
                <a:ext cx="28853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D6FC8E-3E41-A6FB-8596-28D8B2B303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456950"/>
                <a:ext cx="2885314" cy="613931"/>
              </a:xfrm>
              <a:prstGeom prst="rect">
                <a:avLst/>
              </a:prstGeom>
              <a:blipFill>
                <a:blip r:embed="rId5"/>
                <a:stretch>
                  <a:fillRect l="-3383" r="-338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896D788-5C12-A9A7-E625-4A8E99D6FE5B}"/>
              </a:ext>
            </a:extLst>
          </p:cNvPr>
          <p:cNvSpPr txBox="1"/>
          <p:nvPr/>
        </p:nvSpPr>
        <p:spPr>
          <a:xfrm>
            <a:off x="479376" y="3977269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菱形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的面积为：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19F86E6-FE32-2451-EDF5-D21E2B33ED83}"/>
                  </a:ext>
                </a:extLst>
              </p:cNvPr>
              <p:cNvSpPr txBox="1"/>
              <p:nvPr/>
            </p:nvSpPr>
            <p:spPr>
              <a:xfrm>
                <a:off x="479376" y="4452757"/>
                <a:ext cx="402685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19F86E6-FE32-2451-EDF5-D21E2B33ED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452757"/>
                <a:ext cx="4026852" cy="726326"/>
              </a:xfrm>
              <a:prstGeom prst="rect">
                <a:avLst/>
              </a:prstGeom>
              <a:blipFill>
                <a:blip r:embed="rId6"/>
                <a:stretch>
                  <a:fillRect r="-242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79376" y="1196752"/>
            <a:ext cx="5150769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，求菱形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的面积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1" name="yt_image_12353" title="H_91.9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88288" y="2066052"/>
            <a:ext cx="2017395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yt_shape_12363"/>
          <p:cNvSpPr txBox="1"/>
          <p:nvPr/>
        </p:nvSpPr>
        <p:spPr>
          <a:xfrm>
            <a:off x="539881" y="1263333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点的位置不确定导致漏解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364" name="yt_shape_12364"/>
              <p:cNvSpPr txBox="1"/>
              <p:nvPr/>
            </p:nvSpPr>
            <p:spPr>
              <a:xfrm>
                <a:off x="540000" y="1767643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是菱形，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364" name="yt_shape_123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67643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r="-1592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4073430" title="H_28.801733">
            <a:extLst>
              <a:ext uri="{FF2B5EF4-FFF2-40B4-BE49-F238E27FC236}">
                <a16:creationId xmlns:a16="http://schemas.microsoft.com/office/drawing/2014/main" id="{23B066DE-E10A-71D7-AB6A-EB2CE07A0B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05010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5F7110-70C4-8046-07BB-45A0421A5714}"/>
                  </a:ext>
                </a:extLst>
              </p:cNvPr>
              <p:cNvSpPr txBox="1"/>
              <p:nvPr/>
            </p:nvSpPr>
            <p:spPr>
              <a:xfrm>
                <a:off x="5126891" y="2196326"/>
                <a:ext cx="183134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5F7110-70C4-8046-07BB-45A0421A57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6891" y="2196326"/>
                <a:ext cx="1831341" cy="554686"/>
              </a:xfrm>
              <a:prstGeom prst="rect">
                <a:avLst/>
              </a:prstGeom>
              <a:blipFill>
                <a:blip r:embed="rId4"/>
                <a:stretch>
                  <a:fillRect l="-5000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2F549AE-0F66-5A1F-778C-153F6BEC050B}"/>
              </a:ext>
            </a:extLst>
          </p:cNvPr>
          <p:cNvCxnSpPr/>
          <p:nvPr/>
        </p:nvCxnSpPr>
        <p:spPr>
          <a:xfrm>
            <a:off x="4912102" y="2723255"/>
            <a:ext cx="19561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7" name="yt_shape_12367"/>
          <p:cNvSpPr txBox="1"/>
          <p:nvPr/>
        </p:nvSpPr>
        <p:spPr>
          <a:xfrm>
            <a:off x="695281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66" name="yt_image_12366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2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9" name="yt_shape_12369"/>
          <p:cNvSpPr txBox="1"/>
          <p:nvPr/>
        </p:nvSpPr>
        <p:spPr>
          <a:xfrm>
            <a:off x="6954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，下列结论不一定正确的是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373" name="yt_table_12373_skip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3173109"/>
                  </p:ext>
                </p:extLst>
              </p:nvPr>
            </p:nvGraphicFramePr>
            <p:xfrm>
              <a:off x="695281" y="2804259"/>
              <a:ext cx="6605906" cy="1342898"/>
            </p:xfrm>
            <a:graphic>
              <a:graphicData uri="http://schemas.openxmlformats.org/drawingml/2006/table">
                <a:tbl>
                  <a:tblPr/>
                  <a:tblGrid>
                    <a:gridCol w="3041968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3563938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OB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是直角三角形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373" name="yt_table_12373_skip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3173109"/>
                  </p:ext>
                </p:extLst>
              </p:nvPr>
            </p:nvGraphicFramePr>
            <p:xfrm>
              <a:off x="695281" y="2804259"/>
              <a:ext cx="6605906" cy="1342898"/>
            </p:xfrm>
            <a:graphic>
              <a:graphicData uri="http://schemas.openxmlformats.org/drawingml/2006/table">
                <a:tbl>
                  <a:tblPr/>
                  <a:tblGrid>
                    <a:gridCol w="3041968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3563938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</a:tblGrid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117234" b="-10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是直角三角形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09" r="-117234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70" name="yt_shape_12370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9249" y="2804259"/>
            <a:ext cx="2085975" cy="1603008"/>
            <a:chOff x="0" y="0"/>
            <a:chExt cx="2085975" cy="1603008"/>
          </a:xfrm>
        </p:grpSpPr>
        <p:pic>
          <p:nvPicPr>
            <p:cNvPr id="2" name="yt_image_12370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85975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2" name="yt_shape_12372"/>
            <p:cNvSpPr txBox="1"/>
            <p:nvPr/>
          </p:nvSpPr>
          <p:spPr>
            <a:xfrm>
              <a:off x="509706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E4DD99A-2E33-8B49-4F9E-EFB967C924BC}"/>
              </a:ext>
            </a:extLst>
          </p:cNvPr>
          <p:cNvSpPr txBox="1"/>
          <p:nvPr/>
        </p:nvSpPr>
        <p:spPr>
          <a:xfrm>
            <a:off x="8663538" y="2273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1492</Words>
  <Application>Microsoft Office PowerPoint</Application>
  <PresentationFormat>宽屏</PresentationFormat>
  <Paragraphs>165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2023-11-02T12:33:43Z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