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5" r:id="rId6"/>
    <p:sldId id="377" r:id="rId7"/>
    <p:sldId id="378" r:id="rId8"/>
    <p:sldId id="379" r:id="rId9"/>
    <p:sldId id="381" r:id="rId10"/>
    <p:sldId id="384" r:id="rId11"/>
    <p:sldId id="385" r:id="rId12"/>
    <p:sldId id="390" r:id="rId13"/>
    <p:sldId id="386" r:id="rId14"/>
    <p:sldId id="391" r:id="rId15"/>
    <p:sldId id="392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0" name="yt_shape_13760"/>
          <p:cNvSpPr txBox="1"/>
          <p:nvPr/>
        </p:nvSpPr>
        <p:spPr>
          <a:xfrm>
            <a:off x="380655" y="1256621"/>
            <a:ext cx="4232825" cy="5579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59" name="yt_image_13759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561" y="125662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2" name="yt_shape_13762"/>
          <p:cNvSpPr txBox="1"/>
          <p:nvPr/>
        </p:nvSpPr>
        <p:spPr>
          <a:xfrm>
            <a:off x="437680" y="1954204"/>
            <a:ext cx="11316640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先设出函数解析式，再根据条件确定解析式中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未知的系数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，从而得出函数解析式的方法叫做待定系数法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用待定系数法求解析式的一般步骤：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设函数解析式；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代入列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方程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解未知系数；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写出函数解析式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F71296-864B-0B72-949F-DDB067ECC400}"/>
              </a:ext>
            </a:extLst>
          </p:cNvPr>
          <p:cNvSpPr txBox="1"/>
          <p:nvPr/>
        </p:nvSpPr>
        <p:spPr>
          <a:xfrm>
            <a:off x="7073800" y="190355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未知的系数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9B3054-CBC9-7661-506E-92873C2B3978}"/>
              </a:ext>
            </a:extLst>
          </p:cNvPr>
          <p:cNvSpPr txBox="1"/>
          <p:nvPr/>
        </p:nvSpPr>
        <p:spPr>
          <a:xfrm>
            <a:off x="9522072" y="281830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方程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7" name="yt_shape_13817"/>
          <p:cNvSpPr txBox="1"/>
          <p:nvPr/>
        </p:nvSpPr>
        <p:spPr>
          <a:xfrm>
            <a:off x="540000" y="1283549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某长途汽车客运公司规定旅客可免费携带一定质量的行李，当行李的质量超过规定时，需付的行李费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是行李质量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已知行李质量为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时需付行李费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元，行李质量为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时需付行李费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当行李的质量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超过规定时，求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C654AF-1A7B-B527-82F7-FE5F96CDB03B}"/>
              </a:ext>
            </a:extLst>
          </p:cNvPr>
          <p:cNvSpPr txBox="1"/>
          <p:nvPr/>
        </p:nvSpPr>
        <p:spPr>
          <a:xfrm>
            <a:off x="506960" y="3096200"/>
            <a:ext cx="11089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根据题意，设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5761AF-A038-B704-6866-68AFEBAD90CF}"/>
              </a:ext>
            </a:extLst>
          </p:cNvPr>
          <p:cNvSpPr txBox="1"/>
          <p:nvPr/>
        </p:nvSpPr>
        <p:spPr>
          <a:xfrm>
            <a:off x="540000" y="3597060"/>
            <a:ext cx="47525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当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时，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400F39-680A-354E-BF93-B4FDECBCB848}"/>
              </a:ext>
            </a:extLst>
          </p:cNvPr>
          <p:cNvSpPr txBox="1"/>
          <p:nvPr/>
        </p:nvSpPr>
        <p:spPr>
          <a:xfrm>
            <a:off x="528352" y="4154866"/>
            <a:ext cx="4471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A89F26-3C42-9CCC-FFDD-26550FB4B354}"/>
                  </a:ext>
                </a:extLst>
              </p:cNvPr>
              <p:cNvSpPr txBox="1"/>
              <p:nvPr/>
            </p:nvSpPr>
            <p:spPr>
              <a:xfrm>
                <a:off x="528352" y="4293096"/>
                <a:ext cx="513302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A89F26-3C42-9CCC-FFDD-26550FB4B3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52" y="4293096"/>
                <a:ext cx="5133022" cy="1328560"/>
              </a:xfrm>
              <a:prstGeom prst="rect">
                <a:avLst/>
              </a:prstGeom>
              <a:blipFill>
                <a:blip r:embed="rId2"/>
                <a:stretch>
                  <a:fillRect l="-1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27A994-F6EC-64D7-6A41-7EF0C0EF440A}"/>
                  </a:ext>
                </a:extLst>
              </p:cNvPr>
              <p:cNvSpPr txBox="1"/>
              <p:nvPr/>
            </p:nvSpPr>
            <p:spPr>
              <a:xfrm>
                <a:off x="528352" y="5528044"/>
                <a:ext cx="38551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所以函数解析式为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27A994-F6EC-64D7-6A41-7EF0C0EF4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52" y="5528044"/>
                <a:ext cx="3855148" cy="768046"/>
              </a:xfrm>
              <a:prstGeom prst="rect">
                <a:avLst/>
              </a:prstGeom>
              <a:blipFill>
                <a:blip r:embed="rId3"/>
                <a:stretch>
                  <a:fillRect l="-2532" r="-253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8CBCC6-B2B7-33B8-8DF1-D8DEFB9A5F98}"/>
                  </a:ext>
                </a:extLst>
              </p:cNvPr>
              <p:cNvSpPr txBox="1"/>
              <p:nvPr/>
            </p:nvSpPr>
            <p:spPr>
              <a:xfrm>
                <a:off x="415703" y="1629755"/>
                <a:ext cx="559028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8CBCC6-B2B7-33B8-8DF1-D8DEFB9A5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703" y="1629755"/>
                <a:ext cx="5590286" cy="768045"/>
              </a:xfrm>
              <a:prstGeom prst="rect">
                <a:avLst/>
              </a:prstGeom>
              <a:blipFill>
                <a:blip r:embed="rId2"/>
                <a:stretch>
                  <a:fillRect l="-1636" r="-174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BEF3BEE-F03B-16B8-1606-56CF83197CBD}"/>
              </a:ext>
            </a:extLst>
          </p:cNvPr>
          <p:cNvSpPr txBox="1"/>
          <p:nvPr/>
        </p:nvSpPr>
        <p:spPr>
          <a:xfrm>
            <a:off x="415703" y="2304188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答：旅客最多可免费携带行李的质量为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10kg.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300" y="1196752"/>
            <a:ext cx="564770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求旅客最多可免费携带行李的质量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zh-CN" sz="100" dirty="0">
              <a:noFill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7" name="yt_shape_13827"/>
          <p:cNvSpPr txBox="1"/>
          <p:nvPr/>
        </p:nvSpPr>
        <p:spPr>
          <a:xfrm>
            <a:off x="540000" y="177557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26" name="yt_image_13826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557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9" name="yt_shape_13829"/>
          <p:cNvSpPr txBox="1"/>
          <p:nvPr/>
        </p:nvSpPr>
        <p:spPr>
          <a:xfrm>
            <a:off x="540119" y="24731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30" name="yt_image_13830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3573016"/>
            <a:ext cx="2073800" cy="171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6" name="yt_shape_13836"/>
              <p:cNvSpPr txBox="1"/>
              <p:nvPr/>
            </p:nvSpPr>
            <p:spPr>
              <a:xfrm>
                <a:off x="497379" y="5232574"/>
                <a:ext cx="9547422" cy="16065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836" name="yt_shape_13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5232574"/>
                <a:ext cx="9547422" cy="1606530"/>
              </a:xfrm>
              <a:prstGeom prst="rect">
                <a:avLst/>
              </a:prstGeom>
              <a:blipFill>
                <a:blip r:embed="rId2"/>
                <a:stretch>
                  <a:fillRect l="-1980" t="-3030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D91407-B52A-42C6-9292-AAA51E6F57EE}"/>
              </a:ext>
            </a:extLst>
          </p:cNvPr>
          <p:cNvSpPr txBox="1"/>
          <p:nvPr/>
        </p:nvSpPr>
        <p:spPr>
          <a:xfrm>
            <a:off x="407368" y="2195136"/>
            <a:ext cx="706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7D4829-F66B-EC90-ABE5-CF64BD5AD011}"/>
              </a:ext>
            </a:extLst>
          </p:cNvPr>
          <p:cNvSpPr txBox="1"/>
          <p:nvPr/>
        </p:nvSpPr>
        <p:spPr>
          <a:xfrm>
            <a:off x="407368" y="267062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ABB762-4DC4-F3ED-AA9E-85E4442A2794}"/>
              </a:ext>
            </a:extLst>
          </p:cNvPr>
          <p:cNvSpPr txBox="1"/>
          <p:nvPr/>
        </p:nvSpPr>
        <p:spPr>
          <a:xfrm>
            <a:off x="407368" y="3146112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DA8A21-7492-BE09-8212-6261BD010416}"/>
                  </a:ext>
                </a:extLst>
              </p:cNvPr>
              <p:cNvSpPr txBox="1"/>
              <p:nvPr/>
            </p:nvSpPr>
            <p:spPr>
              <a:xfrm>
                <a:off x="420584" y="3345097"/>
                <a:ext cx="97455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设直线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DA8A21-7492-BE09-8212-6261BD010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584" y="3345097"/>
                <a:ext cx="9745535" cy="1154189"/>
              </a:xfrm>
              <a:prstGeom prst="rect">
                <a:avLst/>
              </a:prstGeom>
              <a:blipFill>
                <a:blip r:embed="rId3"/>
                <a:stretch>
                  <a:fillRect l="-1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53AF5FA-EF90-5AE0-519F-D283DB111E12}"/>
              </a:ext>
            </a:extLst>
          </p:cNvPr>
          <p:cNvSpPr txBox="1"/>
          <p:nvPr/>
        </p:nvSpPr>
        <p:spPr>
          <a:xfrm>
            <a:off x="420584" y="4448500"/>
            <a:ext cx="421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3832"/>
          <p:cNvSpPr txBox="1"/>
          <p:nvPr/>
        </p:nvSpPr>
        <p:spPr>
          <a:xfrm>
            <a:off x="495003" y="1595572"/>
            <a:ext cx="34192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的解析式；</a:t>
            </a:r>
          </a:p>
        </p:txBody>
      </p:sp>
      <p:pic>
        <p:nvPicPr>
          <p:cNvPr id="15" name="yt_image_13830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1232642"/>
            <a:ext cx="2073800" cy="171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3" name="yt_shape_13833"/>
          <p:cNvSpPr txBox="1"/>
          <p:nvPr/>
        </p:nvSpPr>
        <p:spPr>
          <a:xfrm>
            <a:off x="551384" y="1294989"/>
            <a:ext cx="3764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34" name="yt_shape_13834"/>
              <p:cNvSpPr txBox="1"/>
              <p:nvPr/>
            </p:nvSpPr>
            <p:spPr>
              <a:xfrm>
                <a:off x="551384" y="1774292"/>
                <a:ext cx="9658863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834" name="yt_shape_138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74292"/>
                <a:ext cx="9658863" cy="2939844"/>
              </a:xfrm>
              <a:prstGeom prst="rect">
                <a:avLst/>
              </a:prstGeom>
              <a:blipFill>
                <a:blip r:embed="rId2"/>
                <a:stretch>
                  <a:fillRect l="-1893" t="-1660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6" name="yt_shape_13836"/>
              <p:cNvSpPr txBox="1"/>
              <p:nvPr/>
            </p:nvSpPr>
            <p:spPr>
              <a:xfrm>
                <a:off x="551384" y="1853022"/>
                <a:ext cx="9547422" cy="16065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836" name="yt_shape_13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53022"/>
                <a:ext cx="9547422" cy="1606530"/>
              </a:xfrm>
              <a:prstGeom prst="rect">
                <a:avLst/>
              </a:prstGeom>
              <a:blipFill>
                <a:blip r:embed="rId3"/>
                <a:stretch>
                  <a:fillRect l="-1914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8288B08-D10E-7CB3-442E-877B3232A451}"/>
              </a:ext>
            </a:extLst>
          </p:cNvPr>
          <p:cNvSpPr txBox="1"/>
          <p:nvPr/>
        </p:nvSpPr>
        <p:spPr>
          <a:xfrm>
            <a:off x="461373" y="1806216"/>
            <a:ext cx="530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31BB49-4F29-7B0F-1426-07CECF4B4486}"/>
              </a:ext>
            </a:extLst>
          </p:cNvPr>
          <p:cNvSpPr txBox="1"/>
          <p:nvPr/>
        </p:nvSpPr>
        <p:spPr>
          <a:xfrm>
            <a:off x="461373" y="2281704"/>
            <a:ext cx="607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C7690A-DC3A-1CE1-E94A-6CF5FEF6D1E4}"/>
                  </a:ext>
                </a:extLst>
              </p:cNvPr>
              <p:cNvSpPr txBox="1"/>
              <p:nvPr/>
            </p:nvSpPr>
            <p:spPr>
              <a:xfrm>
                <a:off x="461373" y="2757192"/>
                <a:ext cx="953357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C7690A-DC3A-1CE1-E94A-6CF5FEF6D1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757192"/>
                <a:ext cx="9533572" cy="733629"/>
              </a:xfrm>
              <a:prstGeom prst="rect">
                <a:avLst/>
              </a:prstGeom>
              <a:blipFill>
                <a:blip r:embed="rId4"/>
                <a:stretch>
                  <a:fillRect l="-1023" r="-959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3830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52384" y="1232642"/>
            <a:ext cx="2073800" cy="171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40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000" y="2652760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838" name="yt_image_1383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130" y="1272111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1" name="yt_shape_13841"/>
          <p:cNvSpPr txBox="1"/>
          <p:nvPr/>
        </p:nvSpPr>
        <p:spPr>
          <a:xfrm>
            <a:off x="1358628" y="1896211"/>
            <a:ext cx="9474744" cy="15130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当函数图象上点的坐标出现以下几种情况时，即可用待定系数法：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在函数图象上；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给出函数图象，并且给出对应点；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以表格的形式给出对应点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5" name="yt_shape_13765"/>
          <p:cNvSpPr txBox="1"/>
          <p:nvPr/>
        </p:nvSpPr>
        <p:spPr>
          <a:xfrm>
            <a:off x="483094" y="900000"/>
            <a:ext cx="4251292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64" name="yt_image_13764" title="H_51.3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7" name="yt_shape_13767"/>
          <p:cNvSpPr txBox="1"/>
          <p:nvPr/>
        </p:nvSpPr>
        <p:spPr>
          <a:xfrm>
            <a:off x="540000" y="1603297"/>
            <a:ext cx="6293390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用待定系数法求一次函数的解析式</a:t>
            </a:r>
          </a:p>
        </p:txBody>
      </p:sp>
      <p:sp>
        <p:nvSpPr>
          <p:cNvPr id="13768" name="yt_shape_13768"/>
          <p:cNvSpPr txBox="1"/>
          <p:nvPr/>
        </p:nvSpPr>
        <p:spPr>
          <a:xfrm>
            <a:off x="540119" y="2107607"/>
            <a:ext cx="1066844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广州市中考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69" name="yt_table_13769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781437"/>
                  </p:ext>
                </p:extLst>
              </p:nvPr>
            </p:nvGraphicFramePr>
            <p:xfrm>
              <a:off x="540000" y="3067042"/>
              <a:ext cx="8219441" cy="68160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769" name="yt_table_13769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781437"/>
                  </p:ext>
                </p:extLst>
              </p:nvPr>
            </p:nvGraphicFramePr>
            <p:xfrm>
              <a:off x="540000" y="3067042"/>
              <a:ext cx="8219441" cy="68160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</a:tblGrid>
                  <a:tr h="68160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778" r="-60158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1667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70" name="yt_shape_13770"/>
          <p:cNvSpPr txBox="1"/>
          <p:nvPr/>
        </p:nvSpPr>
        <p:spPr>
          <a:xfrm>
            <a:off x="540119" y="3759991"/>
            <a:ext cx="1066844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，则一次函数的解析式是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1" name="yt_table_137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50882"/>
              </p:ext>
            </p:extLst>
          </p:nvPr>
        </p:nvGraphicFramePr>
        <p:xfrm>
          <a:off x="540000" y="4719426"/>
          <a:ext cx="643636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1912938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sp>
        <p:nvSpPr>
          <p:cNvPr id="13773" name="yt_shape_13773"/>
          <p:cNvSpPr txBox="1"/>
          <p:nvPr/>
        </p:nvSpPr>
        <p:spPr>
          <a:xfrm>
            <a:off x="540121" y="5720980"/>
            <a:ext cx="1066844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平行，则此一次函数的解析式是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904925107" title="H_28.801733">
            <a:extLst>
              <a:ext uri="{FF2B5EF4-FFF2-40B4-BE49-F238E27FC236}">
                <a16:creationId xmlns:a16="http://schemas.microsoft.com/office/drawing/2014/main" id="{6ED7AADA-FA44-246C-D4DC-2E96BF838D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2D8D37-C5D5-E280-BFD1-66B39F09E90E}"/>
              </a:ext>
            </a:extLst>
          </p:cNvPr>
          <p:cNvSpPr txBox="1"/>
          <p:nvPr/>
        </p:nvSpPr>
        <p:spPr>
          <a:xfrm>
            <a:off x="1343472" y="25362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DC4EB-2F3F-026E-4885-E60ED5E7B932}"/>
              </a:ext>
            </a:extLst>
          </p:cNvPr>
          <p:cNvSpPr txBox="1"/>
          <p:nvPr/>
        </p:nvSpPr>
        <p:spPr>
          <a:xfrm>
            <a:off x="1968298" y="4178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0B425D-4C98-BBB2-7912-40DCB0CA7BF5}"/>
              </a:ext>
            </a:extLst>
          </p:cNvPr>
          <p:cNvSpPr txBox="1"/>
          <p:nvPr/>
        </p:nvSpPr>
        <p:spPr>
          <a:xfrm>
            <a:off x="2495600" y="6123194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8" name="yt_shape_13778"/>
          <p:cNvSpPr txBox="1"/>
          <p:nvPr/>
        </p:nvSpPr>
        <p:spPr>
          <a:xfrm>
            <a:off x="540000" y="1052736"/>
            <a:ext cx="11111999" cy="5301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苏州市中考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之间的函数关系式为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1B9D2A-49B9-B391-17B4-57C2CE74F493}"/>
              </a:ext>
            </a:extLst>
          </p:cNvPr>
          <p:cNvSpPr txBox="1"/>
          <p:nvPr/>
        </p:nvSpPr>
        <p:spPr>
          <a:xfrm>
            <a:off x="1618389" y="148141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EC592B-C7B2-FB2F-3924-1AE9B2E1BCC9}"/>
              </a:ext>
            </a:extLst>
          </p:cNvPr>
          <p:cNvSpPr txBox="1"/>
          <p:nvPr/>
        </p:nvSpPr>
        <p:spPr>
          <a:xfrm>
            <a:off x="449989" y="2941111"/>
            <a:ext cx="664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F6ED9A-C19D-AF8F-0F42-341916A2AF2F}"/>
              </a:ext>
            </a:extLst>
          </p:cNvPr>
          <p:cNvSpPr txBox="1"/>
          <p:nvPr/>
        </p:nvSpPr>
        <p:spPr>
          <a:xfrm>
            <a:off x="449989" y="3416599"/>
            <a:ext cx="561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D731BC-C412-4DE1-D1A2-FCEE32D9016D}"/>
                  </a:ext>
                </a:extLst>
              </p:cNvPr>
              <p:cNvSpPr txBox="1"/>
              <p:nvPr/>
            </p:nvSpPr>
            <p:spPr>
              <a:xfrm>
                <a:off x="508032" y="3701149"/>
                <a:ext cx="359384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D731BC-C412-4DE1-D1A2-FCEE32D90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32" y="3701149"/>
                <a:ext cx="3593847" cy="1154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7E2B84B-3E9B-1F5D-0027-46757F2D0188}"/>
              </a:ext>
            </a:extLst>
          </p:cNvPr>
          <p:cNvSpPr txBox="1"/>
          <p:nvPr/>
        </p:nvSpPr>
        <p:spPr>
          <a:xfrm>
            <a:off x="449885" y="4843879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DCA261-1AF3-0A82-1265-BB6A319ADEC0}"/>
              </a:ext>
            </a:extLst>
          </p:cNvPr>
          <p:cNvSpPr txBox="1"/>
          <p:nvPr/>
        </p:nvSpPr>
        <p:spPr>
          <a:xfrm>
            <a:off x="449885" y="5753176"/>
            <a:ext cx="56789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1" name="yt_shape_13781"/>
          <p:cNvSpPr txBox="1"/>
          <p:nvPr/>
        </p:nvSpPr>
        <p:spPr>
          <a:xfrm>
            <a:off x="551384" y="1285325"/>
            <a:ext cx="814004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利用待定系数法求实际问题中的一次函数解析式</a:t>
            </a:r>
          </a:p>
        </p:txBody>
      </p:sp>
      <p:sp>
        <p:nvSpPr>
          <p:cNvPr id="13782" name="yt_shape_13782"/>
          <p:cNvSpPr txBox="1"/>
          <p:nvPr/>
        </p:nvSpPr>
        <p:spPr>
          <a:xfrm>
            <a:off x="551503" y="17896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弹簧的长度与所挂物体的质量关系为一次函数，由图可知，不挂物体时，弹簧的长度为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86" name="yt_table_137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800844"/>
              </p:ext>
            </p:extLst>
          </p:nvPr>
        </p:nvGraphicFramePr>
        <p:xfrm>
          <a:off x="551384" y="2749070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grpSp>
        <p:nvGrpSpPr>
          <p:cNvPr id="13783" name="yt_shape_13783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5239" y="2668050"/>
            <a:ext cx="2113407" cy="1969911"/>
            <a:chOff x="0" y="0"/>
            <a:chExt cx="2113407" cy="1969911"/>
          </a:xfrm>
        </p:grpSpPr>
        <p:pic>
          <p:nvPicPr>
            <p:cNvPr id="2" name="yt_image_1378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3407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5" name="yt_shape_13785"/>
            <p:cNvSpPr txBox="1"/>
            <p:nvPr/>
          </p:nvSpPr>
          <p:spPr>
            <a:xfrm>
              <a:off x="523422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925265">
            <a:extLst>
              <a:ext uri="{FF2B5EF4-FFF2-40B4-BE49-F238E27FC236}">
                <a16:creationId xmlns:a16="http://schemas.microsoft.com/office/drawing/2014/main" id="{30C8E75E-4953-8901-1EF8-FE3DCA00AA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2700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2729874-0857-B9DD-AA20-6FABA6385B13}"/>
              </a:ext>
            </a:extLst>
          </p:cNvPr>
          <p:cNvSpPr txBox="1"/>
          <p:nvPr/>
        </p:nvSpPr>
        <p:spPr>
          <a:xfrm>
            <a:off x="1985492" y="22183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8" name="yt_shape_13788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李老师开车从甲地到相距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千米的乙地，如果油箱剩余油量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与行驶里程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之间是一次函数关系，其图象如图所示，那么到达乙地时油箱剩余油量是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92" name="yt_shape_13792"/>
          <p:cNvSpPr txBox="1"/>
          <p:nvPr/>
        </p:nvSpPr>
        <p:spPr>
          <a:xfrm>
            <a:off x="539881" y="4853181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89" name="yt_shape_13789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3145" y="2860343"/>
            <a:ext cx="2625471" cy="2010994"/>
            <a:chOff x="0" y="0"/>
            <a:chExt cx="2625471" cy="2010994"/>
          </a:xfrm>
        </p:grpSpPr>
        <p:pic>
          <p:nvPicPr>
            <p:cNvPr id="2" name="yt_image_1378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25471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91" name="yt_shape_13791"/>
            <p:cNvSpPr txBox="1"/>
            <p:nvPr/>
          </p:nvSpPr>
          <p:spPr>
            <a:xfrm>
              <a:off x="779454" y="158247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24E8429-7C05-A134-E091-CA13B2F44AE2}"/>
              </a:ext>
            </a:extLst>
          </p:cNvPr>
          <p:cNvSpPr txBox="1"/>
          <p:nvPr/>
        </p:nvSpPr>
        <p:spPr>
          <a:xfrm>
            <a:off x="1059589" y="21725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" name="yt_shape_13793"/>
          <p:cNvSpPr txBox="1"/>
          <p:nvPr/>
        </p:nvSpPr>
        <p:spPr>
          <a:xfrm>
            <a:off x="540000" y="1052736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鞋子的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鞋码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和鞋长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存在着一次函数关系，下表是几组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鞋码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与鞋长换算的对应数值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注：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鞋码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是表示鞋子大小的一种号码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</p:txBody>
      </p:sp>
      <p:graphicFrame>
        <p:nvGraphicFramePr>
          <p:cNvPr id="13794" name="yt_table_13794" title="H_83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010569"/>
              </p:ext>
            </p:extLst>
          </p:nvPr>
        </p:nvGraphicFramePr>
        <p:xfrm>
          <a:off x="539881" y="1947551"/>
          <a:ext cx="11111998" cy="10607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鞋长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鞋码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798" name="yt_shape_13798"/>
          <p:cNvSpPr txBox="1"/>
          <p:nvPr/>
        </p:nvSpPr>
        <p:spPr>
          <a:xfrm>
            <a:off x="539881" y="3059054"/>
            <a:ext cx="8156079" cy="31023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设鞋长为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鞋码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如果某人穿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鞋码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的鞋，那么他的鞋长是多少？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3B98B1-38E4-961E-5BE7-B263A615F05F}"/>
              </a:ext>
            </a:extLst>
          </p:cNvPr>
          <p:cNvSpPr txBox="1"/>
          <p:nvPr/>
        </p:nvSpPr>
        <p:spPr>
          <a:xfrm>
            <a:off x="449870" y="3499149"/>
            <a:ext cx="309949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EC05A3-C383-E264-652A-79AF7D2DE8CB}"/>
                  </a:ext>
                </a:extLst>
              </p:cNvPr>
              <p:cNvSpPr txBox="1"/>
              <p:nvPr/>
            </p:nvSpPr>
            <p:spPr>
              <a:xfrm>
                <a:off x="449870" y="3856542"/>
                <a:ext cx="6179693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22=16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28=19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EC05A3-C383-E264-652A-79AF7D2DE8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856542"/>
                <a:ext cx="6179693" cy="1072655"/>
              </a:xfrm>
              <a:prstGeom prst="rect">
                <a:avLst/>
              </a:prstGeom>
              <a:blipFill>
                <a:blip r:embed="rId2"/>
                <a:stretch>
                  <a:fillRect l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A18B31E-4E63-9EA4-5DF6-6E8A6486A3B0}"/>
              </a:ext>
            </a:extLst>
          </p:cNvPr>
          <p:cNvSpPr txBox="1"/>
          <p:nvPr/>
        </p:nvSpPr>
        <p:spPr>
          <a:xfrm>
            <a:off x="449870" y="4862864"/>
            <a:ext cx="18977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5D62C6-64F0-0205-F1B4-4C7727F1D0A7}"/>
              </a:ext>
            </a:extLst>
          </p:cNvPr>
          <p:cNvSpPr txBox="1"/>
          <p:nvPr/>
        </p:nvSpPr>
        <p:spPr>
          <a:xfrm>
            <a:off x="449870" y="5679160"/>
            <a:ext cx="58426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1ECE67-7BE8-7206-A99E-671BDB66BC9B}"/>
              </a:ext>
            </a:extLst>
          </p:cNvPr>
          <p:cNvSpPr txBox="1"/>
          <p:nvPr/>
        </p:nvSpPr>
        <p:spPr>
          <a:xfrm>
            <a:off x="539881" y="6199938"/>
            <a:ext cx="33709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答：此人的鞋长为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2" name="yt_shape_13802"/>
          <p:cNvSpPr txBox="1"/>
          <p:nvPr/>
        </p:nvSpPr>
        <p:spPr>
          <a:xfrm>
            <a:off x="551384" y="1268413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距离与坐标的转化未进行分类讨论而致错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03" name="yt_shape_13803"/>
              <p:cNvSpPr txBox="1"/>
              <p:nvPr/>
            </p:nvSpPr>
            <p:spPr>
              <a:xfrm>
                <a:off x="551504" y="1772723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且与两坐标轴围成的三角形的面积为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，则直线的解析式为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03" name="yt_shape_138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4" y="1772723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646" t="-4891" r="-115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4925437" title="H_28.801733">
            <a:extLst>
              <a:ext uri="{FF2B5EF4-FFF2-40B4-BE49-F238E27FC236}">
                <a16:creationId xmlns:a16="http://schemas.microsoft.com/office/drawing/2014/main" id="{72920346-EB23-1B1B-3EEA-28AB3B0021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8C18E-B994-55C4-22C1-6FCF8EF7CD69}"/>
                  </a:ext>
                </a:extLst>
              </p:cNvPr>
              <p:cNvSpPr txBox="1"/>
              <p:nvPr/>
            </p:nvSpPr>
            <p:spPr>
              <a:xfrm>
                <a:off x="1375893" y="2060848"/>
                <a:ext cx="34154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8C18E-B994-55C4-22C1-6FCF8EF7C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5893" y="2060848"/>
                <a:ext cx="3415411" cy="729565"/>
              </a:xfrm>
              <a:prstGeom prst="rect">
                <a:avLst/>
              </a:prstGeom>
              <a:blipFill>
                <a:blip r:embed="rId4"/>
                <a:stretch>
                  <a:fillRect l="-285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6" name="yt_shape_13806"/>
          <p:cNvSpPr txBox="1"/>
          <p:nvPr/>
        </p:nvSpPr>
        <p:spPr>
          <a:xfrm>
            <a:off x="479376" y="1374693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05" name="yt_image_13805" title="H_50.04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74693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8" name="yt_shape_13808"/>
          <p:cNvSpPr txBox="1"/>
          <p:nvPr/>
        </p:nvSpPr>
        <p:spPr>
          <a:xfrm>
            <a:off x="479376" y="2060848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在同一直线上，则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9" name="yt_table_138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879037"/>
              </p:ext>
            </p:extLst>
          </p:nvPr>
        </p:nvGraphicFramePr>
        <p:xfrm>
          <a:off x="479376" y="2540151"/>
          <a:ext cx="7200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</a:tbl>
          </a:graphicData>
        </a:graphic>
      </p:graphicFrame>
      <p:sp>
        <p:nvSpPr>
          <p:cNvPr id="13811" name="yt_shape_13811"/>
          <p:cNvSpPr txBox="1"/>
          <p:nvPr/>
        </p:nvSpPr>
        <p:spPr>
          <a:xfrm>
            <a:off x="479496" y="3066322"/>
            <a:ext cx="1146053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的两邻边在坐标轴上，顶点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，经过边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的直线将矩形面积平分，则这条直线的解析式为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12" name="yt_image_13812" title="H_110.97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842" y="4333221"/>
            <a:ext cx="167906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E79950-D76A-EDA1-1C73-D1FD9F3652DC}"/>
              </a:ext>
            </a:extLst>
          </p:cNvPr>
          <p:cNvSpPr txBox="1"/>
          <p:nvPr/>
        </p:nvSpPr>
        <p:spPr>
          <a:xfrm>
            <a:off x="10523965" y="20140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D29F1E-7BC9-14E6-BEF3-9C3B09FE1B6C}"/>
              </a:ext>
            </a:extLst>
          </p:cNvPr>
          <p:cNvSpPr txBox="1"/>
          <p:nvPr/>
        </p:nvSpPr>
        <p:spPr>
          <a:xfrm>
            <a:off x="10211840" y="3441357"/>
            <a:ext cx="160282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5" name="yt_shape_13815"/>
              <p:cNvSpPr txBox="1"/>
              <p:nvPr/>
            </p:nvSpPr>
            <p:spPr>
              <a:xfrm>
                <a:off x="540119" y="900000"/>
                <a:ext cx="11111999" cy="58448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已知一次函数的图象经过点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，并且与直线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轴上的一点，求此函数的解析式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直线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轴的交点坐标是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，且一次函数与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相交于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轴上的一点，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此一次函数图象与直线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的交点一定是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设一次函数解析式为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，将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分别代入解析式得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0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此函数的解析式为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15" name="yt_shape_13815" descr="{&quot;rangeId&quot;:29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844870"/>
              </a:xfrm>
              <a:prstGeom prst="rect">
                <a:avLst/>
              </a:prstGeom>
              <a:blipFill>
                <a:blip r:embed="rId2"/>
                <a:stretch>
                  <a:fillRect l="-1701" t="-939" r="-988" b="-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01F4A3-331F-E299-6566-3BA2E72E4A63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1101750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直线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轴的交点坐标是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01F4A3-331F-E299-6566-3BA2E72E4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11017504" cy="766077"/>
              </a:xfrm>
              <a:prstGeom prst="rect">
                <a:avLst/>
              </a:prstGeom>
              <a:blipFill>
                <a:blip r:embed="rId3"/>
                <a:stretch>
                  <a:fillRect l="-88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95F43A6-95A4-5CE2-7546-C577BC058E58}"/>
              </a:ext>
            </a:extLst>
          </p:cNvPr>
          <p:cNvSpPr txBox="1"/>
          <p:nvPr/>
        </p:nvSpPr>
        <p:spPr>
          <a:xfrm>
            <a:off x="450108" y="2476635"/>
            <a:ext cx="694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15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且一次函数与</a:t>
            </a:r>
            <a:r>
              <a:rPr lang="en-US" altLang="zh-CN" sz="2400" i="1" spc="15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i="1" spc="15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spc="15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相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轴上的一点，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A6B6404-4D5D-337E-7F46-AC044DA7705D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836485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此一次函数图象与直线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的交点一定是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9, 'mathAnswerShape': 1, 'NoSplit': 1}">
                <a:extLst>
                  <a:ext uri="{FF2B5EF4-FFF2-40B4-BE49-F238E27FC236}">
                    <a16:creationId xmlns:a16="http://schemas.microsoft.com/office/drawing/2014/main" id="{EA6B6404-4D5D-337E-7F46-AC044DA77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8364855" cy="766077"/>
              </a:xfrm>
              <a:prstGeom prst="rect">
                <a:avLst/>
              </a:prstGeom>
              <a:blipFill>
                <a:blip r:embed="rId4"/>
                <a:stretch>
                  <a:fillRect l="-1166" r="-87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8D63BC8-65C4-6BB5-AC3A-EA6546C32C39}"/>
              </a:ext>
            </a:extLst>
          </p:cNvPr>
          <p:cNvSpPr txBox="1"/>
          <p:nvPr/>
        </p:nvSpPr>
        <p:spPr>
          <a:xfrm>
            <a:off x="450108" y="3624588"/>
            <a:ext cx="1118736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设一次函数解析式为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kx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k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≠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3AFC2F4-BC29-74A7-11D1-426B08C4130E}"/>
                  </a:ext>
                </a:extLst>
              </p:cNvPr>
              <p:cNvSpPr txBox="1"/>
              <p:nvPr/>
            </p:nvSpPr>
            <p:spPr>
              <a:xfrm>
                <a:off x="450108" y="4297053"/>
                <a:ext cx="1151637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spc="15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将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和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spc="15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分别代入</a:t>
                </a:r>
                <a:r>
                  <a:rPr lang="zh-CN" altLang="zh-CN" sz="2400" spc="150" dirty="0" smtClean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+mn-cs"/>
                  </a:rPr>
                  <a:t>析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+mn-cs"/>
                  </a:rPr>
                  <a:t>式得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3AFC2F4-BC29-74A7-11D1-426B08C41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7053"/>
                <a:ext cx="1151637" cy="569100"/>
              </a:xfrm>
              <a:prstGeom prst="rect">
                <a:avLst/>
              </a:prstGeom>
              <a:blipFill>
                <a:blip r:embed="rId5"/>
                <a:stretch>
                  <a:fillRect l="-8466" r="-457143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093670-5B25-ACDB-21B5-ABCA7E260372}"/>
                  </a:ext>
                </a:extLst>
              </p:cNvPr>
              <p:cNvSpPr txBox="1"/>
              <p:nvPr/>
            </p:nvSpPr>
            <p:spPr>
              <a:xfrm>
                <a:off x="450108" y="4772541"/>
                <a:ext cx="461670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9, 'mathAnswerShape': 1, 'NoSplit': 1}">
                <a:extLst>
                  <a:ext uri="{FF2B5EF4-FFF2-40B4-BE49-F238E27FC236}">
                    <a16:creationId xmlns:a16="http://schemas.microsoft.com/office/drawing/2014/main" id="{A9093670-5B25-ACDB-21B5-ABCA7E2603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2541"/>
                <a:ext cx="4616704" cy="13285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8449BB-F102-0F05-1012-7C3CF9638BF2}"/>
                  </a:ext>
                </a:extLst>
              </p:cNvPr>
              <p:cNvSpPr txBox="1"/>
              <p:nvPr/>
            </p:nvSpPr>
            <p:spPr>
              <a:xfrm>
                <a:off x="450108" y="6007490"/>
                <a:ext cx="4783455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此函数的解析式为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9, 'mathAnswerShape': 1, 'NoSplit': 1}">
                <a:extLst>
                  <a:ext uri="{FF2B5EF4-FFF2-40B4-BE49-F238E27FC236}">
                    <a16:creationId xmlns:a16="http://schemas.microsoft.com/office/drawing/2014/main" id="{518449BB-F102-0F05-1012-7C3CF9638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07490"/>
                <a:ext cx="4783455" cy="727660"/>
              </a:xfrm>
              <a:prstGeom prst="rect">
                <a:avLst/>
              </a:prstGeom>
              <a:blipFill>
                <a:blip r:embed="rId7"/>
                <a:stretch>
                  <a:fillRect l="-2038" r="-165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1557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2023-11-03T05:59:35Z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