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2" r:id="rId6"/>
    <p:sldId id="386" r:id="rId7"/>
    <p:sldId id="374" r:id="rId8"/>
    <p:sldId id="376" r:id="rId9"/>
    <p:sldId id="378" r:id="rId10"/>
    <p:sldId id="380" r:id="rId11"/>
    <p:sldId id="381" r:id="rId12"/>
    <p:sldId id="387" r:id="rId13"/>
    <p:sldId id="383" r:id="rId14"/>
    <p:sldId id="384" r:id="rId15"/>
    <p:sldId id="389" r:id="rId16"/>
    <p:sldId id="391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4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9" name="yt_shape_11459"/>
          <p:cNvSpPr txBox="1"/>
          <p:nvPr/>
        </p:nvSpPr>
        <p:spPr>
          <a:xfrm>
            <a:off x="479257" y="1219249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458" name="yt_image_11458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257" y="121924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1" name="yt_shape_11461"/>
          <p:cNvSpPr txBox="1"/>
          <p:nvPr/>
        </p:nvSpPr>
        <p:spPr>
          <a:xfrm>
            <a:off x="479376" y="1916832"/>
            <a:ext cx="11449272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两组对边分别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平行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的四边形叫平行四边形，平行四边形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记作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平行四边形的对边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平行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相等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，对角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相等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两条平行线中，一条直线上任意一点到另一条直线的距离，叫做两条平行线之间的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距离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C2DD9B-CDBE-C2B6-59AD-F7498035FB19}"/>
              </a:ext>
            </a:extLst>
          </p:cNvPr>
          <p:cNvSpPr txBox="1"/>
          <p:nvPr/>
        </p:nvSpPr>
        <p:spPr>
          <a:xfrm>
            <a:off x="2751565" y="187002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AC7304-F09C-A2E5-F345-6E1C1110FC57}"/>
              </a:ext>
            </a:extLst>
          </p:cNvPr>
          <p:cNvSpPr txBox="1"/>
          <p:nvPr/>
        </p:nvSpPr>
        <p:spPr>
          <a:xfrm>
            <a:off x="10272464" y="1816913"/>
            <a:ext cx="1575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87D689-5613-404C-6CAF-30E522F1797D}"/>
              </a:ext>
            </a:extLst>
          </p:cNvPr>
          <p:cNvSpPr txBox="1"/>
          <p:nvPr/>
        </p:nvSpPr>
        <p:spPr>
          <a:xfrm>
            <a:off x="3359696" y="227687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4E8FC6-F029-677E-975A-C8E7856AF867}"/>
              </a:ext>
            </a:extLst>
          </p:cNvPr>
          <p:cNvSpPr txBox="1"/>
          <p:nvPr/>
        </p:nvSpPr>
        <p:spPr>
          <a:xfrm>
            <a:off x="4883696" y="227687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CD0454-160A-6187-0784-0F2C8BC6D313}"/>
              </a:ext>
            </a:extLst>
          </p:cNvPr>
          <p:cNvSpPr txBox="1"/>
          <p:nvPr/>
        </p:nvSpPr>
        <p:spPr>
          <a:xfrm>
            <a:off x="7017295" y="227687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4013E1-6DEB-9B5D-A03A-40A598C1C972}"/>
              </a:ext>
            </a:extLst>
          </p:cNvPr>
          <p:cNvSpPr txBox="1"/>
          <p:nvPr/>
        </p:nvSpPr>
        <p:spPr>
          <a:xfrm>
            <a:off x="969065" y="327105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距离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4" name="yt_shape_11514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翻折，点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515" name="yt_image_11515" title="H_114.8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8378" y="2421235"/>
            <a:ext cx="1995244" cy="184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C4FD32-F1B8-1DD8-74B5-E30AE7305D1C}"/>
              </a:ext>
            </a:extLst>
          </p:cNvPr>
          <p:cNvSpPr txBox="1"/>
          <p:nvPr/>
        </p:nvSpPr>
        <p:spPr>
          <a:xfrm>
            <a:off x="8976451" y="1625434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0" name="yt_shape_11520"/>
          <p:cNvSpPr txBox="1"/>
          <p:nvPr/>
        </p:nvSpPr>
        <p:spPr>
          <a:xfrm>
            <a:off x="586230" y="2254333"/>
            <a:ext cx="7333739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边的中点，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FBE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3BB40F-B1C6-0179-C3E3-FFC6AE000D18}"/>
              </a:ext>
            </a:extLst>
          </p:cNvPr>
          <p:cNvSpPr txBox="1"/>
          <p:nvPr/>
        </p:nvSpPr>
        <p:spPr>
          <a:xfrm>
            <a:off x="496219" y="2207527"/>
            <a:ext cx="378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边的中点，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56C6F5-3627-2F2C-BD57-80242B40AB2F}"/>
              </a:ext>
            </a:extLst>
          </p:cNvPr>
          <p:cNvSpPr txBox="1"/>
          <p:nvPr/>
        </p:nvSpPr>
        <p:spPr>
          <a:xfrm>
            <a:off x="496219" y="2683015"/>
            <a:ext cx="1608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636CED-BB14-F3A1-251E-B833C6E8732B}"/>
              </a:ext>
            </a:extLst>
          </p:cNvPr>
          <p:cNvSpPr txBox="1"/>
          <p:nvPr/>
        </p:nvSpPr>
        <p:spPr>
          <a:xfrm>
            <a:off x="496219" y="3158503"/>
            <a:ext cx="744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3CB206-2DAB-0691-24B3-CF1C55B7A85B}"/>
              </a:ext>
            </a:extLst>
          </p:cNvPr>
          <p:cNvSpPr txBox="1"/>
          <p:nvPr/>
        </p:nvSpPr>
        <p:spPr>
          <a:xfrm>
            <a:off x="496219" y="3633991"/>
            <a:ext cx="4444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C3E831-22EA-01FB-2765-BAE0B3C91DB3}"/>
              </a:ext>
            </a:extLst>
          </p:cNvPr>
          <p:cNvSpPr txBox="1"/>
          <p:nvPr/>
        </p:nvSpPr>
        <p:spPr>
          <a:xfrm>
            <a:off x="496219" y="4109479"/>
            <a:ext cx="407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33814E-CC88-824A-2A8A-AEA0871EB73F}"/>
              </a:ext>
            </a:extLst>
          </p:cNvPr>
          <p:cNvSpPr txBox="1"/>
          <p:nvPr/>
        </p:nvSpPr>
        <p:spPr>
          <a:xfrm>
            <a:off x="496219" y="4584967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0B4938F-03E8-BF05-5DDE-5A2EB02BE38F}"/>
              </a:ext>
            </a:extLst>
          </p:cNvPr>
          <p:cNvSpPr txBox="1"/>
          <p:nvPr/>
        </p:nvSpPr>
        <p:spPr>
          <a:xfrm>
            <a:off x="496219" y="5060455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B11533D-AF01-D803-F05A-BBA659870C07}"/>
              </a:ext>
            </a:extLst>
          </p:cNvPr>
          <p:cNvSpPr txBox="1"/>
          <p:nvPr/>
        </p:nvSpPr>
        <p:spPr>
          <a:xfrm>
            <a:off x="496219" y="5535943"/>
            <a:ext cx="162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517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并延长交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1518" title="H_115.7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90918" y="2423553"/>
            <a:ext cx="2361082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1" name="yt_shape_11521"/>
          <p:cNvSpPr txBox="1"/>
          <p:nvPr/>
        </p:nvSpPr>
        <p:spPr>
          <a:xfrm>
            <a:off x="540000" y="812230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已知：如图，四边形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为平行四边形，点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在同一直线上，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522" name="yt_image_11522" title="H_99.7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280" y="1765162"/>
            <a:ext cx="1743147" cy="150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24" name="yt_shape_11524"/>
          <p:cNvSpPr txBox="1"/>
          <p:nvPr/>
        </p:nvSpPr>
        <p:spPr>
          <a:xfrm>
            <a:off x="540000" y="1785198"/>
            <a:ext cx="410208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D47F59-3C06-7FE2-1EAC-007A96DAC668}"/>
              </a:ext>
            </a:extLst>
          </p:cNvPr>
          <p:cNvSpPr txBox="1"/>
          <p:nvPr/>
        </p:nvSpPr>
        <p:spPr>
          <a:xfrm>
            <a:off x="479376" y="2220574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F5F552F-7259-2D03-3CEA-BB4537470ED9}"/>
              </a:ext>
            </a:extLst>
          </p:cNvPr>
          <p:cNvSpPr txBox="1"/>
          <p:nvPr/>
        </p:nvSpPr>
        <p:spPr>
          <a:xfrm>
            <a:off x="479376" y="2696062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D2C4E4A-5920-22BE-5656-060773F58956}"/>
              </a:ext>
            </a:extLst>
          </p:cNvPr>
          <p:cNvSpPr txBox="1"/>
          <p:nvPr/>
        </p:nvSpPr>
        <p:spPr>
          <a:xfrm>
            <a:off x="479376" y="3171550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2719AD-0EFB-B1DA-EFB5-E67299604148}"/>
              </a:ext>
            </a:extLst>
          </p:cNvPr>
          <p:cNvSpPr txBox="1"/>
          <p:nvPr/>
        </p:nvSpPr>
        <p:spPr>
          <a:xfrm>
            <a:off x="479376" y="3647038"/>
            <a:ext cx="7042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5FA1B96-A9AB-37B4-3E89-52D371308091}"/>
              </a:ext>
            </a:extLst>
          </p:cNvPr>
          <p:cNvSpPr txBox="1"/>
          <p:nvPr/>
        </p:nvSpPr>
        <p:spPr>
          <a:xfrm>
            <a:off x="479376" y="4122526"/>
            <a:ext cx="4545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DB1BB07-1517-C81E-9F35-486BC752BFC2}"/>
              </a:ext>
            </a:extLst>
          </p:cNvPr>
          <p:cNvSpPr txBox="1"/>
          <p:nvPr/>
        </p:nvSpPr>
        <p:spPr>
          <a:xfrm>
            <a:off x="479376" y="4598014"/>
            <a:ext cx="381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525"/>
          <p:cNvSpPr txBox="1"/>
          <p:nvPr/>
        </p:nvSpPr>
        <p:spPr>
          <a:xfrm>
            <a:off x="479376" y="5035911"/>
            <a:ext cx="1939634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1F91549-B41D-3428-EC30-43B2D7DC9DBF}"/>
              </a:ext>
            </a:extLst>
          </p:cNvPr>
          <p:cNvSpPr txBox="1"/>
          <p:nvPr/>
        </p:nvSpPr>
        <p:spPr>
          <a:xfrm>
            <a:off x="479376" y="5418032"/>
            <a:ext cx="500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知，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9F0D25C-7D45-04D5-B220-8FA33239624B}"/>
              </a:ext>
            </a:extLst>
          </p:cNvPr>
          <p:cNvSpPr txBox="1"/>
          <p:nvPr/>
        </p:nvSpPr>
        <p:spPr>
          <a:xfrm>
            <a:off x="479376" y="5893520"/>
            <a:ext cx="207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DD36AC0-637A-E85A-9AE0-43140AFDF9ED}"/>
              </a:ext>
            </a:extLst>
          </p:cNvPr>
          <p:cNvSpPr txBox="1"/>
          <p:nvPr/>
        </p:nvSpPr>
        <p:spPr>
          <a:xfrm>
            <a:off x="479376" y="6369008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9" name="yt_shape_11529"/>
          <p:cNvSpPr txBox="1"/>
          <p:nvPr/>
        </p:nvSpPr>
        <p:spPr>
          <a:xfrm>
            <a:off x="539881" y="1003225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528" name="yt_image_11528" title="H_50.94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03225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31" name="yt_shape_11531"/>
          <p:cNvSpPr txBox="1"/>
          <p:nvPr/>
        </p:nvSpPr>
        <p:spPr>
          <a:xfrm>
            <a:off x="540000" y="17008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已知：在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1534" name="yt_shape_11534"/>
          <p:cNvSpPr txBox="1"/>
          <p:nvPr/>
        </p:nvSpPr>
        <p:spPr>
          <a:xfrm>
            <a:off x="407249" y="2709374"/>
            <a:ext cx="499014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674C45-9028-1850-A781-330EB90FD8B8}"/>
              </a:ext>
            </a:extLst>
          </p:cNvPr>
          <p:cNvSpPr txBox="1"/>
          <p:nvPr/>
        </p:nvSpPr>
        <p:spPr>
          <a:xfrm>
            <a:off x="407249" y="3244669"/>
            <a:ext cx="706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DA8C7FF-7498-2863-3329-2C2711B7437E}"/>
              </a:ext>
            </a:extLst>
          </p:cNvPr>
          <p:cNvSpPr txBox="1"/>
          <p:nvPr/>
        </p:nvSpPr>
        <p:spPr>
          <a:xfrm>
            <a:off x="407249" y="3720157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37C999-34A8-D05A-FAD7-6564EDFEA329}"/>
              </a:ext>
            </a:extLst>
          </p:cNvPr>
          <p:cNvSpPr txBox="1"/>
          <p:nvPr/>
        </p:nvSpPr>
        <p:spPr>
          <a:xfrm>
            <a:off x="407249" y="4195645"/>
            <a:ext cx="2118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01CB358-CA05-0854-7F6E-035189366FAC}"/>
              </a:ext>
            </a:extLst>
          </p:cNvPr>
          <p:cNvSpPr txBox="1"/>
          <p:nvPr/>
        </p:nvSpPr>
        <p:spPr>
          <a:xfrm>
            <a:off x="407249" y="4671133"/>
            <a:ext cx="4072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中，由勾股定理得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0D59809-489A-E8AC-5037-98607A931093}"/>
                  </a:ext>
                </a:extLst>
              </p:cNvPr>
              <p:cNvSpPr txBox="1"/>
              <p:nvPr/>
            </p:nvSpPr>
            <p:spPr>
              <a:xfrm>
                <a:off x="407249" y="5146621"/>
                <a:ext cx="3254883" cy="5687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0D59809-489A-E8AC-5037-98607A9310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49" y="5146621"/>
                <a:ext cx="3254883" cy="568783"/>
              </a:xfrm>
              <a:prstGeom prst="rect">
                <a:avLst/>
              </a:prstGeom>
              <a:blipFill>
                <a:blip r:embed="rId3"/>
                <a:stretch>
                  <a:fillRect l="-2996" r="-3184" b="-18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1532" title="H_122.89645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08368" y="2529558"/>
            <a:ext cx="2085881" cy="1475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535">
                <a:extLst>
                  <a:ext uri="{FF2B5EF4-FFF2-40B4-BE49-F238E27FC236}">
                    <a16:creationId xmlns:a16="http://schemas.microsoft.com/office/drawing/2014/main" id="{20E3B034-36D7-E3FA-B8C0-C388C3A86802}"/>
                  </a:ext>
                </a:extLst>
              </p:cNvPr>
              <p:cNvSpPr txBox="1"/>
              <p:nvPr/>
            </p:nvSpPr>
            <p:spPr>
              <a:xfrm>
                <a:off x="479376" y="1124744"/>
                <a:ext cx="403636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求证：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zh-CN" sz="100" b="0" i="0" u="none" dirty="0">
                  <a:noFill/>
                  <a:effectLst/>
                  <a:latin typeface="白正"/>
                  <a:ea typeface="宋体"/>
                </a:endParaRPr>
              </a:p>
            </p:txBody>
          </p:sp>
        </mc:Choice>
        <mc:Fallback xmlns="">
          <p:sp>
            <p:nvSpPr>
              <p:cNvPr id="2" name="yt_shape_11535">
                <a:extLst>
                  <a:ext uri="{FF2B5EF4-FFF2-40B4-BE49-F238E27FC236}">
                    <a16:creationId xmlns:a16="http://schemas.microsoft.com/office/drawing/2014/main" id="{20E3B034-36D7-E3FA-B8C0-C388C3A868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124744"/>
                <a:ext cx="4036361" cy="638893"/>
              </a:xfrm>
              <a:prstGeom prst="rect">
                <a:avLst/>
              </a:prstGeom>
              <a:blipFill>
                <a:blip r:embed="rId2"/>
                <a:stretch>
                  <a:fillRect l="-4683" r="-3776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1532" title="H_122.89645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2362807"/>
            <a:ext cx="2085881" cy="1475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yt_image_11540" title="H_94.5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18322" y="4244662"/>
            <a:ext cx="2772918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1543"/>
          <p:cNvSpPr txBox="1"/>
          <p:nvPr/>
        </p:nvSpPr>
        <p:spPr>
          <a:xfrm>
            <a:off x="569387" y="2485692"/>
            <a:ext cx="5745163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HCG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59E63ED-04F1-34D8-2423-01556DF1FAC6}"/>
              </a:ext>
            </a:extLst>
          </p:cNvPr>
          <p:cNvSpPr txBox="1"/>
          <p:nvPr/>
        </p:nvSpPr>
        <p:spPr>
          <a:xfrm>
            <a:off x="479376" y="1844824"/>
            <a:ext cx="477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证明：延长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4654D5-FCCD-C2B6-4899-1461E55E1829}"/>
              </a:ext>
            </a:extLst>
          </p:cNvPr>
          <p:cNvSpPr txBox="1"/>
          <p:nvPr/>
        </p:nvSpPr>
        <p:spPr>
          <a:xfrm>
            <a:off x="479376" y="2438886"/>
            <a:ext cx="586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A6A043B-D05A-ED0C-DB09-C3AC883EBBAD}"/>
              </a:ext>
            </a:extLst>
          </p:cNvPr>
          <p:cNvSpPr txBox="1"/>
          <p:nvPr/>
        </p:nvSpPr>
        <p:spPr>
          <a:xfrm>
            <a:off x="479376" y="2914374"/>
            <a:ext cx="4144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2FC07E9-5C33-AF09-A965-44A9613E2224}"/>
              </a:ext>
            </a:extLst>
          </p:cNvPr>
          <p:cNvSpPr txBox="1"/>
          <p:nvPr/>
        </p:nvSpPr>
        <p:spPr>
          <a:xfrm>
            <a:off x="479376" y="3389862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BCA94AE-E832-EE7C-2DBB-C5CE53ED977E}"/>
              </a:ext>
            </a:extLst>
          </p:cNvPr>
          <p:cNvSpPr txBox="1"/>
          <p:nvPr/>
        </p:nvSpPr>
        <p:spPr>
          <a:xfrm>
            <a:off x="479376" y="3865350"/>
            <a:ext cx="2753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7365D5A-29F6-F498-9C3A-137A74E33D59}"/>
              </a:ext>
            </a:extLst>
          </p:cNvPr>
          <p:cNvSpPr txBox="1"/>
          <p:nvPr/>
        </p:nvSpPr>
        <p:spPr>
          <a:xfrm>
            <a:off x="479376" y="4340838"/>
            <a:ext cx="173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5F0DDDF-67EC-3760-4DB5-39E7C72AD6AF}"/>
              </a:ext>
            </a:extLst>
          </p:cNvPr>
          <p:cNvSpPr txBox="1"/>
          <p:nvPr/>
        </p:nvSpPr>
        <p:spPr>
          <a:xfrm>
            <a:off x="479376" y="4816326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ACFC0FD-506E-6BC9-6D6F-A4B0D96CEE7A}"/>
              </a:ext>
            </a:extLst>
          </p:cNvPr>
          <p:cNvSpPr txBox="1"/>
          <p:nvPr/>
        </p:nvSpPr>
        <p:spPr>
          <a:xfrm>
            <a:off x="479376" y="5291814"/>
            <a:ext cx="4813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HCG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2F96659-105F-884D-9D98-BD069B6FD063}"/>
              </a:ext>
            </a:extLst>
          </p:cNvPr>
          <p:cNvSpPr txBox="1"/>
          <p:nvPr/>
        </p:nvSpPr>
        <p:spPr>
          <a:xfrm>
            <a:off x="479376" y="5767302"/>
            <a:ext cx="3967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57" name="yt_shape_11557"/>
              <p:cNvSpPr txBox="1"/>
              <p:nvPr/>
            </p:nvSpPr>
            <p:spPr>
              <a:xfrm>
                <a:off x="551384" y="1268413"/>
                <a:ext cx="3590727" cy="35196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557" name="yt_shape_115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268413"/>
                <a:ext cx="3590727" cy="3519681"/>
              </a:xfrm>
              <a:prstGeom prst="rect">
                <a:avLst/>
              </a:prstGeom>
              <a:blipFill>
                <a:blip r:embed="rId2"/>
                <a:stretch>
                  <a:fillRect l="-5093" t="-1386" r="-4414" b="-22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CB6975D-D8A0-AA65-C0DB-AA7354704368}"/>
              </a:ext>
            </a:extLst>
          </p:cNvPr>
          <p:cNvSpPr txBox="1"/>
          <p:nvPr/>
        </p:nvSpPr>
        <p:spPr>
          <a:xfrm>
            <a:off x="461373" y="1221607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F9F7CE-B9EE-DF6C-B949-0FF1E2C5C2E7}"/>
              </a:ext>
            </a:extLst>
          </p:cNvPr>
          <p:cNvSpPr txBox="1"/>
          <p:nvPr/>
        </p:nvSpPr>
        <p:spPr>
          <a:xfrm>
            <a:off x="461373" y="1697095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62FBAA-72CB-7681-0666-EF79E0182F48}"/>
              </a:ext>
            </a:extLst>
          </p:cNvPr>
          <p:cNvSpPr txBox="1"/>
          <p:nvPr/>
        </p:nvSpPr>
        <p:spPr>
          <a:xfrm>
            <a:off x="461373" y="2172583"/>
            <a:ext cx="242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1CB45D-5328-F028-FADE-13BB1475B546}"/>
              </a:ext>
            </a:extLst>
          </p:cNvPr>
          <p:cNvSpPr txBox="1"/>
          <p:nvPr/>
        </p:nvSpPr>
        <p:spPr>
          <a:xfrm>
            <a:off x="461373" y="2648071"/>
            <a:ext cx="2305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C6F28E-263F-6C07-21BB-D697B73A92D5}"/>
              </a:ext>
            </a:extLst>
          </p:cNvPr>
          <p:cNvSpPr txBox="1"/>
          <p:nvPr/>
        </p:nvSpPr>
        <p:spPr>
          <a:xfrm>
            <a:off x="461373" y="3123559"/>
            <a:ext cx="373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A2390D-406A-6D56-0788-1FC552581653}"/>
              </a:ext>
            </a:extLst>
          </p:cNvPr>
          <p:cNvSpPr txBox="1"/>
          <p:nvPr/>
        </p:nvSpPr>
        <p:spPr>
          <a:xfrm>
            <a:off x="461373" y="3599047"/>
            <a:ext cx="3058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910A4BE-5111-E9FB-2992-6287994ED7E1}"/>
                  </a:ext>
                </a:extLst>
              </p:cNvPr>
              <p:cNvSpPr txBox="1"/>
              <p:nvPr/>
            </p:nvSpPr>
            <p:spPr>
              <a:xfrm>
                <a:off x="461373" y="4074535"/>
                <a:ext cx="28058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910A4BE-5111-E9FB-2992-6287994ED7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074535"/>
                <a:ext cx="2805811" cy="726326"/>
              </a:xfrm>
              <a:prstGeom prst="rect">
                <a:avLst/>
              </a:prstGeom>
              <a:blipFill>
                <a:blip r:embed="rId3"/>
                <a:stretch>
                  <a:fillRect l="-3478" r="-369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5" name="yt_shape_11465"/>
          <p:cNvSpPr txBox="1"/>
          <p:nvPr/>
        </p:nvSpPr>
        <p:spPr>
          <a:xfrm>
            <a:off x="479376" y="1141527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464" name="yt_image_1146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141527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7" name="yt_shape_11467"/>
          <p:cNvSpPr txBox="1"/>
          <p:nvPr/>
        </p:nvSpPr>
        <p:spPr>
          <a:xfrm>
            <a:off x="479376" y="1844824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平行四边形的概念及边、角的特征</a:t>
            </a:r>
          </a:p>
        </p:txBody>
      </p:sp>
      <p:sp>
        <p:nvSpPr>
          <p:cNvPr id="11468" name="yt_shape_11468"/>
          <p:cNvSpPr txBox="1"/>
          <p:nvPr/>
        </p:nvSpPr>
        <p:spPr>
          <a:xfrm>
            <a:off x="479376" y="2349134"/>
            <a:ext cx="73032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69" name="yt_table_1146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168782"/>
              </p:ext>
            </p:extLst>
          </p:nvPr>
        </p:nvGraphicFramePr>
        <p:xfrm>
          <a:off x="479376" y="2828437"/>
          <a:ext cx="84512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</a:tbl>
          </a:graphicData>
        </a:graphic>
      </p:graphicFrame>
      <p:sp>
        <p:nvSpPr>
          <p:cNvPr id="11471" name="yt_shape_11471"/>
          <p:cNvSpPr txBox="1"/>
          <p:nvPr/>
        </p:nvSpPr>
        <p:spPr>
          <a:xfrm>
            <a:off x="479495" y="33546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75" name="yt_table_1147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026424"/>
              </p:ext>
            </p:extLst>
          </p:nvPr>
        </p:nvGraphicFramePr>
        <p:xfrm>
          <a:off x="479376" y="4314043"/>
          <a:ext cx="84512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</a:tbl>
          </a:graphicData>
        </a:graphic>
      </p:graphicFrame>
      <p:grpSp>
        <p:nvGrpSpPr>
          <p:cNvPr id="11472" name="yt_shape_11472_skip" title="H_111.46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0698" y="4149080"/>
            <a:ext cx="1820796" cy="1644768"/>
            <a:chOff x="0" y="0"/>
            <a:chExt cx="1567053" cy="1415556"/>
          </a:xfrm>
        </p:grpSpPr>
        <p:pic>
          <p:nvPicPr>
            <p:cNvPr id="2" name="yt_image_11472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67053" cy="10195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74" name="yt_shape_11474"/>
            <p:cNvSpPr txBox="1"/>
            <p:nvPr/>
          </p:nvSpPr>
          <p:spPr>
            <a:xfrm>
              <a:off x="250245" y="10555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3586781">
            <a:extLst>
              <a:ext uri="{FF2B5EF4-FFF2-40B4-BE49-F238E27FC236}">
                <a16:creationId xmlns:a16="http://schemas.microsoft.com/office/drawing/2014/main" id="{1050589E-3435-9450-C66C-1F76588DEF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8650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D9C646B-2248-0C23-322F-B1C81E20A644}"/>
              </a:ext>
            </a:extLst>
          </p:cNvPr>
          <p:cNvSpPr txBox="1"/>
          <p:nvPr/>
        </p:nvSpPr>
        <p:spPr>
          <a:xfrm>
            <a:off x="6791752" y="23023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7D5EFE-C681-E3A1-6922-6F511FF7D31C}"/>
              </a:ext>
            </a:extLst>
          </p:cNvPr>
          <p:cNvSpPr txBox="1"/>
          <p:nvPr/>
        </p:nvSpPr>
        <p:spPr>
          <a:xfrm>
            <a:off x="2523084" y="37832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7" name="yt_shape_11477"/>
          <p:cNvSpPr txBox="1"/>
          <p:nvPr/>
        </p:nvSpPr>
        <p:spPr>
          <a:xfrm>
            <a:off x="540000" y="1196752"/>
            <a:ext cx="11388648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凉山州中考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的坐标分别是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81" name="yt_shape_11481"/>
          <p:cNvSpPr txBox="1"/>
          <p:nvPr/>
        </p:nvSpPr>
        <p:spPr>
          <a:xfrm>
            <a:off x="539881" y="40979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78" name="yt_shape_11478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3195" y="2492896"/>
            <a:ext cx="2045610" cy="2043537"/>
            <a:chOff x="0" y="0"/>
            <a:chExt cx="1740789" cy="1739025"/>
          </a:xfrm>
        </p:grpSpPr>
        <p:pic>
          <p:nvPicPr>
            <p:cNvPr id="2" name="yt_image_1147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0789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80" name="yt_shape_11480"/>
            <p:cNvSpPr txBox="1"/>
            <p:nvPr/>
          </p:nvSpPr>
          <p:spPr>
            <a:xfrm>
              <a:off x="337113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07476C9-6930-0C14-92F4-3301F640088C}"/>
              </a:ext>
            </a:extLst>
          </p:cNvPr>
          <p:cNvSpPr txBox="1"/>
          <p:nvPr/>
        </p:nvSpPr>
        <p:spPr>
          <a:xfrm>
            <a:off x="4391914" y="155679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2" name="yt_shape_11482"/>
          <p:cNvSpPr txBox="1"/>
          <p:nvPr/>
        </p:nvSpPr>
        <p:spPr>
          <a:xfrm>
            <a:off x="551384" y="1268413"/>
            <a:ext cx="10493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53°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37°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86" name="yt_shape_11486"/>
          <p:cNvSpPr txBox="1"/>
          <p:nvPr/>
        </p:nvSpPr>
        <p:spPr>
          <a:xfrm>
            <a:off x="551384" y="352495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83" name="yt_shape_11483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26418" y="2132856"/>
            <a:ext cx="2139164" cy="1947525"/>
            <a:chOff x="0" y="0"/>
            <a:chExt cx="1729359" cy="1574433"/>
          </a:xfrm>
        </p:grpSpPr>
        <p:pic>
          <p:nvPicPr>
            <p:cNvPr id="2" name="yt_image_11483">
              <a:extLst>
                <a:ext uri="">
  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9359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85" name="yt_shape_11485"/>
            <p:cNvSpPr txBox="1"/>
            <p:nvPr/>
          </p:nvSpPr>
          <p:spPr>
            <a:xfrm>
              <a:off x="331398" y="12144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3A0D098-BBD6-AEF4-7665-B86EE1F7BDA5}"/>
              </a:ext>
            </a:extLst>
          </p:cNvPr>
          <p:cNvSpPr txBox="1"/>
          <p:nvPr/>
        </p:nvSpPr>
        <p:spPr>
          <a:xfrm>
            <a:off x="10045110" y="1221607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90" name="yt_shape_11490"/>
              <p:cNvSpPr txBox="1"/>
              <p:nvPr/>
            </p:nvSpPr>
            <p:spPr>
              <a:xfrm>
                <a:off x="497379" y="1992269"/>
                <a:ext cx="5111977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𝐶𝐺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490" name="yt_shape_114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992269"/>
                <a:ext cx="5111977" cy="4842159"/>
              </a:xfrm>
              <a:prstGeom prst="rect">
                <a:avLst/>
              </a:prstGeom>
              <a:blipFill>
                <a:blip r:embed="rId2"/>
                <a:stretch>
                  <a:fillRect l="-3699" t="-1134" r="-2745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F507249-1FFB-13D7-1827-697024E8A3A1}"/>
              </a:ext>
            </a:extLst>
          </p:cNvPr>
          <p:cNvSpPr txBox="1"/>
          <p:nvPr/>
        </p:nvSpPr>
        <p:spPr>
          <a:xfrm>
            <a:off x="407368" y="1945463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D23A22-B1F2-9A35-4678-0F52257980CA}"/>
              </a:ext>
            </a:extLst>
          </p:cNvPr>
          <p:cNvSpPr txBox="1"/>
          <p:nvPr/>
        </p:nvSpPr>
        <p:spPr>
          <a:xfrm>
            <a:off x="407368" y="2420951"/>
            <a:ext cx="326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9819B4-C42A-A9E7-6010-9B90BA1AAD97}"/>
              </a:ext>
            </a:extLst>
          </p:cNvPr>
          <p:cNvSpPr txBox="1"/>
          <p:nvPr/>
        </p:nvSpPr>
        <p:spPr>
          <a:xfrm>
            <a:off x="407368" y="2896439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EB9724-D7E9-BF39-96CE-5124DD312549}"/>
              </a:ext>
            </a:extLst>
          </p:cNvPr>
          <p:cNvSpPr txBox="1"/>
          <p:nvPr/>
        </p:nvSpPr>
        <p:spPr>
          <a:xfrm>
            <a:off x="407368" y="3371927"/>
            <a:ext cx="331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15533D-E064-BBC2-C9CF-30E2725E41CB}"/>
              </a:ext>
            </a:extLst>
          </p:cNvPr>
          <p:cNvSpPr txBox="1"/>
          <p:nvPr/>
        </p:nvSpPr>
        <p:spPr>
          <a:xfrm>
            <a:off x="407368" y="3847415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0243CEB-23D3-55CC-0BD8-90F37C79A380}"/>
                  </a:ext>
                </a:extLst>
              </p:cNvPr>
              <p:cNvSpPr txBox="1"/>
              <p:nvPr/>
            </p:nvSpPr>
            <p:spPr>
              <a:xfrm>
                <a:off x="407368" y="4069978"/>
                <a:ext cx="479050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CHG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𝐶𝐺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0243CEB-23D3-55CC-0BD8-90F37C79A3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069978"/>
                <a:ext cx="4790503" cy="1611643"/>
              </a:xfrm>
              <a:prstGeom prst="rect">
                <a:avLst/>
              </a:prstGeom>
              <a:blipFill>
                <a:blip r:embed="rId3"/>
                <a:stretch>
                  <a:fillRect l="-2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B2B987D-4066-6E19-E689-E3A62814EB73}"/>
              </a:ext>
            </a:extLst>
          </p:cNvPr>
          <p:cNvSpPr txBox="1"/>
          <p:nvPr/>
        </p:nvSpPr>
        <p:spPr>
          <a:xfrm>
            <a:off x="407368" y="5681621"/>
            <a:ext cx="4075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90F0F0-3A58-D58E-BC12-00D7B9BC0F77}"/>
              </a:ext>
            </a:extLst>
          </p:cNvPr>
          <p:cNvSpPr txBox="1"/>
          <p:nvPr/>
        </p:nvSpPr>
        <p:spPr>
          <a:xfrm>
            <a:off x="407368" y="6157109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487"/>
          <p:cNvSpPr txBox="1"/>
          <p:nvPr/>
        </p:nvSpPr>
        <p:spPr>
          <a:xfrm>
            <a:off x="407368" y="10283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梧州市中考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1488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8246" y="2123567"/>
            <a:ext cx="2236421" cy="172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2" name="yt_shape_11492"/>
          <p:cNvSpPr txBox="1"/>
          <p:nvPr/>
        </p:nvSpPr>
        <p:spPr>
          <a:xfrm>
            <a:off x="551265" y="1124490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平行线间的距离</a:t>
            </a:r>
          </a:p>
        </p:txBody>
      </p:sp>
      <p:sp>
        <p:nvSpPr>
          <p:cNvPr id="11493" name="yt_shape_11493"/>
          <p:cNvSpPr txBox="1"/>
          <p:nvPr/>
        </p:nvSpPr>
        <p:spPr>
          <a:xfrm>
            <a:off x="551384" y="1628800"/>
            <a:ext cx="10740457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为垂足，则下列说法不正确的是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95" name="yt_table_1149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152469"/>
              </p:ext>
            </p:extLst>
          </p:nvPr>
        </p:nvGraphicFramePr>
        <p:xfrm>
          <a:off x="551265" y="2588235"/>
          <a:ext cx="5561013" cy="1901952"/>
        </p:xfrm>
        <a:graphic>
          <a:graphicData uri="http://schemas.openxmlformats.org/drawingml/2006/table">
            <a:tbl>
              <a:tblPr/>
              <a:tblGrid>
                <a:gridCol w="5561013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两点的距离就是线段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的长度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的距离就是线段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的长度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</a:tbl>
          </a:graphicData>
        </a:graphic>
      </p:graphicFrame>
      <p:pic>
        <p:nvPicPr>
          <p:cNvPr id="11494" name="yt_image_11494_skip" title="H_83.34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4848" y="2600736"/>
            <a:ext cx="2286993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3586963" title="H_28.801733">
            <a:extLst>
              <a:ext uri="{FF2B5EF4-FFF2-40B4-BE49-F238E27FC236}">
                <a16:creationId xmlns:a16="http://schemas.microsoft.com/office/drawing/2014/main" id="{540E36DA-B143-109B-5370-2470980405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5" y="116616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6F403F-600A-9B78-323C-83F47C00F6FF}"/>
              </a:ext>
            </a:extLst>
          </p:cNvPr>
          <p:cNvSpPr txBox="1"/>
          <p:nvPr/>
        </p:nvSpPr>
        <p:spPr>
          <a:xfrm>
            <a:off x="1706808" y="20663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7" name="yt_shape_11497"/>
          <p:cNvSpPr txBox="1"/>
          <p:nvPr/>
        </p:nvSpPr>
        <p:spPr>
          <a:xfrm>
            <a:off x="623392" y="1268413"/>
            <a:ext cx="721671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因图形不确定、考虑问题不全面导致漏解</a:t>
            </a:r>
          </a:p>
        </p:txBody>
      </p:sp>
      <p:sp>
        <p:nvSpPr>
          <p:cNvPr id="11498" name="yt_shape_11498"/>
          <p:cNvSpPr txBox="1"/>
          <p:nvPr/>
        </p:nvSpPr>
        <p:spPr>
          <a:xfrm>
            <a:off x="623513" y="1772723"/>
            <a:ext cx="10369032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平行四边形的一条角平分线分对边为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两部分，则此平行四边形的周长是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903587106" title="H_28.801733">
            <a:extLst>
              <a:ext uri="{FF2B5EF4-FFF2-40B4-BE49-F238E27FC236}">
                <a16:creationId xmlns:a16="http://schemas.microsoft.com/office/drawing/2014/main" id="{2659D213-CF68-50F4-5161-D1A768096C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1009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404BC1-D952-D915-51BD-359AB20824E7}"/>
              </a:ext>
            </a:extLst>
          </p:cNvPr>
          <p:cNvSpPr txBox="1"/>
          <p:nvPr/>
        </p:nvSpPr>
        <p:spPr>
          <a:xfrm>
            <a:off x="1181591" y="2163886"/>
            <a:ext cx="159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22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或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26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0" name="yt_shape_11500"/>
          <p:cNvSpPr txBox="1"/>
          <p:nvPr/>
        </p:nvSpPr>
        <p:spPr>
          <a:xfrm>
            <a:off x="484578" y="1158669"/>
            <a:ext cx="4054187" cy="54078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499" name="yt_image_11499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02" name="yt_shape_11502"/>
              <p:cNvSpPr txBox="1"/>
              <p:nvPr/>
            </p:nvSpPr>
            <p:spPr>
              <a:xfrm>
                <a:off x="540000" y="1844824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随州市中考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中，分别以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为圆心，大于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的长为半径画弧，两弧相交于点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两点作直线交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，下列结论不正确的是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502" name="yt_shape_115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824"/>
                <a:ext cx="11111999" cy="1586653"/>
              </a:xfrm>
              <a:prstGeom prst="rect">
                <a:avLst/>
              </a:prstGeom>
              <a:blipFill>
                <a:blip r:embed="rId3"/>
                <a:stretch>
                  <a:fillRect l="-1701" r="-1701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07" name="yt_table_1150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895227"/>
              </p:ext>
            </p:extLst>
          </p:nvPr>
        </p:nvGraphicFramePr>
        <p:xfrm>
          <a:off x="539881" y="3482265"/>
          <a:ext cx="4929505" cy="950976"/>
        </p:xfrm>
        <a:graphic>
          <a:graphicData uri="http://schemas.openxmlformats.org/drawingml/2006/table">
            <a:tbl>
              <a:tblPr/>
              <a:tblGrid>
                <a:gridCol w="2913380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  <a:gridCol w="2016125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</a:tbl>
          </a:graphicData>
        </a:graphic>
      </p:graphicFrame>
      <p:grpSp>
        <p:nvGrpSpPr>
          <p:cNvPr id="11504" name="yt_shape_11504_skip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9156" y="3284984"/>
            <a:ext cx="1877949" cy="2110435"/>
            <a:chOff x="0" y="0"/>
            <a:chExt cx="1877949" cy="2110435"/>
          </a:xfrm>
        </p:grpSpPr>
        <p:pic>
          <p:nvPicPr>
            <p:cNvPr id="2" name="yt_image_11504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77949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06" name="yt_shape_11506"/>
            <p:cNvSpPr txBox="1"/>
            <p:nvPr/>
          </p:nvSpPr>
          <p:spPr>
            <a:xfrm>
              <a:off x="405693" y="1681920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C3F54A0-C0D1-4D3A-3D66-C1A37B0BD6E1}"/>
              </a:ext>
            </a:extLst>
          </p:cNvPr>
          <p:cNvSpPr txBox="1"/>
          <p:nvPr/>
        </p:nvSpPr>
        <p:spPr>
          <a:xfrm>
            <a:off x="3802789" y="29449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9" name="yt_shape_11509"/>
          <p:cNvSpPr txBox="1"/>
          <p:nvPr/>
        </p:nvSpPr>
        <p:spPr>
          <a:xfrm>
            <a:off x="540000" y="125495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下列四个结论：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BDFE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其中正确的是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①②③④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13" name="yt_shape_11513"/>
          <p:cNvSpPr txBox="1"/>
          <p:nvPr/>
        </p:nvSpPr>
        <p:spPr>
          <a:xfrm>
            <a:off x="539881" y="460432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10" name="yt_shape_11510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7968" y="2956874"/>
            <a:ext cx="2216064" cy="1950263"/>
            <a:chOff x="0" y="0"/>
            <a:chExt cx="1939671" cy="1707021"/>
          </a:xfrm>
        </p:grpSpPr>
        <p:pic>
          <p:nvPicPr>
            <p:cNvPr id="2" name="yt_image_1151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9671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12" name="yt_shape_11512"/>
            <p:cNvSpPr txBox="1"/>
            <p:nvPr/>
          </p:nvSpPr>
          <p:spPr>
            <a:xfrm>
              <a:off x="436554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7390C3B-EDCE-E45B-BFBC-143A684EE68D}"/>
              </a:ext>
            </a:extLst>
          </p:cNvPr>
          <p:cNvSpPr txBox="1"/>
          <p:nvPr/>
        </p:nvSpPr>
        <p:spPr>
          <a:xfrm>
            <a:off x="11083722" y="168364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3360CB-D338-7316-B83A-B7D36AF026EF}"/>
              </a:ext>
            </a:extLst>
          </p:cNvPr>
          <p:cNvSpPr txBox="1"/>
          <p:nvPr/>
        </p:nvSpPr>
        <p:spPr>
          <a:xfrm>
            <a:off x="449989" y="215912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1395</Words>
  <Application>Microsoft Office PowerPoint</Application>
  <PresentationFormat>宽屏</PresentationFormat>
  <Paragraphs>146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2023-11-03T05:50:17Z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