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5" r:id="rId5"/>
    <p:sldId id="366" r:id="rId6"/>
    <p:sldId id="367" r:id="rId7"/>
    <p:sldId id="368" r:id="rId8"/>
    <p:sldId id="371" r:id="rId9"/>
    <p:sldId id="256" r:id="rId1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224" y="6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8" name="yt_shape_11098"/>
          <p:cNvSpPr txBox="1"/>
          <p:nvPr/>
        </p:nvSpPr>
        <p:spPr>
          <a:xfrm>
            <a:off x="540000" y="1268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如图，长方形纸片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，折叠纸片使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边与对角线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重合，点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落在点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处，折痕为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02" name="yt_table_1110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595925"/>
              </p:ext>
            </p:extLst>
          </p:nvPr>
        </p:nvGraphicFramePr>
        <p:xfrm>
          <a:off x="539881" y="2227848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228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229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230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2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3"/>
                  </a:ext>
                </a:extLst>
              </a:tr>
            </a:tbl>
          </a:graphicData>
        </a:graphic>
      </p:graphicFrame>
      <p:grpSp>
        <p:nvGrpSpPr>
          <p:cNvPr id="11099" name="yt_shape_11099_skip" title="H_136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13283" y="2163596"/>
            <a:ext cx="1737252" cy="2129858"/>
            <a:chOff x="0" y="0"/>
            <a:chExt cx="1418463" cy="1739025"/>
          </a:xfrm>
        </p:grpSpPr>
        <p:pic>
          <p:nvPicPr>
            <p:cNvPr id="2" name="yt_image_1109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18463" cy="1343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101" name="yt_shape_11101"/>
            <p:cNvSpPr txBox="1"/>
            <p:nvPr/>
          </p:nvSpPr>
          <p:spPr>
            <a:xfrm>
              <a:off x="175950" y="13790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67E33B0-31EB-2BE3-F260-7FE0B6733466}"/>
              </a:ext>
            </a:extLst>
          </p:cNvPr>
          <p:cNvSpPr txBox="1"/>
          <p:nvPr/>
        </p:nvSpPr>
        <p:spPr>
          <a:xfrm>
            <a:off x="7388952" y="169709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4" name="yt_shape_11104"/>
          <p:cNvSpPr txBox="1"/>
          <p:nvPr/>
        </p:nvSpPr>
        <p:spPr>
          <a:xfrm>
            <a:off x="540000" y="12530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的正方形纸片，将其沿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折叠，使点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落在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边上的点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的对应点为点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B'C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108" name="yt_shape_11108"/>
          <p:cNvSpPr txBox="1"/>
          <p:nvPr/>
        </p:nvSpPr>
        <p:spPr>
          <a:xfrm>
            <a:off x="539881" y="452226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105" name="yt_shape_11105" title="H_165.9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03912" y="2348880"/>
            <a:ext cx="1674702" cy="2360276"/>
            <a:chOff x="0" y="0"/>
            <a:chExt cx="1495044" cy="2107071"/>
          </a:xfrm>
        </p:grpSpPr>
        <p:pic>
          <p:nvPicPr>
            <p:cNvPr id="2" name="yt_image_11105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95044" cy="17110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107" name="yt_shape_11107"/>
            <p:cNvSpPr txBox="1"/>
            <p:nvPr/>
          </p:nvSpPr>
          <p:spPr>
            <a:xfrm>
              <a:off x="214241" y="174707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929E3D9-06CB-E6B4-B8EF-A17D99D0B39D}"/>
              </a:ext>
            </a:extLst>
          </p:cNvPr>
          <p:cNvSpPr txBox="1"/>
          <p:nvPr/>
        </p:nvSpPr>
        <p:spPr>
          <a:xfrm>
            <a:off x="8279538" y="168175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109" name="yt_shape_11109"/>
              <p:cNvSpPr txBox="1"/>
              <p:nvPr/>
            </p:nvSpPr>
            <p:spPr>
              <a:xfrm>
                <a:off x="540000" y="1268413"/>
                <a:ext cx="11111999" cy="160242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如图，有一块直角三角形纸片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，其中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，将斜边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翻折，使点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落在直角边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的延长线上的点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处，折痕为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cm.</a:t>
                </a:r>
              </a:p>
            </p:txBody>
          </p:sp>
        </mc:Choice>
        <mc:Fallback>
          <p:sp>
            <p:nvSpPr>
              <p:cNvPr id="11109" name="yt_shape_111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68413"/>
                <a:ext cx="11111999" cy="1602426"/>
              </a:xfrm>
              <a:prstGeom prst="rect">
                <a:avLst/>
              </a:prstGeom>
              <a:blipFill>
                <a:blip r:embed="rId2"/>
                <a:stretch>
                  <a:fillRect l="-1701" t="-3042" r="-1701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114" name="yt_shape_11114"/>
          <p:cNvSpPr txBox="1"/>
          <p:nvPr/>
        </p:nvSpPr>
        <p:spPr>
          <a:xfrm>
            <a:off x="539881" y="4974267"/>
            <a:ext cx="65" cy="3600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111" name="yt_shape_11111" title="H_145.6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68583" y="2744886"/>
            <a:ext cx="1454832" cy="2292102"/>
            <a:chOff x="-135093" y="11804"/>
            <a:chExt cx="1210152" cy="1906607"/>
          </a:xfrm>
        </p:grpSpPr>
        <p:pic>
          <p:nvPicPr>
            <p:cNvPr id="2" name="yt_image_11111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35093" y="11804"/>
              <a:ext cx="1011555" cy="14538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113" name="yt_shape_11113"/>
            <p:cNvSpPr txBox="1"/>
            <p:nvPr/>
          </p:nvSpPr>
          <p:spPr>
            <a:xfrm>
              <a:off x="-27503" y="1489896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AEA558E-E8AE-7332-8803-C418F8B8A680}"/>
                  </a:ext>
                </a:extLst>
              </p:cNvPr>
              <p:cNvSpPr txBox="1"/>
              <p:nvPr/>
            </p:nvSpPr>
            <p:spPr>
              <a:xfrm>
                <a:off x="1059589" y="2051363"/>
                <a:ext cx="742061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AEA558E-E8AE-7332-8803-C418F8B8A6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589" y="2051363"/>
                <a:ext cx="742061" cy="7295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5" name="yt_shape_11115"/>
          <p:cNvSpPr txBox="1"/>
          <p:nvPr/>
        </p:nvSpPr>
        <p:spPr>
          <a:xfrm>
            <a:off x="540000" y="86460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如图，折叠长方形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的一边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，使点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落在边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上的点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处，折痕为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116" name="yt_image_11116" title="H_122.6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12424" y="2276872"/>
            <a:ext cx="1704213" cy="155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yt_shape_11118"/>
          <p:cNvSpPr txBox="1"/>
          <p:nvPr/>
        </p:nvSpPr>
        <p:spPr>
          <a:xfrm>
            <a:off x="479376" y="1700808"/>
            <a:ext cx="6339877" cy="57099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解：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是长方形，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由折叠的性质易得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10cm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设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则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在</a:t>
            </a:r>
            <a:r>
              <a:rPr lang="en-US" altLang="zh-CN" sz="2400" b="0" i="0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 dirty="0" err="1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中，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6cm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4cm.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在</a:t>
            </a:r>
            <a:r>
              <a:rPr lang="en-US" altLang="zh-CN" sz="2400" b="0" i="0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 dirty="0" err="1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中，由勾股定理得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FC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，解得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的长为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3cm.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897204A-677A-0096-D8FF-C6117DFBA9BB}"/>
              </a:ext>
            </a:extLst>
          </p:cNvPr>
          <p:cNvSpPr txBox="1"/>
          <p:nvPr/>
        </p:nvSpPr>
        <p:spPr>
          <a:xfrm>
            <a:off x="482328" y="1646191"/>
            <a:ext cx="4328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是长方形，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DC50B76-FCED-68A1-04C4-A1FD2304B460}"/>
              </a:ext>
            </a:extLst>
          </p:cNvPr>
          <p:cNvSpPr txBox="1"/>
          <p:nvPr/>
        </p:nvSpPr>
        <p:spPr>
          <a:xfrm>
            <a:off x="482328" y="2121679"/>
            <a:ext cx="2596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56279E4-C6ED-247F-98F2-6193BF86FFDC}"/>
              </a:ext>
            </a:extLst>
          </p:cNvPr>
          <p:cNvSpPr txBox="1"/>
          <p:nvPr/>
        </p:nvSpPr>
        <p:spPr>
          <a:xfrm>
            <a:off x="482328" y="2597167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由折叠的性质易得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6DE36DC-E3C9-CD28-6BB3-9DB68CB1F8DF}"/>
              </a:ext>
            </a:extLst>
          </p:cNvPr>
          <p:cNvSpPr txBox="1"/>
          <p:nvPr/>
        </p:nvSpPr>
        <p:spPr>
          <a:xfrm>
            <a:off x="482328" y="3072655"/>
            <a:ext cx="4401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E4EED86-45FC-1504-7010-AA1BBA04C945}"/>
              </a:ext>
            </a:extLst>
          </p:cNvPr>
          <p:cNvSpPr txBox="1"/>
          <p:nvPr/>
        </p:nvSpPr>
        <p:spPr>
          <a:xfrm>
            <a:off x="482328" y="3548143"/>
            <a:ext cx="1989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6B15B53-6608-0FC6-2279-BE000626BBDC}"/>
              </a:ext>
            </a:extLst>
          </p:cNvPr>
          <p:cNvSpPr txBox="1"/>
          <p:nvPr/>
        </p:nvSpPr>
        <p:spPr>
          <a:xfrm>
            <a:off x="482328" y="4023631"/>
            <a:ext cx="600605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则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＝（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cm.</a:t>
            </a:r>
            <a:endParaRPr lang="zh-CN" altLang="en-US" dirty="0">
              <a:solidFill>
                <a:srgbClr val="FF0000"/>
              </a:solidFill>
            </a:endParaRPr>
          </a:p>
          <a:p>
            <a:pPr>
              <a:lnSpc>
                <a:spcPct val="129999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93F8A76-CD0A-D717-E3F4-FA2068E8F18A}"/>
              </a:ext>
            </a:extLst>
          </p:cNvPr>
          <p:cNvSpPr txBox="1"/>
          <p:nvPr/>
        </p:nvSpPr>
        <p:spPr>
          <a:xfrm>
            <a:off x="482328" y="4452313"/>
            <a:ext cx="5187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983865D-78EB-8127-8925-98940CE0A4D3}"/>
              </a:ext>
            </a:extLst>
          </p:cNvPr>
          <p:cNvSpPr txBox="1"/>
          <p:nvPr/>
        </p:nvSpPr>
        <p:spPr>
          <a:xfrm>
            <a:off x="482328" y="4927801"/>
            <a:ext cx="495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4cm.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83B5CF45-A6A7-6DA7-9279-14B0B09FFA7A}"/>
              </a:ext>
            </a:extLst>
          </p:cNvPr>
          <p:cNvSpPr txBox="1"/>
          <p:nvPr/>
        </p:nvSpPr>
        <p:spPr>
          <a:xfrm>
            <a:off x="482328" y="5403289"/>
            <a:ext cx="6458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中，由勾股定理得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38688513-D3F4-6D48-1AF6-D10D6C992476}"/>
              </a:ext>
            </a:extLst>
          </p:cNvPr>
          <p:cNvSpPr txBox="1"/>
          <p:nvPr/>
        </p:nvSpPr>
        <p:spPr>
          <a:xfrm>
            <a:off x="482328" y="5878777"/>
            <a:ext cx="4471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B50F0A6B-23E5-5BD2-5048-AD483DE3A413}"/>
              </a:ext>
            </a:extLst>
          </p:cNvPr>
          <p:cNvSpPr txBox="1"/>
          <p:nvPr/>
        </p:nvSpPr>
        <p:spPr>
          <a:xfrm>
            <a:off x="478672" y="6309320"/>
            <a:ext cx="2388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的长为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3cm.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allAtOnce"/>
      <p:bldP spid="19" grpId="0" build="allAtOnce"/>
      <p:bldP spid="20" grpId="0" build="allAtOnce"/>
      <p:bldP spid="21" grpId="0" build="allAtOnce"/>
      <p:bldP spid="22" grpId="0" build="allAtOnce"/>
      <p:bldP spid="23" grpId="0" build="allAtOnce"/>
      <p:bldP spid="24" grpId="0" build="allAtOnce"/>
      <p:bldP spid="25" grpId="0" build="allAtOnce"/>
      <p:bldP spid="26" grpId="0" build="allAtOnce"/>
      <p:bldP spid="27" grpId="0" build="allAtOnce"/>
      <p:bldP spid="2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9" name="yt_shape_11119"/>
          <p:cNvSpPr txBox="1"/>
          <p:nvPr/>
        </p:nvSpPr>
        <p:spPr>
          <a:xfrm>
            <a:off x="623392" y="105273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如图所示，将长方形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沿直线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折叠，使点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落在点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120" name="yt_image_11120" title="H_127.3654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81463" y="1961383"/>
            <a:ext cx="2153928" cy="1617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1122"/>
          <p:cNvSpPr txBox="1"/>
          <p:nvPr/>
        </p:nvSpPr>
        <p:spPr>
          <a:xfrm>
            <a:off x="540000" y="900000"/>
            <a:ext cx="39578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解：如图，由题意知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5" name="yt_shape_11124"/>
          <p:cNvSpPr txBox="1"/>
          <p:nvPr/>
        </p:nvSpPr>
        <p:spPr>
          <a:xfrm>
            <a:off x="4875987" y="1531667"/>
            <a:ext cx="2022541" cy="138839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550" b="0" i="0" u="none" spc="-7550">
                <a:solidFill>
                  <a:srgbClr val="1EE3CF"/>
                </a:solidFill>
                <a:effectLst/>
                <a:latin typeface="白正" pitchFamily="76"/>
                <a:ea typeface="宋体" pitchFamily="76"/>
              </a:rPr>
              <a:t> </a:t>
            </a:r>
            <a:r>
              <a:rPr lang="en-US" altLang="zh-CN" sz="7550" b="0" i="0" u="none" spc="14059">
                <a:solidFill>
                  <a:srgbClr val="1EE3CF"/>
                </a:solidFill>
                <a:effectLst/>
                <a:latin typeface="白正" pitchFamily="76"/>
                <a:ea typeface="宋体" pitchFamily="76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6" name="yt_image_11123" title="H_118.7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46872" y="4271995"/>
            <a:ext cx="2023110" cy="150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t_shape_11126"/>
          <p:cNvSpPr txBox="1"/>
          <p:nvPr/>
        </p:nvSpPr>
        <p:spPr>
          <a:xfrm>
            <a:off x="580006" y="2452542"/>
            <a:ext cx="5929508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BC'D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关于直线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对称，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设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中，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31A8A7E-E3B2-FB94-50A7-330F179D3F35}"/>
              </a:ext>
            </a:extLst>
          </p:cNvPr>
          <p:cNvSpPr txBox="1"/>
          <p:nvPr/>
        </p:nvSpPr>
        <p:spPr>
          <a:xfrm>
            <a:off x="494233" y="1955807"/>
            <a:ext cx="4099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解：如图，由题意知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48343DD-7E59-4B9B-3FA1-7DD0C41B5DC9}"/>
              </a:ext>
            </a:extLst>
          </p:cNvPr>
          <p:cNvSpPr txBox="1"/>
          <p:nvPr/>
        </p:nvSpPr>
        <p:spPr>
          <a:xfrm>
            <a:off x="489995" y="2405736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8266D7D-8E23-DC8F-FA18-2F9C0E618070}"/>
              </a:ext>
            </a:extLst>
          </p:cNvPr>
          <p:cNvSpPr txBox="1"/>
          <p:nvPr/>
        </p:nvSpPr>
        <p:spPr>
          <a:xfrm>
            <a:off x="489995" y="2881224"/>
            <a:ext cx="5223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BC'D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关于直线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对称，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583349F-52B6-FD4D-EFF9-453EB3E4DB3E}"/>
              </a:ext>
            </a:extLst>
          </p:cNvPr>
          <p:cNvSpPr txBox="1"/>
          <p:nvPr/>
        </p:nvSpPr>
        <p:spPr>
          <a:xfrm>
            <a:off x="489995" y="3356712"/>
            <a:ext cx="3609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1D3402F-C33A-404F-BEF8-C49EC0DB4D66}"/>
              </a:ext>
            </a:extLst>
          </p:cNvPr>
          <p:cNvSpPr txBox="1"/>
          <p:nvPr/>
        </p:nvSpPr>
        <p:spPr>
          <a:xfrm>
            <a:off x="489995" y="3832200"/>
            <a:ext cx="1643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19F401F-9C7B-3ABC-80D9-DA7FBD37C8DE}"/>
              </a:ext>
            </a:extLst>
          </p:cNvPr>
          <p:cNvSpPr txBox="1"/>
          <p:nvPr/>
        </p:nvSpPr>
        <p:spPr>
          <a:xfrm>
            <a:off x="489995" y="4307688"/>
            <a:ext cx="6052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DD5300C-76C2-14F3-A61C-A3221FACBDB5}"/>
              </a:ext>
            </a:extLst>
          </p:cNvPr>
          <p:cNvSpPr txBox="1"/>
          <p:nvPr/>
        </p:nvSpPr>
        <p:spPr>
          <a:xfrm>
            <a:off x="489995" y="4783176"/>
            <a:ext cx="4577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2E743DF-F6CC-F058-3791-1E56A9689D87}"/>
              </a:ext>
            </a:extLst>
          </p:cNvPr>
          <p:cNvSpPr txBox="1"/>
          <p:nvPr/>
        </p:nvSpPr>
        <p:spPr>
          <a:xfrm>
            <a:off x="489995" y="5258664"/>
            <a:ext cx="4166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B2291D7-D93B-46BE-9437-8810DCE199C3}"/>
              </a:ext>
            </a:extLst>
          </p:cNvPr>
          <p:cNvSpPr txBox="1"/>
          <p:nvPr/>
        </p:nvSpPr>
        <p:spPr>
          <a:xfrm>
            <a:off x="489995" y="5734152"/>
            <a:ext cx="165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386539E7-D291-6FD3-5072-8FCBEA4C87CD}"/>
                  </a:ext>
                </a:extLst>
              </p:cNvPr>
              <p:cNvSpPr txBox="1"/>
              <p:nvPr/>
            </p:nvSpPr>
            <p:spPr>
              <a:xfrm>
                <a:off x="489995" y="6131674"/>
                <a:ext cx="458063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386539E7-D291-6FD3-5072-8FCBEA4C87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995" y="6131674"/>
                <a:ext cx="4580636" cy="726326"/>
              </a:xfrm>
              <a:prstGeom prst="rect">
                <a:avLst/>
              </a:prstGeom>
              <a:blipFill>
                <a:blip r:embed="rId4"/>
                <a:stretch>
                  <a:fillRect l="-1995" r="-2261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6" name="yt_shape_11136"/>
          <p:cNvSpPr txBox="1"/>
          <p:nvPr/>
        </p:nvSpPr>
        <p:spPr>
          <a:xfrm>
            <a:off x="540000" y="125434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对折至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，延长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137" name="yt_image_11137" title="H_10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4352" y="2289814"/>
            <a:ext cx="1837819" cy="1705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39" name="yt_shape_11139"/>
          <p:cNvSpPr txBox="1"/>
          <p:nvPr/>
        </p:nvSpPr>
        <p:spPr>
          <a:xfrm>
            <a:off x="540000" y="2289814"/>
            <a:ext cx="411971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ABG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A9FE4EC-1B1E-D364-B4E0-A1DF848FFA4C}"/>
              </a:ext>
            </a:extLst>
          </p:cNvPr>
          <p:cNvSpPr txBox="1"/>
          <p:nvPr/>
        </p:nvSpPr>
        <p:spPr>
          <a:xfrm>
            <a:off x="540000" y="2748318"/>
            <a:ext cx="79969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证明：在正方形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1334C2C-2872-882E-797E-7D5B9ED6D25D}"/>
              </a:ext>
            </a:extLst>
          </p:cNvPr>
          <p:cNvSpPr txBox="1"/>
          <p:nvPr/>
        </p:nvSpPr>
        <p:spPr>
          <a:xfrm>
            <a:off x="540000" y="3223806"/>
            <a:ext cx="4444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对折至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410E12-509B-B8B6-383B-34E3B149ED63}"/>
              </a:ext>
            </a:extLst>
          </p:cNvPr>
          <p:cNvSpPr txBox="1"/>
          <p:nvPr/>
        </p:nvSpPr>
        <p:spPr>
          <a:xfrm>
            <a:off x="540000" y="3699294"/>
            <a:ext cx="4372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E85B951-9922-26C6-ECF0-88D43B6EBC59}"/>
              </a:ext>
            </a:extLst>
          </p:cNvPr>
          <p:cNvSpPr txBox="1"/>
          <p:nvPr/>
        </p:nvSpPr>
        <p:spPr>
          <a:xfrm>
            <a:off x="540000" y="4174782"/>
            <a:ext cx="4337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904FA29-9219-C97E-DE4F-A1185887C37D}"/>
              </a:ext>
            </a:extLst>
          </p:cNvPr>
          <p:cNvSpPr txBox="1"/>
          <p:nvPr/>
        </p:nvSpPr>
        <p:spPr>
          <a:xfrm>
            <a:off x="540000" y="4650270"/>
            <a:ext cx="221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B898CB5-FC8B-E577-D170-905BDC981444}"/>
              </a:ext>
            </a:extLst>
          </p:cNvPr>
          <p:cNvSpPr txBox="1"/>
          <p:nvPr/>
        </p:nvSpPr>
        <p:spPr>
          <a:xfrm>
            <a:off x="540000" y="5125758"/>
            <a:ext cx="4250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1140">
            <a:extLst>
              <a:ext uri="{FF2B5EF4-FFF2-40B4-BE49-F238E27FC236}">
                <a16:creationId xmlns:a16="http://schemas.microsoft.com/office/drawing/2014/main" id="{9700EF1C-5D1F-5D77-663C-07ACC710CB0D}"/>
              </a:ext>
            </a:extLst>
          </p:cNvPr>
          <p:cNvSpPr txBox="1"/>
          <p:nvPr/>
        </p:nvSpPr>
        <p:spPr>
          <a:xfrm>
            <a:off x="551384" y="1196752"/>
            <a:ext cx="30521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 </a:t>
            </a: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HL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0" name="yt_shape_11142"/>
          <p:cNvSpPr txBox="1"/>
          <p:nvPr/>
        </p:nvSpPr>
        <p:spPr>
          <a:xfrm>
            <a:off x="641395" y="1767520"/>
            <a:ext cx="6256521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设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的中点，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中，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76384F6-013C-77A3-D76C-C1967FE626AA}"/>
              </a:ext>
            </a:extLst>
          </p:cNvPr>
          <p:cNvSpPr txBox="1"/>
          <p:nvPr/>
        </p:nvSpPr>
        <p:spPr>
          <a:xfrm>
            <a:off x="551384" y="1720714"/>
            <a:ext cx="5758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FA0372B-9E30-2275-43BA-F9C5FBC56D55}"/>
              </a:ext>
            </a:extLst>
          </p:cNvPr>
          <p:cNvSpPr txBox="1"/>
          <p:nvPr/>
        </p:nvSpPr>
        <p:spPr>
          <a:xfrm>
            <a:off x="551384" y="2196202"/>
            <a:ext cx="4277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9FD305E-C025-E793-C21F-4D56A77874F6}"/>
              </a:ext>
            </a:extLst>
          </p:cNvPr>
          <p:cNvSpPr txBox="1"/>
          <p:nvPr/>
        </p:nvSpPr>
        <p:spPr>
          <a:xfrm>
            <a:off x="551384" y="2671690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F5D2292-5B0D-AD26-3372-F98F3775DC4A}"/>
              </a:ext>
            </a:extLst>
          </p:cNvPr>
          <p:cNvSpPr txBox="1"/>
          <p:nvPr/>
        </p:nvSpPr>
        <p:spPr>
          <a:xfrm>
            <a:off x="551384" y="3147178"/>
            <a:ext cx="4707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E6E8F45-6FFF-C129-2ED5-2793B2D5D469}"/>
              </a:ext>
            </a:extLst>
          </p:cNvPr>
          <p:cNvSpPr txBox="1"/>
          <p:nvPr/>
        </p:nvSpPr>
        <p:spPr>
          <a:xfrm>
            <a:off x="551384" y="3622666"/>
            <a:ext cx="6376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398B229-5AFB-8F2F-2623-2A7889764FF8}"/>
              </a:ext>
            </a:extLst>
          </p:cNvPr>
          <p:cNvSpPr txBox="1"/>
          <p:nvPr/>
        </p:nvSpPr>
        <p:spPr>
          <a:xfrm>
            <a:off x="551384" y="4098154"/>
            <a:ext cx="1686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2BCD402-D929-5740-1479-98B9D8D63CAA}"/>
              </a:ext>
            </a:extLst>
          </p:cNvPr>
          <p:cNvSpPr txBox="1"/>
          <p:nvPr/>
        </p:nvSpPr>
        <p:spPr>
          <a:xfrm>
            <a:off x="551384" y="4573642"/>
            <a:ext cx="1424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8" name="yt_image_11137" title="H_10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4352" y="2289814"/>
            <a:ext cx="1837819" cy="1705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1165</Words>
  <Application>Microsoft Office PowerPoint</Application>
  <PresentationFormat>宽屏</PresentationFormat>
  <Paragraphs>86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白正</vt:lpstr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44</cp:revision>
  <dcterms:created xsi:type="dcterms:W3CDTF">2023-05-05T05:33:04Z</dcterms:created>
  <dcterms:modified xsi:type="dcterms:W3CDTF">2023-11-02T11:12:05Z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