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1"/>
  </p:notesMasterIdLst>
  <p:sldIdLst>
    <p:sldId id="363" r:id="rId3"/>
    <p:sldId id="368" r:id="rId4"/>
    <p:sldId id="370" r:id="rId5"/>
    <p:sldId id="371" r:id="rId6"/>
    <p:sldId id="373" r:id="rId7"/>
    <p:sldId id="392" r:id="rId8"/>
    <p:sldId id="375" r:id="rId9"/>
    <p:sldId id="377" r:id="rId10"/>
    <p:sldId id="386" r:id="rId11"/>
    <p:sldId id="388" r:id="rId12"/>
    <p:sldId id="389" r:id="rId13"/>
    <p:sldId id="394" r:id="rId14"/>
    <p:sldId id="390" r:id="rId15"/>
    <p:sldId id="395" r:id="rId16"/>
    <p:sldId id="391" r:id="rId17"/>
    <p:sldId id="397" r:id="rId18"/>
    <p:sldId id="398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3A2F0-C643-4ACB-A704-3CA1775A578F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DFD4C-2C4D-4549-85F1-A19DCE004B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679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DFD4C-2C4D-4549-85F1-A19DCE004BE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78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bin"/><Relationship Id="rId5" Type="http://schemas.openxmlformats.org/officeDocument/2006/relationships/image" Target="../media/image23.bin"/><Relationship Id="rId4" Type="http://schemas.openxmlformats.org/officeDocument/2006/relationships/image" Target="../media/image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yt_shape_12403"/>
          <p:cNvSpPr txBox="1"/>
          <p:nvPr/>
        </p:nvSpPr>
        <p:spPr>
          <a:xfrm>
            <a:off x="551384" y="126841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402" name="yt_image_1240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6841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5" name="yt_shape_12405"/>
          <p:cNvSpPr txBox="1"/>
          <p:nvPr/>
        </p:nvSpPr>
        <p:spPr>
          <a:xfrm>
            <a:off x="551384" y="1965996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邻边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相等的平行四边形是菱形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四条边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D0817D-CDC9-B5CA-47B1-CDEFD78A663D}"/>
              </a:ext>
            </a:extLst>
          </p:cNvPr>
          <p:cNvSpPr txBox="1"/>
          <p:nvPr/>
        </p:nvSpPr>
        <p:spPr>
          <a:xfrm>
            <a:off x="1909173" y="191919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邻边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33905A-DA96-40B1-3DC8-219DC6BF21B7}"/>
              </a:ext>
            </a:extLst>
          </p:cNvPr>
          <p:cNvSpPr txBox="1"/>
          <p:nvPr/>
        </p:nvSpPr>
        <p:spPr>
          <a:xfrm>
            <a:off x="1909173" y="239467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A6579D-0CA0-3614-D241-BA2BD73CD37E}"/>
              </a:ext>
            </a:extLst>
          </p:cNvPr>
          <p:cNvSpPr txBox="1"/>
          <p:nvPr/>
        </p:nvSpPr>
        <p:spPr>
          <a:xfrm>
            <a:off x="1909173" y="287016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7" name="yt_shape_12467"/>
          <p:cNvSpPr txBox="1"/>
          <p:nvPr/>
        </p:nvSpPr>
        <p:spPr>
          <a:xfrm>
            <a:off x="479376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分别是任意四边形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的中点，当四边形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的边至少满足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68" name="yt_image_12468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5786" y="2605742"/>
            <a:ext cx="2240427" cy="186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786383-9A12-CDA8-40F4-E163B9652FCA}"/>
              </a:ext>
            </a:extLst>
          </p:cNvPr>
          <p:cNvSpPr txBox="1"/>
          <p:nvPr/>
        </p:nvSpPr>
        <p:spPr>
          <a:xfrm>
            <a:off x="3927903" y="1697095"/>
            <a:ext cx="158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请从以下三个条件：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中，选择一个合适的作为已知条件，使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71" name="yt_image_12471" title="H_10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9119" y="2924944"/>
            <a:ext cx="2173762" cy="179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3" name="yt_shape_12473"/>
          <p:cNvSpPr txBox="1"/>
          <p:nvPr/>
        </p:nvSpPr>
        <p:spPr>
          <a:xfrm>
            <a:off x="540000" y="5157192"/>
            <a:ext cx="692497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你添加的条件是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EF3825-536C-946C-B834-30DDD2B5C14F}"/>
              </a:ext>
            </a:extLst>
          </p:cNvPr>
          <p:cNvSpPr txBox="1"/>
          <p:nvPr/>
        </p:nvSpPr>
        <p:spPr>
          <a:xfrm>
            <a:off x="3650389" y="5110386"/>
            <a:ext cx="2008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75" name="yt_shape_12475"/>
              <p:cNvSpPr txBox="1"/>
              <p:nvPr/>
            </p:nvSpPr>
            <p:spPr>
              <a:xfrm>
                <a:off x="551384" y="1093763"/>
                <a:ext cx="5948744" cy="5305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添加了条件后，请证明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为菱形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添加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，证明如下：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∠1=∠2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或添加条件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也可证得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475" name="yt_shape_124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93763"/>
                <a:ext cx="5948744" cy="5305811"/>
              </a:xfrm>
              <a:prstGeom prst="rect">
                <a:avLst/>
              </a:prstGeom>
              <a:blipFill>
                <a:blip r:embed="rId2"/>
                <a:stretch>
                  <a:fillRect l="-3074" t="-918" r="-2357" b="-2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50E6A0-8F01-967F-1162-5F508CC7F0B1}"/>
              </a:ext>
            </a:extLst>
          </p:cNvPr>
          <p:cNvSpPr txBox="1"/>
          <p:nvPr/>
        </p:nvSpPr>
        <p:spPr>
          <a:xfrm>
            <a:off x="461373" y="1522445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添加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320BD7-92BA-83D3-D11F-A6D034269965}"/>
              </a:ext>
            </a:extLst>
          </p:cNvPr>
          <p:cNvSpPr txBox="1"/>
          <p:nvPr/>
        </p:nvSpPr>
        <p:spPr>
          <a:xfrm>
            <a:off x="461373" y="1997933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B33B35-36E8-D7EB-96BD-21C185B356D4}"/>
              </a:ext>
            </a:extLst>
          </p:cNvPr>
          <p:cNvSpPr txBox="1"/>
          <p:nvPr/>
        </p:nvSpPr>
        <p:spPr>
          <a:xfrm>
            <a:off x="461373" y="2473421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AE0381-9497-D6D0-79AE-282538290D27}"/>
              </a:ext>
            </a:extLst>
          </p:cNvPr>
          <p:cNvSpPr txBox="1"/>
          <p:nvPr/>
        </p:nvSpPr>
        <p:spPr>
          <a:xfrm>
            <a:off x="461373" y="2948909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747BDE-A1A9-AC5F-A6FC-4DA66B750F9C}"/>
                  </a:ext>
                </a:extLst>
              </p:cNvPr>
              <p:cNvSpPr txBox="1"/>
              <p:nvPr/>
            </p:nvSpPr>
            <p:spPr>
              <a:xfrm>
                <a:off x="469053" y="3185630"/>
                <a:ext cx="179908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∠1=∠2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747BDE-A1A9-AC5F-A6FC-4DA66B750F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53" y="3185630"/>
                <a:ext cx="1799082" cy="1611643"/>
              </a:xfrm>
              <a:prstGeom prst="rect">
                <a:avLst/>
              </a:prstGeom>
              <a:blipFill>
                <a:blip r:embed="rId3"/>
                <a:stretch>
                  <a:fillRect l="-5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196DD59-9B43-8F4F-A88E-4C22E22DFB0F}"/>
              </a:ext>
            </a:extLst>
          </p:cNvPr>
          <p:cNvSpPr txBox="1"/>
          <p:nvPr/>
        </p:nvSpPr>
        <p:spPr>
          <a:xfrm>
            <a:off x="461373" y="4942428"/>
            <a:ext cx="541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43CC6C-294B-A0C1-2244-1087C5A491F8}"/>
              </a:ext>
            </a:extLst>
          </p:cNvPr>
          <p:cNvSpPr txBox="1"/>
          <p:nvPr/>
        </p:nvSpPr>
        <p:spPr>
          <a:xfrm>
            <a:off x="461373" y="5417916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05B183-6084-0868-F8CE-67C3BD136FE1}"/>
              </a:ext>
            </a:extLst>
          </p:cNvPr>
          <p:cNvSpPr txBox="1"/>
          <p:nvPr/>
        </p:nvSpPr>
        <p:spPr>
          <a:xfrm>
            <a:off x="461373" y="5893404"/>
            <a:ext cx="3837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或添加条件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也可证得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2471" title="H_10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1997933"/>
            <a:ext cx="2173762" cy="179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8" name="yt_shape_12478"/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79" name="yt_image_12479" title="H_96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256" y="2088217"/>
            <a:ext cx="2171743" cy="141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1" name="yt_shape_12481"/>
          <p:cNvSpPr txBox="1"/>
          <p:nvPr/>
        </p:nvSpPr>
        <p:spPr>
          <a:xfrm>
            <a:off x="567712" y="2117665"/>
            <a:ext cx="465031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7C3BB7-1685-F3C6-1CBC-B065CD074477}"/>
              </a:ext>
            </a:extLst>
          </p:cNvPr>
          <p:cNvSpPr txBox="1"/>
          <p:nvPr/>
        </p:nvSpPr>
        <p:spPr>
          <a:xfrm>
            <a:off x="481654" y="2492896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26271F-F285-8C50-00D4-D99CCC3FA92D}"/>
              </a:ext>
            </a:extLst>
          </p:cNvPr>
          <p:cNvSpPr txBox="1"/>
          <p:nvPr/>
        </p:nvSpPr>
        <p:spPr>
          <a:xfrm>
            <a:off x="481654" y="2968384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ABCD24-D69E-8262-4A91-63A9767E65DC}"/>
              </a:ext>
            </a:extLst>
          </p:cNvPr>
          <p:cNvSpPr txBox="1"/>
          <p:nvPr/>
        </p:nvSpPr>
        <p:spPr>
          <a:xfrm>
            <a:off x="481654" y="3443872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DA9CB5-98BB-B765-8EC4-E0325A7E6D28}"/>
              </a:ext>
            </a:extLst>
          </p:cNvPr>
          <p:cNvSpPr txBox="1"/>
          <p:nvPr/>
        </p:nvSpPr>
        <p:spPr>
          <a:xfrm>
            <a:off x="481654" y="3919360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E79153-C0A4-A23B-7E91-8F01F1FECB0E}"/>
              </a:ext>
            </a:extLst>
          </p:cNvPr>
          <p:cNvSpPr txBox="1"/>
          <p:nvPr/>
        </p:nvSpPr>
        <p:spPr>
          <a:xfrm>
            <a:off x="481654" y="4394848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BC30B-328C-FDE4-D368-ACF4DD44CB9F}"/>
              </a:ext>
            </a:extLst>
          </p:cNvPr>
          <p:cNvSpPr txBox="1"/>
          <p:nvPr/>
        </p:nvSpPr>
        <p:spPr>
          <a:xfrm>
            <a:off x="481654" y="4870336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174502B-130F-0C3D-57B7-1B815E0F0D1E}"/>
              </a:ext>
            </a:extLst>
          </p:cNvPr>
          <p:cNvSpPr txBox="1"/>
          <p:nvPr/>
        </p:nvSpPr>
        <p:spPr>
          <a:xfrm>
            <a:off x="481654" y="5345824"/>
            <a:ext cx="335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B824D3-3193-2CB6-CDA4-8302F1328B01}"/>
              </a:ext>
            </a:extLst>
          </p:cNvPr>
          <p:cNvSpPr txBox="1"/>
          <p:nvPr/>
        </p:nvSpPr>
        <p:spPr>
          <a:xfrm>
            <a:off x="481654" y="5821312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7D53A2-4DD1-8C53-2355-6327BA995C81}"/>
              </a:ext>
            </a:extLst>
          </p:cNvPr>
          <p:cNvSpPr txBox="1"/>
          <p:nvPr/>
        </p:nvSpPr>
        <p:spPr>
          <a:xfrm>
            <a:off x="481654" y="6296800"/>
            <a:ext cx="51822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482">
                <a:extLst>
                  <a:ext uri="{FF2B5EF4-FFF2-40B4-BE49-F238E27FC236}">
                    <a16:creationId xmlns:a16="http://schemas.microsoft.com/office/drawing/2014/main" id="{67C927C6-4CD7-690A-2E34-E17498561786}"/>
                  </a:ext>
                </a:extLst>
              </p:cNvPr>
              <p:cNvSpPr txBox="1"/>
              <p:nvPr/>
            </p:nvSpPr>
            <p:spPr>
              <a:xfrm>
                <a:off x="540000" y="1209310"/>
                <a:ext cx="5051063" cy="4799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482" descr="{&quot;rangeId&quot;:34}">
                <a:extLst>
                  <a:ext uri="{FF2B5EF4-FFF2-40B4-BE49-F238E27FC236}">
                    <a16:creationId xmlns:a16="http://schemas.microsoft.com/office/drawing/2014/main" id="{67C927C6-4CD7-690A-2E34-E174985617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09310"/>
                <a:ext cx="5051063" cy="4799775"/>
              </a:xfrm>
              <a:prstGeom prst="rect">
                <a:avLst/>
              </a:prstGeom>
              <a:blipFill>
                <a:blip r:embed="rId2"/>
                <a:stretch>
                  <a:fillRect l="-3744" t="-254" r="-3019" b="-3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479" title="H_96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256" y="2088217"/>
            <a:ext cx="2171743" cy="141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3FF9E12-6713-18F8-C758-F37E7954D359}"/>
              </a:ext>
            </a:extLst>
          </p:cNvPr>
          <p:cNvSpPr txBox="1"/>
          <p:nvPr/>
        </p:nvSpPr>
        <p:spPr>
          <a:xfrm>
            <a:off x="407368" y="1803667"/>
            <a:ext cx="478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0855538-B7B8-1FE2-4349-7089EC554C8C}"/>
              </a:ext>
            </a:extLst>
          </p:cNvPr>
          <p:cNvSpPr txBox="1"/>
          <p:nvPr/>
        </p:nvSpPr>
        <p:spPr>
          <a:xfrm>
            <a:off x="407368" y="2279155"/>
            <a:ext cx="455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2F4601-8045-A2B2-BDC5-2AFCE41BD32E}"/>
              </a:ext>
            </a:extLst>
          </p:cNvPr>
          <p:cNvSpPr txBox="1"/>
          <p:nvPr/>
        </p:nvSpPr>
        <p:spPr>
          <a:xfrm>
            <a:off x="407368" y="2754643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A7B729-36A1-84D5-40CC-C5F824861424}"/>
              </a:ext>
            </a:extLst>
          </p:cNvPr>
          <p:cNvSpPr txBox="1"/>
          <p:nvPr/>
        </p:nvSpPr>
        <p:spPr>
          <a:xfrm>
            <a:off x="407368" y="3230131"/>
            <a:ext cx="289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DC7563B-904D-D6A8-193F-485755C06A44}"/>
                  </a:ext>
                </a:extLst>
              </p:cNvPr>
              <p:cNvSpPr txBox="1"/>
              <p:nvPr/>
            </p:nvSpPr>
            <p:spPr>
              <a:xfrm>
                <a:off x="407368" y="3705619"/>
                <a:ext cx="7378255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DC7563B-904D-D6A8-193F-485755C06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705619"/>
                <a:ext cx="7378255" cy="712674"/>
              </a:xfrm>
              <a:prstGeom prst="rect">
                <a:avLst/>
              </a:prstGeom>
              <a:blipFill>
                <a:blip r:embed="rId4"/>
                <a:stretch>
                  <a:fillRect l="-1322" r="-1405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10031F07-96B5-78A1-1971-6C0664302CAC}"/>
              </a:ext>
            </a:extLst>
          </p:cNvPr>
          <p:cNvSpPr txBox="1"/>
          <p:nvPr/>
        </p:nvSpPr>
        <p:spPr>
          <a:xfrm>
            <a:off x="407368" y="4324681"/>
            <a:ext cx="2135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9" name="yt_shape_12489"/>
          <p:cNvSpPr txBox="1"/>
          <p:nvPr/>
        </p:nvSpPr>
        <p:spPr>
          <a:xfrm>
            <a:off x="540000" y="20480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90" name="yt_image_12490" title="H_142.1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777" y="3353237"/>
            <a:ext cx="2208276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487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241" y="126500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9027276-96DF-1A65-E4F6-9E32F94949A5}"/>
              </a:ext>
            </a:extLst>
          </p:cNvPr>
          <p:cNvSpPr txBox="1"/>
          <p:nvPr/>
        </p:nvSpPr>
        <p:spPr>
          <a:xfrm>
            <a:off x="463168" y="175104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AA85B4-DE96-FDEE-7C2F-0D1668A3F6DE}"/>
              </a:ext>
            </a:extLst>
          </p:cNvPr>
          <p:cNvSpPr txBox="1"/>
          <p:nvPr/>
        </p:nvSpPr>
        <p:spPr>
          <a:xfrm>
            <a:off x="463168" y="2226533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FDE26D-5D71-54B4-824D-F4F7834CC0E2}"/>
              </a:ext>
            </a:extLst>
          </p:cNvPr>
          <p:cNvSpPr txBox="1"/>
          <p:nvPr/>
        </p:nvSpPr>
        <p:spPr>
          <a:xfrm>
            <a:off x="463168" y="2702021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B8B859-C2CE-4566-99E6-32358757BDEB}"/>
              </a:ext>
            </a:extLst>
          </p:cNvPr>
          <p:cNvSpPr txBox="1"/>
          <p:nvPr/>
        </p:nvSpPr>
        <p:spPr>
          <a:xfrm>
            <a:off x="463168" y="3177509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3BBD9AF-BC56-8380-D7A8-E5739E3C3871}"/>
                  </a:ext>
                </a:extLst>
              </p:cNvPr>
              <p:cNvSpPr txBox="1"/>
              <p:nvPr/>
            </p:nvSpPr>
            <p:spPr>
              <a:xfrm>
                <a:off x="463168" y="3462059"/>
                <a:ext cx="25362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3BBD9AF-BC56-8380-D7A8-E5739E3C3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68" y="3462059"/>
                <a:ext cx="2536254" cy="1611643"/>
              </a:xfrm>
              <a:prstGeom prst="rect">
                <a:avLst/>
              </a:prstGeom>
              <a:blipFill>
                <a:blip r:embed="rId3"/>
                <a:stretch>
                  <a:fillRect l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04FE583-767C-ADFC-041C-F9415DF42F1F}"/>
              </a:ext>
            </a:extLst>
          </p:cNvPr>
          <p:cNvSpPr txBox="1"/>
          <p:nvPr/>
        </p:nvSpPr>
        <p:spPr>
          <a:xfrm>
            <a:off x="463168" y="5171028"/>
            <a:ext cx="389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E4ADA4-3390-549D-7DF1-4814A7A9A735}"/>
              </a:ext>
            </a:extLst>
          </p:cNvPr>
          <p:cNvSpPr txBox="1"/>
          <p:nvPr/>
        </p:nvSpPr>
        <p:spPr>
          <a:xfrm>
            <a:off x="463168" y="5646516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492"/>
          <p:cNvSpPr txBox="1"/>
          <p:nvPr/>
        </p:nvSpPr>
        <p:spPr>
          <a:xfrm>
            <a:off x="551384" y="1275557"/>
            <a:ext cx="307616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11" name="yt_image_12490" title="H_142.1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2092288"/>
            <a:ext cx="2208276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6" name="yt_shape_12496"/>
          <p:cNvSpPr txBox="1"/>
          <p:nvPr/>
        </p:nvSpPr>
        <p:spPr>
          <a:xfrm>
            <a:off x="407368" y="1794577"/>
            <a:ext cx="7880362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是菱形，理由如下：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468B10-7795-6B7A-7D37-D460A57CA81A}"/>
              </a:ext>
            </a:extLst>
          </p:cNvPr>
          <p:cNvSpPr txBox="1"/>
          <p:nvPr/>
        </p:nvSpPr>
        <p:spPr>
          <a:xfrm>
            <a:off x="317357" y="1747771"/>
            <a:ext cx="7984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AF2076-0D28-B28F-E591-E7BABFA81C22}"/>
              </a:ext>
            </a:extLst>
          </p:cNvPr>
          <p:cNvSpPr txBox="1"/>
          <p:nvPr/>
        </p:nvSpPr>
        <p:spPr>
          <a:xfrm>
            <a:off x="317357" y="2223259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9AF152-606F-D5B4-8A47-46CE4576BEB5}"/>
              </a:ext>
            </a:extLst>
          </p:cNvPr>
          <p:cNvSpPr txBox="1"/>
          <p:nvPr/>
        </p:nvSpPr>
        <p:spPr>
          <a:xfrm>
            <a:off x="317357" y="2698747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810C7F-BFD0-13C4-66B3-CCBA04114D8A}"/>
              </a:ext>
            </a:extLst>
          </p:cNvPr>
          <p:cNvSpPr txBox="1"/>
          <p:nvPr/>
        </p:nvSpPr>
        <p:spPr>
          <a:xfrm>
            <a:off x="317357" y="3174235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7E1B0B-DF9B-D57D-D3ED-F0660C0E0907}"/>
              </a:ext>
            </a:extLst>
          </p:cNvPr>
          <p:cNvSpPr txBox="1"/>
          <p:nvPr/>
        </p:nvSpPr>
        <p:spPr>
          <a:xfrm>
            <a:off x="317357" y="3649723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6BD3D1-4CE9-C98A-5A0C-32926674A8F6}"/>
              </a:ext>
            </a:extLst>
          </p:cNvPr>
          <p:cNvSpPr txBox="1"/>
          <p:nvPr/>
        </p:nvSpPr>
        <p:spPr>
          <a:xfrm>
            <a:off x="317357" y="4125211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2ACABE-463B-D32B-5C87-CEADB6835246}"/>
              </a:ext>
            </a:extLst>
          </p:cNvPr>
          <p:cNvSpPr txBox="1"/>
          <p:nvPr/>
        </p:nvSpPr>
        <p:spPr>
          <a:xfrm>
            <a:off x="317357" y="4600699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A58C4E-4858-32CC-C088-D5731527DE52}"/>
              </a:ext>
            </a:extLst>
          </p:cNvPr>
          <p:cNvSpPr txBox="1"/>
          <p:nvPr/>
        </p:nvSpPr>
        <p:spPr>
          <a:xfrm>
            <a:off x="317357" y="5076187"/>
            <a:ext cx="316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494"/>
          <p:cNvSpPr txBox="1"/>
          <p:nvPr/>
        </p:nvSpPr>
        <p:spPr>
          <a:xfrm>
            <a:off x="407368" y="1268413"/>
            <a:ext cx="10419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，请再添加一个条件，使四边形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是菱形，并说明理由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2" name="yt_image_12490" title="H_142.1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092288"/>
            <a:ext cx="2208276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9" name="yt_shape_12409"/>
          <p:cNvSpPr txBox="1"/>
          <p:nvPr/>
        </p:nvSpPr>
        <p:spPr>
          <a:xfrm>
            <a:off x="551384" y="1141527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408" name="yt_image_12408" title="H_51.3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152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1" name="yt_shape_12411"/>
          <p:cNvSpPr txBox="1"/>
          <p:nvPr/>
        </p:nvSpPr>
        <p:spPr>
          <a:xfrm>
            <a:off x="551384" y="1844824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有一组邻边相等的平行四边形是菱形</a:t>
            </a:r>
          </a:p>
        </p:txBody>
      </p:sp>
      <p:sp>
        <p:nvSpPr>
          <p:cNvPr id="12412" name="yt_shape_12412"/>
          <p:cNvSpPr txBox="1"/>
          <p:nvPr/>
        </p:nvSpPr>
        <p:spPr>
          <a:xfrm>
            <a:off x="551384" y="2349134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如图，若要使平行四边形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成为菱形，则可添加的条件是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14" name="yt_table_1241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276724"/>
              </p:ext>
            </p:extLst>
          </p:nvPr>
        </p:nvGraphicFramePr>
        <p:xfrm>
          <a:off x="581760" y="3212976"/>
          <a:ext cx="48945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pic>
        <p:nvPicPr>
          <p:cNvPr id="12413" name="yt_image_12413_skip" title="H_86.7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531" y="3043383"/>
            <a:ext cx="2108831" cy="147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125043" title="H_28.801733">
            <a:extLst>
              <a:ext uri="{FF2B5EF4-FFF2-40B4-BE49-F238E27FC236}">
                <a16:creationId xmlns:a16="http://schemas.microsoft.com/office/drawing/2014/main" id="{7ADD2CDC-5499-60C3-D4B3-0C9534DC34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650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CC4EA3-8D00-AF64-33B0-B5722BFA6A94}"/>
              </a:ext>
            </a:extLst>
          </p:cNvPr>
          <p:cNvSpPr txBox="1"/>
          <p:nvPr/>
        </p:nvSpPr>
        <p:spPr>
          <a:xfrm>
            <a:off x="9410110" y="23023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6" name="yt_shape_12416"/>
          <p:cNvSpPr txBox="1"/>
          <p:nvPr/>
        </p:nvSpPr>
        <p:spPr>
          <a:xfrm>
            <a:off x="540000" y="12415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17" name="yt_image_12417" title="H_124.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281" y="2330365"/>
            <a:ext cx="1955718" cy="184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9" name="yt_shape_12419"/>
          <p:cNvSpPr txBox="1"/>
          <p:nvPr/>
        </p:nvSpPr>
        <p:spPr>
          <a:xfrm>
            <a:off x="540000" y="2374755"/>
            <a:ext cx="735778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分别是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47EF55-706D-6D6C-C69D-16A4B3C18978}"/>
              </a:ext>
            </a:extLst>
          </p:cNvPr>
          <p:cNvSpPr txBox="1"/>
          <p:nvPr/>
        </p:nvSpPr>
        <p:spPr>
          <a:xfrm>
            <a:off x="449989" y="2327949"/>
            <a:ext cx="530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1E3BE1-2579-F060-EB4A-6223CAEF32CD}"/>
              </a:ext>
            </a:extLst>
          </p:cNvPr>
          <p:cNvSpPr txBox="1"/>
          <p:nvPr/>
        </p:nvSpPr>
        <p:spPr>
          <a:xfrm>
            <a:off x="449989" y="2803437"/>
            <a:ext cx="321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BB5E2E-8BCD-AADC-977F-C93BC4AC45E5}"/>
              </a:ext>
            </a:extLst>
          </p:cNvPr>
          <p:cNvSpPr txBox="1"/>
          <p:nvPr/>
        </p:nvSpPr>
        <p:spPr>
          <a:xfrm>
            <a:off x="449989" y="3278925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E8CBD4-CC8D-67BB-9B1B-7D5096180432}"/>
              </a:ext>
            </a:extLst>
          </p:cNvPr>
          <p:cNvSpPr txBox="1"/>
          <p:nvPr/>
        </p:nvSpPr>
        <p:spPr>
          <a:xfrm>
            <a:off x="449989" y="3754413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1DD0FB-8BBA-C0CC-9F15-DF7AC0F63648}"/>
              </a:ext>
            </a:extLst>
          </p:cNvPr>
          <p:cNvSpPr txBox="1"/>
          <p:nvPr/>
        </p:nvSpPr>
        <p:spPr>
          <a:xfrm>
            <a:off x="449989" y="4229901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BE1AFD-1ECC-9757-2F84-900B2D248DB3}"/>
              </a:ext>
            </a:extLst>
          </p:cNvPr>
          <p:cNvSpPr txBox="1"/>
          <p:nvPr/>
        </p:nvSpPr>
        <p:spPr>
          <a:xfrm>
            <a:off x="449989" y="4705389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39881" y="1273885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对角线互相垂直的平行四边形是菱形</a:t>
            </a:r>
          </a:p>
        </p:txBody>
      </p:sp>
      <p:sp>
        <p:nvSpPr>
          <p:cNvPr id="12421" name="yt_shape_12421"/>
          <p:cNvSpPr txBox="1"/>
          <p:nvPr/>
        </p:nvSpPr>
        <p:spPr>
          <a:xfrm>
            <a:off x="540000" y="17781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25" name="yt_table_1242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871918"/>
              </p:ext>
            </p:extLst>
          </p:nvPr>
        </p:nvGraphicFramePr>
        <p:xfrm>
          <a:off x="539881" y="2924114"/>
          <a:ext cx="6336030" cy="950976"/>
        </p:xfrm>
        <a:graphic>
          <a:graphicData uri="http://schemas.openxmlformats.org/drawingml/2006/table">
            <a:tbl>
              <a:tblPr/>
              <a:tblGrid>
                <a:gridCol w="4243705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一般的平行四边形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grpSp>
        <p:nvGrpSpPr>
          <p:cNvPr id="12422" name="yt_shape_12422_skip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15234" y="2564904"/>
            <a:ext cx="2336765" cy="1771490"/>
            <a:chOff x="0" y="0"/>
            <a:chExt cx="2005965" cy="1520712"/>
          </a:xfrm>
        </p:grpSpPr>
        <p:pic>
          <p:nvPicPr>
            <p:cNvPr id="2" name="yt_image_1242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5965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4" name="yt_shape_12424"/>
            <p:cNvSpPr txBox="1"/>
            <p:nvPr/>
          </p:nvSpPr>
          <p:spPr>
            <a:xfrm>
              <a:off x="469701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125198">
            <a:extLst>
              <a:ext uri="{FF2B5EF4-FFF2-40B4-BE49-F238E27FC236}">
                <a16:creationId xmlns:a16="http://schemas.microsoft.com/office/drawing/2014/main" id="{A639EA0D-3BC0-8A1F-9E5A-468A05D9EC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1556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F258DC-E84D-7ACC-F47A-EC4B0CB3EDA3}"/>
              </a:ext>
            </a:extLst>
          </p:cNvPr>
          <p:cNvSpPr txBox="1"/>
          <p:nvPr/>
        </p:nvSpPr>
        <p:spPr>
          <a:xfrm>
            <a:off x="5309327" y="22068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7" name="yt_shape_12427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齐齐哈尔市中考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请添加一个条件：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31" name="yt_shape_12431"/>
          <p:cNvSpPr txBox="1"/>
          <p:nvPr/>
        </p:nvSpPr>
        <p:spPr>
          <a:xfrm>
            <a:off x="539881" y="42084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8" name="yt_shape_12428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2543" y="2617038"/>
            <a:ext cx="2346914" cy="2040538"/>
            <a:chOff x="0" y="0"/>
            <a:chExt cx="2044827" cy="1777887"/>
          </a:xfrm>
        </p:grpSpPr>
        <p:pic>
          <p:nvPicPr>
            <p:cNvPr id="2" name="yt_image_12428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4827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0" name="yt_shape_12430"/>
            <p:cNvSpPr txBox="1"/>
            <p:nvPr/>
          </p:nvSpPr>
          <p:spPr>
            <a:xfrm>
              <a:off x="489132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6C4541-E108-9BD9-C528-187E3A0A9932}"/>
              </a:ext>
            </a:extLst>
          </p:cNvPr>
          <p:cNvSpPr txBox="1"/>
          <p:nvPr/>
        </p:nvSpPr>
        <p:spPr>
          <a:xfrm>
            <a:off x="2354989" y="1697095"/>
            <a:ext cx="3718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35" name="yt_shape_12435"/>
              <p:cNvSpPr txBox="1"/>
              <p:nvPr/>
            </p:nvSpPr>
            <p:spPr>
              <a:xfrm>
                <a:off x="479376" y="1844824"/>
                <a:ext cx="6222857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435" name="yt_shape_12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44824"/>
                <a:ext cx="6222857" cy="4842159"/>
              </a:xfrm>
              <a:prstGeom prst="rect">
                <a:avLst/>
              </a:prstGeom>
              <a:blipFill>
                <a:blip r:embed="rId2"/>
                <a:stretch>
                  <a:fillRect l="-3039" t="-1134" r="-2059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65B395-DC40-FA79-F8BD-2A86CEF90AFE}"/>
              </a:ext>
            </a:extLst>
          </p:cNvPr>
          <p:cNvSpPr txBox="1"/>
          <p:nvPr/>
        </p:nvSpPr>
        <p:spPr>
          <a:xfrm>
            <a:off x="389365" y="1798018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6BB1E9-13C6-4F0F-A720-626FDCCE000E}"/>
              </a:ext>
            </a:extLst>
          </p:cNvPr>
          <p:cNvSpPr txBox="1"/>
          <p:nvPr/>
        </p:nvSpPr>
        <p:spPr>
          <a:xfrm>
            <a:off x="389365" y="2273506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52F1C6-0F65-9205-8D76-0BA1EEB1F7DB}"/>
              </a:ext>
            </a:extLst>
          </p:cNvPr>
          <p:cNvSpPr txBox="1"/>
          <p:nvPr/>
        </p:nvSpPr>
        <p:spPr>
          <a:xfrm>
            <a:off x="389365" y="2748994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449C3E-F78F-73B0-D0EB-95A92CF9788C}"/>
                  </a:ext>
                </a:extLst>
              </p:cNvPr>
              <p:cNvSpPr txBox="1"/>
              <p:nvPr/>
            </p:nvSpPr>
            <p:spPr>
              <a:xfrm>
                <a:off x="389365" y="3033544"/>
                <a:ext cx="25362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449C3E-F78F-73B0-D0EB-95A92CF97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033544"/>
                <a:ext cx="2536254" cy="1611643"/>
              </a:xfrm>
              <a:prstGeom prst="rect">
                <a:avLst/>
              </a:prstGeom>
              <a:blipFill>
                <a:blip r:embed="rId3"/>
                <a:stretch>
                  <a:fillRect l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9EDEBA2-B991-DF9B-6C31-8503DF101437}"/>
              </a:ext>
            </a:extLst>
          </p:cNvPr>
          <p:cNvSpPr txBox="1"/>
          <p:nvPr/>
        </p:nvSpPr>
        <p:spPr>
          <a:xfrm>
            <a:off x="389365" y="4742513"/>
            <a:ext cx="557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F7E24D-EFF1-5F10-59C8-215BCD7D2E2E}"/>
              </a:ext>
            </a:extLst>
          </p:cNvPr>
          <p:cNvSpPr txBox="1"/>
          <p:nvPr/>
        </p:nvSpPr>
        <p:spPr>
          <a:xfrm>
            <a:off x="389365" y="5218001"/>
            <a:ext cx="634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A394C6-6F94-355B-0E19-BC3A8BE67350}"/>
              </a:ext>
            </a:extLst>
          </p:cNvPr>
          <p:cNvSpPr txBox="1"/>
          <p:nvPr/>
        </p:nvSpPr>
        <p:spPr>
          <a:xfrm>
            <a:off x="389365" y="5693489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853D68-70E0-A692-9EB3-42EB6D88BD01}"/>
              </a:ext>
            </a:extLst>
          </p:cNvPr>
          <p:cNvSpPr txBox="1"/>
          <p:nvPr/>
        </p:nvSpPr>
        <p:spPr>
          <a:xfrm>
            <a:off x="389365" y="6168977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432"/>
          <p:cNvSpPr txBox="1"/>
          <p:nvPr/>
        </p:nvSpPr>
        <p:spPr>
          <a:xfrm>
            <a:off x="389365" y="8702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243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82880" y="2108721"/>
            <a:ext cx="2318484" cy="146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7" name="yt_shape_12437"/>
          <p:cNvSpPr txBox="1"/>
          <p:nvPr/>
        </p:nvSpPr>
        <p:spPr>
          <a:xfrm>
            <a:off x="539880" y="908466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四条边都相等的四边形是菱形</a:t>
            </a:r>
          </a:p>
        </p:txBody>
      </p:sp>
      <p:sp>
        <p:nvSpPr>
          <p:cNvPr id="12438" name="yt_shape_12438"/>
          <p:cNvSpPr txBox="1"/>
          <p:nvPr/>
        </p:nvSpPr>
        <p:spPr>
          <a:xfrm>
            <a:off x="540000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39" name="yt_image_12439" title="H_67.7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6842" y="2321423"/>
            <a:ext cx="2975157" cy="117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125365" title="H_28.801733">
            <a:extLst>
              <a:ext uri="{FF2B5EF4-FFF2-40B4-BE49-F238E27FC236}">
                <a16:creationId xmlns:a16="http://schemas.microsoft.com/office/drawing/2014/main" id="{0BF657B2-14B2-FE58-9830-6B055AA4C1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974986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41"/>
              <p:cNvSpPr txBox="1"/>
              <p:nvPr/>
            </p:nvSpPr>
            <p:spPr>
              <a:xfrm>
                <a:off x="539880" y="2179662"/>
                <a:ext cx="6771084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边的中点，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同理，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24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0" y="2179662"/>
                <a:ext cx="6771084" cy="4665316"/>
              </a:xfrm>
              <a:prstGeom prst="rect">
                <a:avLst/>
              </a:prstGeom>
              <a:blipFill>
                <a:blip r:embed="rId4"/>
                <a:stretch>
                  <a:fillRect l="-2793" t="-1176" r="-1982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E0F76E0-7446-FD6E-D94D-0181DCE5CE34}"/>
              </a:ext>
            </a:extLst>
          </p:cNvPr>
          <p:cNvSpPr txBox="1"/>
          <p:nvPr/>
        </p:nvSpPr>
        <p:spPr>
          <a:xfrm>
            <a:off x="449869" y="2132856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BF6A2E-55D9-4B34-2160-E197171B529A}"/>
              </a:ext>
            </a:extLst>
          </p:cNvPr>
          <p:cNvSpPr txBox="1"/>
          <p:nvPr/>
        </p:nvSpPr>
        <p:spPr>
          <a:xfrm>
            <a:off x="449869" y="2608344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A29823-F073-D84A-E11B-3BCD144A2240}"/>
              </a:ext>
            </a:extLst>
          </p:cNvPr>
          <p:cNvSpPr txBox="1"/>
          <p:nvPr/>
        </p:nvSpPr>
        <p:spPr>
          <a:xfrm>
            <a:off x="449869" y="3083832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EA0EB1-BB03-3E1D-58A1-5F291BD504AC}"/>
              </a:ext>
            </a:extLst>
          </p:cNvPr>
          <p:cNvSpPr txBox="1"/>
          <p:nvPr/>
        </p:nvSpPr>
        <p:spPr>
          <a:xfrm>
            <a:off x="449869" y="3559320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边的中点，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EB85C0F-EC62-298E-45B0-A488AC0F50AB}"/>
                  </a:ext>
                </a:extLst>
              </p:cNvPr>
              <p:cNvSpPr txBox="1"/>
              <p:nvPr/>
            </p:nvSpPr>
            <p:spPr>
              <a:xfrm>
                <a:off x="449869" y="4034808"/>
                <a:ext cx="26772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EB85C0F-EC62-298E-45B0-A488AC0F50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69" y="4034808"/>
                <a:ext cx="2677224" cy="765061"/>
              </a:xfrm>
              <a:prstGeom prst="rect">
                <a:avLst/>
              </a:prstGeom>
              <a:blipFill>
                <a:blip r:embed="rId5"/>
                <a:stretch>
                  <a:fillRect l="-3645" r="-387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D0623CE-C9BA-C15D-85C3-63FFA366D524}"/>
                  </a:ext>
                </a:extLst>
              </p:cNvPr>
              <p:cNvSpPr txBox="1"/>
              <p:nvPr/>
            </p:nvSpPr>
            <p:spPr>
              <a:xfrm>
                <a:off x="449869" y="4706257"/>
                <a:ext cx="3075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同理，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D0623CE-C9BA-C15D-85C3-63FFA366D5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69" y="4706257"/>
                <a:ext cx="3075686" cy="765061"/>
              </a:xfrm>
              <a:prstGeom prst="rect">
                <a:avLst/>
              </a:prstGeom>
              <a:blipFill>
                <a:blip r:embed="rId6"/>
                <a:stretch>
                  <a:fillRect l="-3175" r="-317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F495227-3B5A-E714-12EB-7E7219F7441F}"/>
              </a:ext>
            </a:extLst>
          </p:cNvPr>
          <p:cNvSpPr txBox="1"/>
          <p:nvPr/>
        </p:nvSpPr>
        <p:spPr>
          <a:xfrm>
            <a:off x="449869" y="5377706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7C504F-815E-589D-476B-485D650C0CBB}"/>
              </a:ext>
            </a:extLst>
          </p:cNvPr>
          <p:cNvSpPr txBox="1"/>
          <p:nvPr/>
        </p:nvSpPr>
        <p:spPr>
          <a:xfrm>
            <a:off x="449869" y="5853194"/>
            <a:ext cx="4442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7ED4CF-674F-D270-0709-E58F201B970F}"/>
              </a:ext>
            </a:extLst>
          </p:cNvPr>
          <p:cNvSpPr txBox="1"/>
          <p:nvPr/>
        </p:nvSpPr>
        <p:spPr>
          <a:xfrm>
            <a:off x="449869" y="6328682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51384" y="119675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对菱形的判定方法掌握不透导致出错</a:t>
            </a:r>
          </a:p>
        </p:txBody>
      </p:sp>
      <p:sp>
        <p:nvSpPr>
          <p:cNvPr id="12444" name="yt_shape_12444"/>
          <p:cNvSpPr txBox="1"/>
          <p:nvPr/>
        </p:nvSpPr>
        <p:spPr>
          <a:xfrm>
            <a:off x="551384" y="1701062"/>
            <a:ext cx="654025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下列命题：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四边都相等的四边形是菱形；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两组邻边分别相等的四边形是菱形；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对角线互相垂直的平行四边形是菱形；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对角线相等的四边形是菱形；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一条对角线平分一组对角的平行四边形是菱形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①③⑤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698904125524" title="H_28.801733">
            <a:extLst>
              <a:ext uri="{FF2B5EF4-FFF2-40B4-BE49-F238E27FC236}">
                <a16:creationId xmlns:a16="http://schemas.microsoft.com/office/drawing/2014/main" id="{7AC31197-6191-30AC-6E55-CA365C77D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384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D76FE0-6ED6-2098-6E72-8528D3B44B85}"/>
              </a:ext>
            </a:extLst>
          </p:cNvPr>
          <p:cNvSpPr txBox="1"/>
          <p:nvPr/>
        </p:nvSpPr>
        <p:spPr>
          <a:xfrm>
            <a:off x="2594973" y="450718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2" name="yt_shape_12452"/>
          <p:cNvSpPr txBox="1"/>
          <p:nvPr/>
        </p:nvSpPr>
        <p:spPr>
          <a:xfrm>
            <a:off x="551384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451" name="yt_image_124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4" name="yt_shape_12454"/>
          <p:cNvSpPr txBox="1"/>
          <p:nvPr/>
        </p:nvSpPr>
        <p:spPr>
          <a:xfrm>
            <a:off x="551384" y="1844824"/>
            <a:ext cx="10164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用尺规在一个平行四边形内作菱形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，下列作法中错误的是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455" name="yt_image_124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2476491"/>
            <a:ext cx="1404747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56" name="yt_image_124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8470" y="2501003"/>
            <a:ext cx="1516761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9" name="yt_shape_12459"/>
          <p:cNvSpPr txBox="1"/>
          <p:nvPr/>
        </p:nvSpPr>
        <p:spPr>
          <a:xfrm>
            <a:off x="1053723" y="356805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460" name="yt_shape_12460"/>
          <p:cNvSpPr txBox="1"/>
          <p:nvPr/>
        </p:nvSpPr>
        <p:spPr>
          <a:xfrm>
            <a:off x="3025223" y="359256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2461" name="yt_image_124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1984" y="2767956"/>
            <a:ext cx="1313307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62" name="yt_image_124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2043" y="2767956"/>
            <a:ext cx="1313307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5" name="yt_shape_12465"/>
          <p:cNvSpPr txBox="1"/>
          <p:nvPr/>
        </p:nvSpPr>
        <p:spPr>
          <a:xfrm>
            <a:off x="5007010" y="356805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466" name="yt_shape_12466"/>
          <p:cNvSpPr txBox="1"/>
          <p:nvPr/>
        </p:nvSpPr>
        <p:spPr>
          <a:xfrm>
            <a:off x="6878662" y="356805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866F0E-664F-0706-3E99-1035DF5F0F0D}"/>
              </a:ext>
            </a:extLst>
          </p:cNvPr>
          <p:cNvSpPr txBox="1"/>
          <p:nvPr/>
        </p:nvSpPr>
        <p:spPr>
          <a:xfrm>
            <a:off x="9714910" y="179801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1668</Words>
  <Application>Microsoft Office PowerPoint</Application>
  <PresentationFormat>宽屏</PresentationFormat>
  <Paragraphs>173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2023-11-02T12:41:14Z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