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76" r:id="rId4"/>
    <p:sldId id="367" r:id="rId5"/>
    <p:sldId id="377" r:id="rId6"/>
    <p:sldId id="370" r:id="rId7"/>
    <p:sldId id="378" r:id="rId8"/>
    <p:sldId id="373" r:id="rId9"/>
    <p:sldId id="379" r:id="rId10"/>
    <p:sldId id="256" r:id="rId11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60" d="100"/>
          <a:sy n="60" d="100"/>
        </p:scale>
        <p:origin x="328" y="12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bin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" name="yt_shape_11980"/>
          <p:cNvSpPr txBox="1"/>
          <p:nvPr/>
        </p:nvSpPr>
        <p:spPr>
          <a:xfrm>
            <a:off x="539880" y="1298956"/>
            <a:ext cx="5491888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连接两点构造三角形的中位线</a:t>
            </a:r>
          </a:p>
        </p:txBody>
      </p:sp>
      <p:sp>
        <p:nvSpPr>
          <p:cNvPr id="11981" name="yt_shape_11981"/>
          <p:cNvSpPr txBox="1"/>
          <p:nvPr/>
        </p:nvSpPr>
        <p:spPr>
          <a:xfrm>
            <a:off x="540000" y="18032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分别是边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的度数为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145°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982" name="yt_image_11982" title="H_108.36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83493" y="3119292"/>
            <a:ext cx="2225014" cy="1810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903876500" title="H_28.770866">
            <a:extLst>
              <a:ext uri="{FF2B5EF4-FFF2-40B4-BE49-F238E27FC236}">
                <a16:creationId xmlns:a16="http://schemas.microsoft.com/office/drawing/2014/main" id="{2EFB9882-0DD2-9224-AB42-7FEE045BCB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0" y="1340829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828EB73-07F9-5089-4199-1810FC30557D}"/>
              </a:ext>
            </a:extLst>
          </p:cNvPr>
          <p:cNvSpPr txBox="1"/>
          <p:nvPr/>
        </p:nvSpPr>
        <p:spPr>
          <a:xfrm>
            <a:off x="5853839" y="2231948"/>
            <a:ext cx="10643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7" name="yt_shape_11987"/>
          <p:cNvSpPr txBox="1"/>
          <p:nvPr/>
        </p:nvSpPr>
        <p:spPr>
          <a:xfrm>
            <a:off x="511454" y="2035646"/>
            <a:ext cx="27443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1989" name="yt_shape_11989"/>
          <p:cNvSpPr txBox="1"/>
          <p:nvPr/>
        </p:nvSpPr>
        <p:spPr>
          <a:xfrm>
            <a:off x="4912020" y="2667313"/>
            <a:ext cx="1891993" cy="125047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800" b="0" i="0" u="none" spc="-6800">
                <a:solidFill>
                  <a:srgbClr val="1EE3CF"/>
                </a:solidFill>
                <a:effectLst/>
                <a:latin typeface="白正" pitchFamily="68"/>
                <a:ea typeface="宋体" pitchFamily="68"/>
              </a:rPr>
              <a:t> </a:t>
            </a:r>
            <a:r>
              <a:rPr lang="en-US" altLang="zh-CN" sz="6800" b="0" i="0" u="none" spc="13216">
                <a:solidFill>
                  <a:srgbClr val="1EE3CF"/>
                </a:solidFill>
                <a:effectLst/>
                <a:latin typeface="白正" pitchFamily="68"/>
                <a:ea typeface="宋体" pitchFamily="68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1988" name="yt_image_11988" title="H_107.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1560" y="4145241"/>
            <a:ext cx="1893951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991" name="yt_shape_11991"/>
              <p:cNvSpPr txBox="1"/>
              <p:nvPr/>
            </p:nvSpPr>
            <p:spPr>
              <a:xfrm>
                <a:off x="421443" y="2504309"/>
                <a:ext cx="4871526" cy="20792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的中线，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分别是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边的中点，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的中位线，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1991" name="yt_shape_119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443" y="2504309"/>
                <a:ext cx="4871526" cy="2079287"/>
              </a:xfrm>
              <a:prstGeom prst="rect">
                <a:avLst/>
              </a:prstGeom>
              <a:blipFill>
                <a:blip r:embed="rId3"/>
                <a:stretch>
                  <a:fillRect l="-3755" t="-2639" r="-3129" b="-4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56B4E06-2DFA-FA12-32D1-08ECD4295126}"/>
              </a:ext>
            </a:extLst>
          </p:cNvPr>
          <p:cNvSpPr txBox="1"/>
          <p:nvPr/>
        </p:nvSpPr>
        <p:spPr>
          <a:xfrm>
            <a:off x="421443" y="1988840"/>
            <a:ext cx="2897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935E8F1-CD84-764D-92CF-9B2E8C441676}"/>
              </a:ext>
            </a:extLst>
          </p:cNvPr>
          <p:cNvSpPr txBox="1"/>
          <p:nvPr/>
        </p:nvSpPr>
        <p:spPr>
          <a:xfrm>
            <a:off x="331432" y="2457503"/>
            <a:ext cx="3988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的中线，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FB1B4AE-B131-527C-5ADA-4A4DEEB1462C}"/>
              </a:ext>
            </a:extLst>
          </p:cNvPr>
          <p:cNvSpPr txBox="1"/>
          <p:nvPr/>
        </p:nvSpPr>
        <p:spPr>
          <a:xfrm>
            <a:off x="331432" y="2932991"/>
            <a:ext cx="5004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分别是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边的中点，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24FC63C-EF6E-37D2-6813-45425B4EF9B7}"/>
              </a:ext>
            </a:extLst>
          </p:cNvPr>
          <p:cNvSpPr txBox="1"/>
          <p:nvPr/>
        </p:nvSpPr>
        <p:spPr>
          <a:xfrm>
            <a:off x="331432" y="3408479"/>
            <a:ext cx="3599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的中位线，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51F6A9D-6029-EB8E-FA11-9598B723E0EA}"/>
                  </a:ext>
                </a:extLst>
              </p:cNvPr>
              <p:cNvSpPr txBox="1"/>
              <p:nvPr/>
            </p:nvSpPr>
            <p:spPr>
              <a:xfrm>
                <a:off x="331432" y="3741258"/>
                <a:ext cx="319474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51F6A9D-6029-EB8E-FA11-9598B723E0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1432" y="3741258"/>
                <a:ext cx="3194749" cy="726326"/>
              </a:xfrm>
              <a:prstGeom prst="rect">
                <a:avLst/>
              </a:prstGeom>
              <a:blipFill>
                <a:blip r:embed="rId4"/>
                <a:stretch>
                  <a:fillRect l="-2863" r="-3435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yt_shape_11984"/>
          <p:cNvSpPr txBox="1"/>
          <p:nvPr/>
        </p:nvSpPr>
        <p:spPr>
          <a:xfrm>
            <a:off x="540000" y="105273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" name="yt_image_11985" title="H_119.7569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52414" y="1981239"/>
            <a:ext cx="2002536" cy="152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" name="yt_shape_11996"/>
              <p:cNvSpPr txBox="1"/>
              <p:nvPr/>
            </p:nvSpPr>
            <p:spPr>
              <a:xfrm>
                <a:off x="421443" y="4487470"/>
                <a:ext cx="6455293" cy="25469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分别是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的中点，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的中位线，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FG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是平行四边形，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DG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3" name="yt_shape_119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443" y="4487470"/>
                <a:ext cx="6455293" cy="2546916"/>
              </a:xfrm>
              <a:prstGeom prst="rect">
                <a:avLst/>
              </a:prstGeom>
              <a:blipFill>
                <a:blip r:embed="rId6"/>
                <a:stretch>
                  <a:fillRect l="-2833" t="-1914" r="-1794" b="-6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3B55BACE-37FF-A303-C929-216F336A3BFD}"/>
              </a:ext>
            </a:extLst>
          </p:cNvPr>
          <p:cNvSpPr txBox="1"/>
          <p:nvPr/>
        </p:nvSpPr>
        <p:spPr>
          <a:xfrm>
            <a:off x="331432" y="4317322"/>
            <a:ext cx="4769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分别是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的中点，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7B24E87-A1DD-9816-ABC1-6F1CF08960C9}"/>
              </a:ext>
            </a:extLst>
          </p:cNvPr>
          <p:cNvSpPr txBox="1"/>
          <p:nvPr/>
        </p:nvSpPr>
        <p:spPr>
          <a:xfrm>
            <a:off x="331432" y="4821378"/>
            <a:ext cx="363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的中位线，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70A93B9F-1993-86E1-A949-0E70BE49E7BB}"/>
                  </a:ext>
                </a:extLst>
              </p:cNvPr>
              <p:cNvSpPr txBox="1"/>
              <p:nvPr/>
            </p:nvSpPr>
            <p:spPr>
              <a:xfrm>
                <a:off x="331432" y="5253426"/>
                <a:ext cx="65729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FG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FG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FG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FG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70A93B9F-1993-86E1-A949-0E70BE49E7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1432" y="5253426"/>
                <a:ext cx="6572948" cy="765061"/>
              </a:xfrm>
              <a:prstGeom prst="rect">
                <a:avLst/>
              </a:prstGeom>
              <a:blipFill>
                <a:blip r:embed="rId7"/>
                <a:stretch>
                  <a:fillRect l="-1390" r="-1297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>
            <a:extLst>
              <a:ext uri="{FF2B5EF4-FFF2-40B4-BE49-F238E27FC236}">
                <a16:creationId xmlns:a16="http://schemas.microsoft.com/office/drawing/2014/main" id="{98D10E13-EB70-9959-70FD-25554C88D984}"/>
              </a:ext>
            </a:extLst>
          </p:cNvPr>
          <p:cNvSpPr txBox="1"/>
          <p:nvPr/>
        </p:nvSpPr>
        <p:spPr>
          <a:xfrm>
            <a:off x="331432" y="5908462"/>
            <a:ext cx="434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EDEDD41-9362-65B5-BF65-53CC019330BF}"/>
              </a:ext>
            </a:extLst>
          </p:cNvPr>
          <p:cNvSpPr txBox="1"/>
          <p:nvPr/>
        </p:nvSpPr>
        <p:spPr>
          <a:xfrm>
            <a:off x="331432" y="6333546"/>
            <a:ext cx="3101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2" name="yt_shape_12002"/>
          <p:cNvSpPr txBox="1"/>
          <p:nvPr/>
        </p:nvSpPr>
        <p:spPr>
          <a:xfrm>
            <a:off x="539880" y="1340514"/>
            <a:ext cx="5799665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利用角平分线及垂线构造中位线</a:t>
            </a:r>
          </a:p>
        </p:txBody>
      </p:sp>
      <p:sp>
        <p:nvSpPr>
          <p:cNvPr id="12003" name="yt_shape_12003"/>
          <p:cNvSpPr txBox="1"/>
          <p:nvPr/>
        </p:nvSpPr>
        <p:spPr>
          <a:xfrm>
            <a:off x="540000" y="184482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004" name="yt_image_12004" title="H_142.5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2648" y="3284984"/>
            <a:ext cx="1646703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903876682" title="H_28.770866">
            <a:extLst>
              <a:ext uri="{FF2B5EF4-FFF2-40B4-BE49-F238E27FC236}">
                <a16:creationId xmlns:a16="http://schemas.microsoft.com/office/drawing/2014/main" id="{50B233D9-F96C-3765-872D-14D877B7ED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0" y="1382387"/>
            <a:ext cx="1171767" cy="3653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6" name="yt_shape_12006"/>
          <p:cNvSpPr txBox="1"/>
          <p:nvPr/>
        </p:nvSpPr>
        <p:spPr>
          <a:xfrm>
            <a:off x="625666" y="1009421"/>
            <a:ext cx="34945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证明：延长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2008" name="yt_shape_12008"/>
          <p:cNvSpPr txBox="1"/>
          <p:nvPr/>
        </p:nvSpPr>
        <p:spPr>
          <a:xfrm>
            <a:off x="5188538" y="1641088"/>
            <a:ext cx="1561005" cy="153554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350" b="0" i="0" u="none" spc="-8350" dirty="0">
                <a:solidFill>
                  <a:srgbClr val="1EE3CF"/>
                </a:solidFill>
                <a:effectLst/>
                <a:latin typeface="白正" pitchFamily="84"/>
                <a:ea typeface="宋体" pitchFamily="84"/>
              </a:rPr>
              <a:t> </a:t>
            </a:r>
            <a:r>
              <a:rPr lang="en-US" altLang="zh-CN" sz="8350" b="0" i="0" u="none" spc="10285" dirty="0">
                <a:solidFill>
                  <a:srgbClr val="1EE3CF"/>
                </a:solidFill>
                <a:effectLst/>
                <a:latin typeface="白正" pitchFamily="84"/>
                <a:ea typeface="宋体" pitchFamily="84"/>
              </a:rPr>
              <a:t> 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2007" name="yt_image_12007" title="H_131.3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73769" y="2247592"/>
            <a:ext cx="1845119" cy="1960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10" name="yt_shape_12010"/>
          <p:cNvSpPr txBox="1"/>
          <p:nvPr/>
        </p:nvSpPr>
        <p:spPr>
          <a:xfrm>
            <a:off x="684016" y="1618658"/>
            <a:ext cx="4786567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BEN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ASA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F343A73-BC9D-3D1C-1BC4-A16698D0E5AB}"/>
              </a:ext>
            </a:extLst>
          </p:cNvPr>
          <p:cNvSpPr txBox="1"/>
          <p:nvPr/>
        </p:nvSpPr>
        <p:spPr>
          <a:xfrm>
            <a:off x="479376" y="1009421"/>
            <a:ext cx="3640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证明：延长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7E242A5-7EAC-6F55-7544-27882B7F507B}"/>
              </a:ext>
            </a:extLst>
          </p:cNvPr>
          <p:cNvSpPr txBox="1"/>
          <p:nvPr/>
        </p:nvSpPr>
        <p:spPr>
          <a:xfrm>
            <a:off x="594005" y="1571852"/>
            <a:ext cx="2650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83B8A8C-C38C-012B-C2B8-2D70F2E324B3}"/>
              </a:ext>
            </a:extLst>
          </p:cNvPr>
          <p:cNvSpPr txBox="1"/>
          <p:nvPr/>
        </p:nvSpPr>
        <p:spPr>
          <a:xfrm>
            <a:off x="594005" y="2047340"/>
            <a:ext cx="28359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54F6DB1-21A9-26AD-7B9A-A376E3240487}"/>
              </a:ext>
            </a:extLst>
          </p:cNvPr>
          <p:cNvSpPr txBox="1"/>
          <p:nvPr/>
        </p:nvSpPr>
        <p:spPr>
          <a:xfrm>
            <a:off x="594005" y="2522829"/>
            <a:ext cx="1854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2C41026-48BF-4A5A-C272-AA53CDADD421}"/>
              </a:ext>
            </a:extLst>
          </p:cNvPr>
          <p:cNvSpPr txBox="1"/>
          <p:nvPr/>
        </p:nvSpPr>
        <p:spPr>
          <a:xfrm>
            <a:off x="594005" y="2998316"/>
            <a:ext cx="4920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133C861-D5B9-6724-0E1C-C6EDC241FB4D}"/>
              </a:ext>
            </a:extLst>
          </p:cNvPr>
          <p:cNvSpPr txBox="1"/>
          <p:nvPr/>
        </p:nvSpPr>
        <p:spPr>
          <a:xfrm>
            <a:off x="594005" y="3473804"/>
            <a:ext cx="4056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1F0DAC5-9DB8-B8D8-E6F5-74EB5341FFF0}"/>
              </a:ext>
            </a:extLst>
          </p:cNvPr>
          <p:cNvSpPr txBox="1"/>
          <p:nvPr/>
        </p:nvSpPr>
        <p:spPr>
          <a:xfrm>
            <a:off x="594005" y="3949292"/>
            <a:ext cx="29963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yt_shape_12016"/>
              <p:cNvSpPr txBox="1"/>
              <p:nvPr/>
            </p:nvSpPr>
            <p:spPr>
              <a:xfrm>
                <a:off x="563841" y="4354973"/>
                <a:ext cx="4783361" cy="22646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的中点，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4" name="yt_shape_120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841" y="4354973"/>
                <a:ext cx="4783361" cy="2264659"/>
              </a:xfrm>
              <a:prstGeom prst="rect">
                <a:avLst/>
              </a:prstGeom>
              <a:blipFill>
                <a:blip r:embed="rId3"/>
                <a:stretch>
                  <a:fillRect l="-3822" r="-3057" b="-7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2C0376D6-583C-86F0-1B60-E64020703578}"/>
                  </a:ext>
                </a:extLst>
              </p:cNvPr>
              <p:cNvSpPr txBox="1"/>
              <p:nvPr/>
            </p:nvSpPr>
            <p:spPr>
              <a:xfrm>
                <a:off x="473830" y="4308167"/>
                <a:ext cx="48108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的中点，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2C0376D6-583C-86F0-1B60-E640207035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830" y="4308167"/>
                <a:ext cx="4810823" cy="765061"/>
              </a:xfrm>
              <a:prstGeom prst="rect">
                <a:avLst/>
              </a:prstGeom>
              <a:blipFill>
                <a:blip r:embed="rId4"/>
                <a:stretch>
                  <a:fillRect l="-2028" r="-2155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4D9A04F2-3035-7EAB-C0EF-FCD5F5736029}"/>
              </a:ext>
            </a:extLst>
          </p:cNvPr>
          <p:cNvSpPr txBox="1"/>
          <p:nvPr/>
        </p:nvSpPr>
        <p:spPr>
          <a:xfrm>
            <a:off x="473830" y="4979616"/>
            <a:ext cx="4917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DE80FD68-0D34-00B1-77A7-B00578060C93}"/>
                  </a:ext>
                </a:extLst>
              </p:cNvPr>
              <p:cNvSpPr txBox="1"/>
              <p:nvPr/>
            </p:nvSpPr>
            <p:spPr>
              <a:xfrm>
                <a:off x="473830" y="5455104"/>
                <a:ext cx="205174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DE80FD68-0D34-00B1-77A7-B00578060C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830" y="5455104"/>
                <a:ext cx="2051749" cy="765061"/>
              </a:xfrm>
              <a:prstGeom prst="rect">
                <a:avLst/>
              </a:prstGeom>
              <a:blipFill>
                <a:blip r:embed="rId5"/>
                <a:stretch>
                  <a:fillRect l="-4762" r="-4762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文本框 17">
            <a:extLst>
              <a:ext uri="{FF2B5EF4-FFF2-40B4-BE49-F238E27FC236}">
                <a16:creationId xmlns:a16="http://schemas.microsoft.com/office/drawing/2014/main" id="{7227F497-1E18-DF13-5C6C-850D5E74E2C4}"/>
              </a:ext>
            </a:extLst>
          </p:cNvPr>
          <p:cNvSpPr txBox="1"/>
          <p:nvPr/>
        </p:nvSpPr>
        <p:spPr>
          <a:xfrm>
            <a:off x="473830" y="6126553"/>
            <a:ext cx="1846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2" name="yt_shape_12022"/>
          <p:cNvSpPr txBox="1"/>
          <p:nvPr/>
        </p:nvSpPr>
        <p:spPr>
          <a:xfrm>
            <a:off x="540000" y="1703665"/>
            <a:ext cx="518411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取中点构造三角形的中位线</a:t>
            </a:r>
          </a:p>
        </p:txBody>
      </p:sp>
      <p:sp>
        <p:nvSpPr>
          <p:cNvPr id="12023" name="yt_shape_12023"/>
          <p:cNvSpPr txBox="1"/>
          <p:nvPr/>
        </p:nvSpPr>
        <p:spPr>
          <a:xfrm>
            <a:off x="540119" y="220797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OQ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024" name="yt_image_12024" title="H_172.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3353" y="3319774"/>
            <a:ext cx="1625293" cy="219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903876868" title="H_28.770866">
            <a:extLst>
              <a:ext uri="{FF2B5EF4-FFF2-40B4-BE49-F238E27FC236}">
                <a16:creationId xmlns:a16="http://schemas.microsoft.com/office/drawing/2014/main" id="{28CCAF62-71F7-F408-8744-B44E60DE76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45538"/>
            <a:ext cx="1171767" cy="3653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6" name="yt_shape_12026"/>
          <p:cNvSpPr txBox="1"/>
          <p:nvPr/>
        </p:nvSpPr>
        <p:spPr>
          <a:xfrm>
            <a:off x="497379" y="1171550"/>
            <a:ext cx="4001095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证明：如图，取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的中点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2027" name="yt_image_12027" title="H_167.5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32304" y="1916832"/>
            <a:ext cx="1578483" cy="2128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030" name="yt_shape_12030"/>
              <p:cNvSpPr txBox="1"/>
              <p:nvPr/>
            </p:nvSpPr>
            <p:spPr>
              <a:xfrm>
                <a:off x="497379" y="1738782"/>
                <a:ext cx="4255973" cy="1586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分别为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的中点，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EG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FEG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OQP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2030" name="yt_shape_120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1738782"/>
                <a:ext cx="4255973" cy="1586653"/>
              </a:xfrm>
              <a:prstGeom prst="rect">
                <a:avLst/>
              </a:prstGeom>
              <a:blipFill>
                <a:blip r:embed="rId3"/>
                <a:stretch>
                  <a:fillRect l="-4441" t="-3065" r="-3582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8922EDC-ADC0-AD76-01DD-5FDE89D15777}"/>
              </a:ext>
            </a:extLst>
          </p:cNvPr>
          <p:cNvSpPr txBox="1"/>
          <p:nvPr/>
        </p:nvSpPr>
        <p:spPr>
          <a:xfrm>
            <a:off x="407368" y="1124744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证明：如图，取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的中点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</a:rPr>
              <a:t>连接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EG</a:t>
            </a: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</a:rPr>
              <a:t>，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FG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>
              <a:lnSpc>
                <a:spcPct val="129999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51B5A72-48C7-C853-DD5F-2D0CC9B33581}"/>
              </a:ext>
            </a:extLst>
          </p:cNvPr>
          <p:cNvSpPr txBox="1"/>
          <p:nvPr/>
        </p:nvSpPr>
        <p:spPr>
          <a:xfrm>
            <a:off x="407368" y="1691976"/>
            <a:ext cx="4394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分别为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051BBF7-6E4C-ACA1-B52A-0C68EBF8043F}"/>
                  </a:ext>
                </a:extLst>
              </p:cNvPr>
              <p:cNvSpPr txBox="1"/>
              <p:nvPr/>
            </p:nvSpPr>
            <p:spPr>
              <a:xfrm>
                <a:off x="407368" y="2167464"/>
                <a:ext cx="34233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EG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051BBF7-6E4C-ACA1-B52A-0C68EBF804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167464"/>
                <a:ext cx="3423348" cy="765061"/>
              </a:xfrm>
              <a:prstGeom prst="rect">
                <a:avLst/>
              </a:prstGeom>
              <a:blipFill>
                <a:blip r:embed="rId4"/>
                <a:stretch>
                  <a:fillRect l="-2852" r="-3030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171380C6-7011-F91D-0B61-569DF0958670}"/>
              </a:ext>
            </a:extLst>
          </p:cNvPr>
          <p:cNvSpPr txBox="1"/>
          <p:nvPr/>
        </p:nvSpPr>
        <p:spPr>
          <a:xfrm>
            <a:off x="407368" y="2838913"/>
            <a:ext cx="2694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OQP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2034"/>
              <p:cNvSpPr txBox="1"/>
              <p:nvPr/>
            </p:nvSpPr>
            <p:spPr>
              <a:xfrm>
                <a:off x="470690" y="3216478"/>
                <a:ext cx="4233531" cy="30270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同理可得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FG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OPQ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FEG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OQP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OPQ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OQ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1" name="yt_shape_120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690" y="3216478"/>
                <a:ext cx="4233531" cy="3027047"/>
              </a:xfrm>
              <a:prstGeom prst="rect">
                <a:avLst/>
              </a:prstGeom>
              <a:blipFill>
                <a:blip r:embed="rId5"/>
                <a:stretch>
                  <a:fillRect l="-4317" r="-3309" b="-5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086C866-7D6C-CC68-8F57-5B464E316647}"/>
                  </a:ext>
                </a:extLst>
              </p:cNvPr>
              <p:cNvSpPr txBox="1"/>
              <p:nvPr/>
            </p:nvSpPr>
            <p:spPr>
              <a:xfrm>
                <a:off x="380679" y="3169672"/>
                <a:ext cx="43726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同理可得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FG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086C866-7D6C-CC68-8F57-5B464E3166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679" y="3169672"/>
                <a:ext cx="4372673" cy="765061"/>
              </a:xfrm>
              <a:prstGeom prst="rect">
                <a:avLst/>
              </a:prstGeom>
              <a:blipFill>
                <a:blip r:embed="rId6"/>
                <a:stretch>
                  <a:fillRect l="-2089" r="-2089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7E92ECB4-FC83-CC24-7508-EBAFDFE7EB5A}"/>
              </a:ext>
            </a:extLst>
          </p:cNvPr>
          <p:cNvSpPr txBox="1"/>
          <p:nvPr/>
        </p:nvSpPr>
        <p:spPr>
          <a:xfrm>
            <a:off x="380679" y="3841121"/>
            <a:ext cx="2694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OPQ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87940CC-C349-96F3-9725-D3FA337D6132}"/>
              </a:ext>
            </a:extLst>
          </p:cNvPr>
          <p:cNvSpPr txBox="1"/>
          <p:nvPr/>
        </p:nvSpPr>
        <p:spPr>
          <a:xfrm>
            <a:off x="380679" y="4316609"/>
            <a:ext cx="3617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DF0FE03-9A5B-E5B0-3A32-1B7FB4416BE1}"/>
              </a:ext>
            </a:extLst>
          </p:cNvPr>
          <p:cNvSpPr txBox="1"/>
          <p:nvPr/>
        </p:nvSpPr>
        <p:spPr>
          <a:xfrm>
            <a:off x="380679" y="4792097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7EBAC9B-F240-F84F-1E50-A1C7D357C98B}"/>
              </a:ext>
            </a:extLst>
          </p:cNvPr>
          <p:cNvSpPr txBox="1"/>
          <p:nvPr/>
        </p:nvSpPr>
        <p:spPr>
          <a:xfrm>
            <a:off x="380679" y="5267585"/>
            <a:ext cx="2958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OQP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OPQ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F748374-89E1-F75D-FCBB-0D0E451F89B4}"/>
              </a:ext>
            </a:extLst>
          </p:cNvPr>
          <p:cNvSpPr txBox="1"/>
          <p:nvPr/>
        </p:nvSpPr>
        <p:spPr>
          <a:xfrm>
            <a:off x="380679" y="5743073"/>
            <a:ext cx="1713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OQ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1" name="yt_shape_12041"/>
          <p:cNvSpPr txBox="1"/>
          <p:nvPr/>
        </p:nvSpPr>
        <p:spPr>
          <a:xfrm>
            <a:off x="540000" y="1597834"/>
            <a:ext cx="5491888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dirty="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 dirty="0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用倍长法构造三角形的中位线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042" name="yt_shape_12042"/>
              <p:cNvSpPr txBox="1"/>
              <p:nvPr/>
            </p:nvSpPr>
            <p:spPr>
              <a:xfrm>
                <a:off x="335360" y="2164488"/>
                <a:ext cx="11651881" cy="11581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中，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为等腰直角三角形，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的中点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求证：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点拨：延长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，连接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2042" name="yt_shape_120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2164488"/>
                <a:ext cx="11651881" cy="1158138"/>
              </a:xfrm>
              <a:prstGeom prst="rect">
                <a:avLst/>
              </a:prstGeom>
              <a:blipFill>
                <a:blip r:embed="rId2"/>
                <a:stretch>
                  <a:fillRect l="-1570" t="-4211" r="-1622" b="-52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044" name="yt_image_12044" title="H_136.0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2949" y="3501008"/>
            <a:ext cx="1837877" cy="2095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903877047" title="H_28.770866">
            <a:extLst>
              <a:ext uri="{FF2B5EF4-FFF2-40B4-BE49-F238E27FC236}">
                <a16:creationId xmlns:a16="http://schemas.microsoft.com/office/drawing/2014/main" id="{2F975EFF-5107-C798-278E-A80D2F17E7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39707"/>
            <a:ext cx="1171767" cy="3653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046" name="yt_shape_12046"/>
              <p:cNvSpPr txBox="1"/>
              <p:nvPr/>
            </p:nvSpPr>
            <p:spPr>
              <a:xfrm>
                <a:off x="425371" y="595486"/>
                <a:ext cx="8640186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证明：延长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到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，易得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2046" name="yt_shape_120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371" y="595486"/>
                <a:ext cx="8640186" cy="638893"/>
              </a:xfrm>
              <a:prstGeom prst="rect">
                <a:avLst/>
              </a:prstGeom>
              <a:blipFill>
                <a:blip r:embed="rId2"/>
                <a:stretch>
                  <a:fillRect l="-2188" r="-1270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049" name="yt_shape_12049"/>
          <p:cNvSpPr txBox="1"/>
          <p:nvPr/>
        </p:nvSpPr>
        <p:spPr>
          <a:xfrm>
            <a:off x="5089970" y="1437531"/>
            <a:ext cx="1352230" cy="167347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100" b="0" i="0" u="none" spc="-9100">
                <a:solidFill>
                  <a:srgbClr val="1EE3CF"/>
                </a:solidFill>
                <a:effectLst/>
                <a:latin typeface="白正" pitchFamily="91"/>
                <a:ea typeface="宋体" pitchFamily="91"/>
              </a:rPr>
              <a:t> </a:t>
            </a:r>
            <a:r>
              <a:rPr lang="en-US" altLang="zh-CN" sz="9100" b="0" i="0" u="none" spc="8482">
                <a:solidFill>
                  <a:srgbClr val="1EE3CF"/>
                </a:solidFill>
                <a:effectLst/>
                <a:latin typeface="白正" pitchFamily="91"/>
                <a:ea typeface="宋体" pitchFamily="91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2048" name="yt_image_12048" title="H_142.9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19752" y="1649292"/>
            <a:ext cx="1676429" cy="2227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0426055-9471-3B93-A6DC-40DCFD9851C8}"/>
                  </a:ext>
                </a:extLst>
              </p:cNvPr>
              <p:cNvSpPr txBox="1"/>
              <p:nvPr/>
            </p:nvSpPr>
            <p:spPr>
              <a:xfrm>
                <a:off x="335360" y="614442"/>
                <a:ext cx="8736712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证明：延长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到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，使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EN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，连接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BN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AN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，易得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AN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0426055-9471-3B93-A6DC-40DCFD9851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614442"/>
                <a:ext cx="8736712" cy="726326"/>
              </a:xfrm>
              <a:prstGeom prst="rect">
                <a:avLst/>
              </a:prstGeom>
              <a:blipFill>
                <a:blip r:embed="rId4"/>
                <a:stretch>
                  <a:fillRect l="-1047" r="-1256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0A7670D-09A4-CE5E-8168-A447122A1EF7}"/>
              </a:ext>
            </a:extLst>
          </p:cNvPr>
          <p:cNvSpPr txBox="1"/>
          <p:nvPr/>
        </p:nvSpPr>
        <p:spPr>
          <a:xfrm>
            <a:off x="346753" y="1203716"/>
            <a:ext cx="3753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CBFEC8C-B697-BC15-934F-C7000FB07175}"/>
              </a:ext>
            </a:extLst>
          </p:cNvPr>
          <p:cNvSpPr txBox="1"/>
          <p:nvPr/>
        </p:nvSpPr>
        <p:spPr>
          <a:xfrm>
            <a:off x="346753" y="1707772"/>
            <a:ext cx="4444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垂直平分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A2E0B79-62CC-D82A-F176-F8BB852A2511}"/>
              </a:ext>
            </a:extLst>
          </p:cNvPr>
          <p:cNvSpPr txBox="1"/>
          <p:nvPr/>
        </p:nvSpPr>
        <p:spPr>
          <a:xfrm>
            <a:off x="346753" y="2139820"/>
            <a:ext cx="285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BNF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D33E0BD-5D2F-D394-E3DC-63AD4EA5AEAB}"/>
              </a:ext>
            </a:extLst>
          </p:cNvPr>
          <p:cNvSpPr txBox="1"/>
          <p:nvPr/>
        </p:nvSpPr>
        <p:spPr>
          <a:xfrm>
            <a:off x="346753" y="2643876"/>
            <a:ext cx="6006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为等腰直角三角形，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B471AD4-A4BB-CFD0-4B18-869195FB32F0}"/>
              </a:ext>
            </a:extLst>
          </p:cNvPr>
          <p:cNvSpPr txBox="1"/>
          <p:nvPr/>
        </p:nvSpPr>
        <p:spPr>
          <a:xfrm>
            <a:off x="346753" y="3127041"/>
            <a:ext cx="57887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FBN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yt_shape_12056"/>
              <p:cNvSpPr txBox="1"/>
              <p:nvPr/>
            </p:nvSpPr>
            <p:spPr>
              <a:xfrm>
                <a:off x="444660" y="3530421"/>
                <a:ext cx="5407249" cy="40922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FBA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𝐵𝐹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𝐵𝑁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𝐶𝐵𝐹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𝐴𝐵𝑁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2" name="yt_shape_120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660" y="3530421"/>
                <a:ext cx="5407249" cy="4092274"/>
              </a:xfrm>
              <a:prstGeom prst="rect">
                <a:avLst/>
              </a:prstGeom>
              <a:blipFill>
                <a:blip r:embed="rId5"/>
                <a:stretch>
                  <a:fillRect l="-3495" t="-1192" b="-1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183DF7B9-39B4-79D5-8D91-BF6711A0E35B}"/>
              </a:ext>
            </a:extLst>
          </p:cNvPr>
          <p:cNvSpPr txBox="1"/>
          <p:nvPr/>
        </p:nvSpPr>
        <p:spPr>
          <a:xfrm>
            <a:off x="354649" y="3507972"/>
            <a:ext cx="3872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FBA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9D70FDA-D3D4-28C8-C229-43E0565DEA82}"/>
              </a:ext>
            </a:extLst>
          </p:cNvPr>
          <p:cNvSpPr txBox="1"/>
          <p:nvPr/>
        </p:nvSpPr>
        <p:spPr>
          <a:xfrm>
            <a:off x="354649" y="3959103"/>
            <a:ext cx="285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5CE28FBB-44F8-C104-DC3C-C4ED18A3E9D8}"/>
                  </a:ext>
                </a:extLst>
              </p:cNvPr>
              <p:cNvSpPr txBox="1"/>
              <p:nvPr/>
            </p:nvSpPr>
            <p:spPr>
              <a:xfrm>
                <a:off x="354649" y="3824960"/>
                <a:ext cx="553504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BAN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𝐵𝐹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𝐵𝑁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𝐶𝐵𝐹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𝐴𝐵𝑁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5CE28FBB-44F8-C104-DC3C-C4ED18A3E9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649" y="3824960"/>
                <a:ext cx="5535041" cy="1611643"/>
              </a:xfrm>
              <a:prstGeom prst="rect">
                <a:avLst/>
              </a:prstGeom>
              <a:blipFill>
                <a:blip r:embed="rId6"/>
                <a:stretch>
                  <a:fillRect l="-16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D0AA5566-9D6E-8C2E-508E-53AE3C93C1C8}"/>
              </a:ext>
            </a:extLst>
          </p:cNvPr>
          <p:cNvSpPr txBox="1"/>
          <p:nvPr/>
        </p:nvSpPr>
        <p:spPr>
          <a:xfrm>
            <a:off x="412640" y="5286196"/>
            <a:ext cx="4023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2E072FE-6847-7FC6-213D-D24F32EE1416}"/>
              </a:ext>
            </a:extLst>
          </p:cNvPr>
          <p:cNvSpPr txBox="1"/>
          <p:nvPr/>
        </p:nvSpPr>
        <p:spPr>
          <a:xfrm>
            <a:off x="412640" y="5733256"/>
            <a:ext cx="187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AB97EE4D-DC8A-528D-22D0-7145C93A74D2}"/>
                  </a:ext>
                </a:extLst>
              </p:cNvPr>
              <p:cNvSpPr txBox="1"/>
              <p:nvPr/>
            </p:nvSpPr>
            <p:spPr>
              <a:xfrm>
                <a:off x="425371" y="6130626"/>
                <a:ext cx="264547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AN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CF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AB97EE4D-DC8A-528D-22D0-7145C93A74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371" y="6130626"/>
                <a:ext cx="2645474" cy="726326"/>
              </a:xfrm>
              <a:prstGeom prst="rect">
                <a:avLst/>
              </a:prstGeom>
              <a:blipFill>
                <a:blip r:embed="rId7"/>
                <a:stretch>
                  <a:fillRect l="-3687" r="-3687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952</Words>
  <Application>Microsoft Office PowerPoint</Application>
  <PresentationFormat>宽屏</PresentationFormat>
  <Paragraphs>100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Finished</vt:lpstr>
      <vt:lpstr>白正</vt:lpstr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43</cp:revision>
  <dcterms:created xsi:type="dcterms:W3CDTF">2023-05-05T05:33:04Z</dcterms:created>
  <dcterms:modified xsi:type="dcterms:W3CDTF">2023-11-02T13:07:12Z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