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4" r:id="rId7"/>
    <p:sldId id="377" r:id="rId8"/>
    <p:sldId id="400" r:id="rId9"/>
    <p:sldId id="402" r:id="rId10"/>
    <p:sldId id="380" r:id="rId11"/>
    <p:sldId id="384" r:id="rId12"/>
    <p:sldId id="386" r:id="rId13"/>
    <p:sldId id="388" r:id="rId14"/>
    <p:sldId id="389" r:id="rId15"/>
    <p:sldId id="391" r:id="rId16"/>
    <p:sldId id="407" r:id="rId17"/>
    <p:sldId id="403" r:id="rId18"/>
    <p:sldId id="392" r:id="rId19"/>
    <p:sldId id="398" r:id="rId20"/>
    <p:sldId id="405" r:id="rId21"/>
    <p:sldId id="256" r:id="rId2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bin"/><Relationship Id="rId5" Type="http://schemas.openxmlformats.org/officeDocument/2006/relationships/image" Target="../media/image6.bin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48.bin"/><Relationship Id="rId10" Type="http://schemas.openxmlformats.org/officeDocument/2006/relationships/image" Target="../media/image56.png"/><Relationship Id="rId4" Type="http://schemas.openxmlformats.org/officeDocument/2006/relationships/image" Target="../media/image510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7" Type="http://schemas.openxmlformats.org/officeDocument/2006/relationships/image" Target="../media/image15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3.bin"/><Relationship Id="rId4" Type="http://schemas.openxmlformats.org/officeDocument/2006/relationships/image" Target="../media/image12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bin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0" name="yt_shape_14250"/>
          <p:cNvSpPr txBox="1"/>
          <p:nvPr/>
        </p:nvSpPr>
        <p:spPr>
          <a:xfrm>
            <a:off x="551384" y="1272997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4249" name="yt_image_142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72997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2" name="yt_shape_14252"/>
          <p:cNvSpPr txBox="1"/>
          <p:nvPr/>
        </p:nvSpPr>
        <p:spPr>
          <a:xfrm>
            <a:off x="551384" y="1931727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函数的有关概念</a:t>
            </a:r>
          </a:p>
        </p:txBody>
      </p:sp>
      <p:sp>
        <p:nvSpPr>
          <p:cNvPr id="14253" name="yt_shape_14253"/>
          <p:cNvSpPr txBox="1"/>
          <p:nvPr/>
        </p:nvSpPr>
        <p:spPr>
          <a:xfrm>
            <a:off x="551384" y="2436037"/>
            <a:ext cx="7171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下列各曲线中，不能表示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254" name="yt_image_1425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3067704"/>
            <a:ext cx="1000125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55" name="yt_image_1425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1509" y="3067704"/>
            <a:ext cx="1000125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56" name="yt_image_1425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1634" y="3067704"/>
            <a:ext cx="1000125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57" name="yt_image_1425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1759" y="3067704"/>
            <a:ext cx="1000125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0" name="yt_shape_14260"/>
          <p:cNvSpPr txBox="1"/>
          <p:nvPr/>
        </p:nvSpPr>
        <p:spPr>
          <a:xfrm>
            <a:off x="851412" y="408154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261" name="yt_shape_14261"/>
          <p:cNvSpPr txBox="1"/>
          <p:nvPr/>
        </p:nvSpPr>
        <p:spPr>
          <a:xfrm>
            <a:off x="2219944" y="408154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262" name="yt_shape_14262"/>
          <p:cNvSpPr txBox="1"/>
          <p:nvPr/>
        </p:nvSpPr>
        <p:spPr>
          <a:xfrm>
            <a:off x="3580069" y="408154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263" name="yt_shape_14263"/>
          <p:cNvSpPr txBox="1"/>
          <p:nvPr/>
        </p:nvSpPr>
        <p:spPr>
          <a:xfrm>
            <a:off x="4931787" y="408154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64" name="yt_shape_14264"/>
              <p:cNvSpPr txBox="1"/>
              <p:nvPr/>
            </p:nvSpPr>
            <p:spPr>
              <a:xfrm>
                <a:off x="551384" y="4594185"/>
                <a:ext cx="10050508" cy="722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广安市中考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264" name="yt_shape_14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594185"/>
                <a:ext cx="10050508" cy="722121"/>
              </a:xfrm>
              <a:prstGeom prst="rect">
                <a:avLst/>
              </a:prstGeom>
              <a:blipFill>
                <a:blip r:embed="rId7"/>
                <a:stretch>
                  <a:fillRect l="-1819" r="-910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66" name="yt_shape_14266"/>
          <p:cNvSpPr txBox="1"/>
          <p:nvPr/>
        </p:nvSpPr>
        <p:spPr>
          <a:xfrm>
            <a:off x="551384" y="5367094"/>
            <a:ext cx="85087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905320763">
            <a:extLst>
              <a:ext uri="{FF2B5EF4-FFF2-40B4-BE49-F238E27FC236}">
                <a16:creationId xmlns:a16="http://schemas.microsoft.com/office/drawing/2014/main" id="{67061AF7-C413-EBAF-C814-A3D5DB985B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73600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B84ABB-910E-01BC-6143-0AC6767E8280}"/>
              </a:ext>
            </a:extLst>
          </p:cNvPr>
          <p:cNvSpPr txBox="1"/>
          <p:nvPr/>
        </p:nvSpPr>
        <p:spPr>
          <a:xfrm>
            <a:off x="6751048" y="23892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B471DA-EBA3-8186-1A78-B12328D5BE2F}"/>
              </a:ext>
            </a:extLst>
          </p:cNvPr>
          <p:cNvSpPr txBox="1"/>
          <p:nvPr/>
        </p:nvSpPr>
        <p:spPr>
          <a:xfrm>
            <a:off x="8239806" y="4547379"/>
            <a:ext cx="2278761" cy="80874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ACE54D-0D05-87EB-FF14-E7FD1523419B}"/>
              </a:ext>
            </a:extLst>
          </p:cNvPr>
          <p:cNvSpPr txBox="1"/>
          <p:nvPr/>
        </p:nvSpPr>
        <p:spPr>
          <a:xfrm>
            <a:off x="8049623" y="532028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26" name="yt_table_1432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839357"/>
              </p:ext>
            </p:extLst>
          </p:nvPr>
        </p:nvGraphicFramePr>
        <p:xfrm>
          <a:off x="540000" y="238970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7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排数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座位数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40001" y="1237581"/>
            <a:ext cx="1111199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某城市大剧院的一部分为扇形，观众席的座位设置如下表，则每排的座位数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与排数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之间的函数关系式为</a:t>
            </a:r>
            <a:r>
              <a:rPr lang="zh-CN" altLang="zh-CN" sz="100" spc="-100" dirty="0">
                <a:solidFill>
                  <a:srgbClr val="FF0000"/>
                </a:solidFill>
                <a:latin typeface="白正" pitchFamily="24"/>
                <a:ea typeface="宋体" pitchFamily="24"/>
              </a:rPr>
              <a:t> </a:t>
            </a:r>
            <a:r>
              <a:rPr lang="zh-CN" altLang="zh-CN" sz="24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i="1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i="1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spc="-100" dirty="0">
                <a:noFill/>
                <a:latin typeface="白正" pitchFamily="24"/>
                <a:ea typeface="宋体" pitchFamily="24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388D9D-FFF3-14CE-0456-C186054C308C}"/>
              </a:ext>
            </a:extLst>
          </p:cNvPr>
          <p:cNvSpPr txBox="1"/>
          <p:nvPr/>
        </p:nvSpPr>
        <p:spPr>
          <a:xfrm>
            <a:off x="4583834" y="1669629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8" name="yt_shape_14328"/>
          <p:cNvSpPr txBox="1"/>
          <p:nvPr/>
        </p:nvSpPr>
        <p:spPr>
          <a:xfrm>
            <a:off x="539881" y="1281381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、不等式</a:t>
            </a:r>
          </a:p>
        </p:txBody>
      </p:sp>
      <p:sp>
        <p:nvSpPr>
          <p:cNvPr id="14329" name="yt_shape_14329"/>
          <p:cNvSpPr txBox="1"/>
          <p:nvPr/>
        </p:nvSpPr>
        <p:spPr>
          <a:xfrm>
            <a:off x="540000" y="17856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数形结合是解决数学问题常用的思想方法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，根据图象可知，方程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33" name="yt_table_1433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886613"/>
              </p:ext>
            </p:extLst>
          </p:nvPr>
        </p:nvGraphicFramePr>
        <p:xfrm>
          <a:off x="539881" y="2745126"/>
          <a:ext cx="4183380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grpSp>
        <p:nvGrpSpPr>
          <p:cNvPr id="14330" name="yt_shape_14330_skip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4418" y="2745126"/>
            <a:ext cx="2065401" cy="1975626"/>
            <a:chOff x="0" y="0"/>
            <a:chExt cx="2065401" cy="1975626"/>
          </a:xfrm>
        </p:grpSpPr>
        <p:pic>
          <p:nvPicPr>
            <p:cNvPr id="2" name="yt_image_1433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5401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2" name="yt_shape_14332"/>
            <p:cNvSpPr txBox="1"/>
            <p:nvPr/>
          </p:nvSpPr>
          <p:spPr>
            <a:xfrm>
              <a:off x="423236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5321486">
            <a:extLst>
              <a:ext uri="{FF2B5EF4-FFF2-40B4-BE49-F238E27FC236}">
                <a16:creationId xmlns:a16="http://schemas.microsoft.com/office/drawing/2014/main" id="{C49F08CA-E89B-F4A9-970E-6945D35DC3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24341"/>
            <a:ext cx="1171767" cy="3632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8E3422B-D9F9-C084-9113-A92494BEB64D}"/>
              </a:ext>
            </a:extLst>
          </p:cNvPr>
          <p:cNvSpPr txBox="1"/>
          <p:nvPr/>
        </p:nvSpPr>
        <p:spPr>
          <a:xfrm>
            <a:off x="7763602" y="22143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5" name="yt_shape_14335"/>
          <p:cNvSpPr txBox="1"/>
          <p:nvPr/>
        </p:nvSpPr>
        <p:spPr>
          <a:xfrm>
            <a:off x="540000" y="1227488"/>
            <a:ext cx="315471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根据图象信息填空：</a:t>
            </a:r>
          </a:p>
        </p:txBody>
      </p:sp>
      <p:sp>
        <p:nvSpPr>
          <p:cNvPr id="14339" name="yt_shape_14339"/>
          <p:cNvSpPr txBox="1"/>
          <p:nvPr/>
        </p:nvSpPr>
        <p:spPr>
          <a:xfrm>
            <a:off x="540000" y="40668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36" name="yt_shape_14336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7581" y="1866016"/>
            <a:ext cx="2116836" cy="2150505"/>
            <a:chOff x="0" y="0"/>
            <a:chExt cx="2116836" cy="2150505"/>
          </a:xfrm>
        </p:grpSpPr>
        <p:pic>
          <p:nvPicPr>
            <p:cNvPr id="2" name="yt_image_14336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6836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8" name="yt_shape_14338"/>
            <p:cNvSpPr txBox="1"/>
            <p:nvPr/>
          </p:nvSpPr>
          <p:spPr>
            <a:xfrm>
              <a:off x="448954" y="17905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340" name="yt_shape_14340"/>
              <p:cNvSpPr txBox="1"/>
              <p:nvPr/>
            </p:nvSpPr>
            <p:spPr>
              <a:xfrm>
                <a:off x="540000" y="4440275"/>
                <a:ext cx="799693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40" name="yt_shape_14340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0275"/>
                <a:ext cx="7996933" cy="1070934"/>
              </a:xfrm>
              <a:prstGeom prst="rect">
                <a:avLst/>
              </a:prstGeom>
              <a:blipFill>
                <a:blip r:embed="rId3"/>
                <a:stretch>
                  <a:fillRect l="-2365" r="-1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42" name="yt_shape_14342"/>
          <p:cNvSpPr txBox="1"/>
          <p:nvPr/>
        </p:nvSpPr>
        <p:spPr>
          <a:xfrm>
            <a:off x="540000" y="5561997"/>
            <a:ext cx="6094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F355AF-60E3-B665-30C9-E42CA8FA70B1}"/>
                  </a:ext>
                </a:extLst>
              </p:cNvPr>
              <p:cNvSpPr txBox="1"/>
              <p:nvPr/>
            </p:nvSpPr>
            <p:spPr>
              <a:xfrm>
                <a:off x="6567643" y="4393469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8, 'mathAnswerShape': 1}">
                <a:extLst>
                  <a:ext uri="{FF2B5EF4-FFF2-40B4-BE49-F238E27FC236}">
                    <a16:creationId xmlns:a16="http://schemas.microsoft.com/office/drawing/2014/main" id="{BEF355AF-60E3-B665-30C9-E42CA8FA7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643" y="4393469"/>
                <a:ext cx="167722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E586433-BBB0-A610-B712-4E99C46E1BEB}"/>
              </a:ext>
            </a:extLst>
          </p:cNvPr>
          <p:cNvCxnSpPr/>
          <p:nvPr/>
        </p:nvCxnSpPr>
        <p:spPr>
          <a:xfrm>
            <a:off x="6352854" y="5519902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BAECE9EE-5698-037D-C802-D348CD53AD5A}"/>
              </a:ext>
            </a:extLst>
          </p:cNvPr>
          <p:cNvSpPr txBox="1"/>
          <p:nvPr/>
        </p:nvSpPr>
        <p:spPr>
          <a:xfrm>
            <a:off x="5512527" y="5515191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yt_shape_14343"/>
          <p:cNvSpPr txBox="1"/>
          <p:nvPr/>
        </p:nvSpPr>
        <p:spPr>
          <a:xfrm>
            <a:off x="539880" y="1340514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一次函数的应用</a:t>
            </a:r>
          </a:p>
        </p:txBody>
      </p:sp>
      <p:sp>
        <p:nvSpPr>
          <p:cNvPr id="14344" name="yt_shape_14344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甲、乙两人分别从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两地相向而行，他们距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的关系如图所示，那么乙的速度是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3.6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km/h.</a:t>
            </a:r>
          </a:p>
        </p:txBody>
      </p:sp>
      <p:pic>
        <p:nvPicPr>
          <p:cNvPr id="14345" name="yt_image_14345" title="H_125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6683" y="3220171"/>
            <a:ext cx="2338633" cy="172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5321663" title="H_28.599686">
            <a:extLst>
              <a:ext uri="{FF2B5EF4-FFF2-40B4-BE49-F238E27FC236}">
                <a16:creationId xmlns:a16="http://schemas.microsoft.com/office/drawing/2014/main" id="{E0D92ECB-D577-D2B4-5470-EA8E158C03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83474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075508-E482-D7C5-16D5-41784314F627}"/>
              </a:ext>
            </a:extLst>
          </p:cNvPr>
          <p:cNvSpPr txBox="1"/>
          <p:nvPr/>
        </p:nvSpPr>
        <p:spPr>
          <a:xfrm>
            <a:off x="5326789" y="2273506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yt_shape_14347"/>
          <p:cNvSpPr txBox="1"/>
          <p:nvPr/>
        </p:nvSpPr>
        <p:spPr>
          <a:xfrm>
            <a:off x="540000" y="126841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公园城市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建设的不断推进，成都绕城绿道化身成为这座城市的一个超大型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体育场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，绿道骑行成为市民的一种低碳生活新风尚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甲、乙两人相约同时从绿道某地出发同向骑行，甲骑行的速度是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，乙骑行的路程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与骑行的时间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48" name="yt_image_14348" title="H_126.0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6150" y="3573016"/>
            <a:ext cx="2279698" cy="17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21C183-700E-181A-FC1C-3DF7E62CA08B}"/>
              </a:ext>
            </a:extLst>
          </p:cNvPr>
          <p:cNvSpPr txBox="1"/>
          <p:nvPr/>
        </p:nvSpPr>
        <p:spPr>
          <a:xfrm>
            <a:off x="407368" y="1734189"/>
            <a:ext cx="591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4FFA41-0637-DC84-1368-EC7D54B96E76}"/>
              </a:ext>
            </a:extLst>
          </p:cNvPr>
          <p:cNvSpPr txBox="1"/>
          <p:nvPr/>
        </p:nvSpPr>
        <p:spPr>
          <a:xfrm>
            <a:off x="407368" y="2209677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1BF639-B43C-E682-AD45-E57601065C2B}"/>
              </a:ext>
            </a:extLst>
          </p:cNvPr>
          <p:cNvSpPr txBox="1"/>
          <p:nvPr/>
        </p:nvSpPr>
        <p:spPr>
          <a:xfrm>
            <a:off x="407368" y="2685165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80A786-4E60-7194-7A09-49B63F20E216}"/>
              </a:ext>
            </a:extLst>
          </p:cNvPr>
          <p:cNvSpPr txBox="1"/>
          <p:nvPr/>
        </p:nvSpPr>
        <p:spPr>
          <a:xfrm>
            <a:off x="407368" y="3160653"/>
            <a:ext cx="343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F29ACC-A87A-AAB1-516F-36BB17545CF2}"/>
              </a:ext>
            </a:extLst>
          </p:cNvPr>
          <p:cNvSpPr txBox="1"/>
          <p:nvPr/>
        </p:nvSpPr>
        <p:spPr>
          <a:xfrm>
            <a:off x="407368" y="3636141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9EDE7D-FEC6-3030-EB94-A0154885342C}"/>
              </a:ext>
            </a:extLst>
          </p:cNvPr>
          <p:cNvSpPr txBox="1"/>
          <p:nvPr/>
        </p:nvSpPr>
        <p:spPr>
          <a:xfrm>
            <a:off x="407368" y="4111629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03FB8D-BA89-B473-8430-C8443D5952E7}"/>
                  </a:ext>
                </a:extLst>
              </p:cNvPr>
              <p:cNvSpPr txBox="1"/>
              <p:nvPr/>
            </p:nvSpPr>
            <p:spPr>
              <a:xfrm>
                <a:off x="407368" y="4587117"/>
                <a:ext cx="432739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03FB8D-BA89-B473-8430-C8443D5952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587117"/>
                <a:ext cx="4327398" cy="11541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6C9BB3F-D0E3-A022-C5AA-883B8661928E}"/>
              </a:ext>
            </a:extLst>
          </p:cNvPr>
          <p:cNvSpPr txBox="1"/>
          <p:nvPr/>
        </p:nvSpPr>
        <p:spPr>
          <a:xfrm>
            <a:off x="407368" y="5647694"/>
            <a:ext cx="3515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350"/>
          <p:cNvSpPr txBox="1"/>
          <p:nvPr/>
        </p:nvSpPr>
        <p:spPr>
          <a:xfrm>
            <a:off x="407368" y="1285717"/>
            <a:ext cx="791562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求出当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之间的函数解析式；</a:t>
            </a:r>
          </a:p>
        </p:txBody>
      </p:sp>
      <p:pic>
        <p:nvPicPr>
          <p:cNvPr id="12" name="yt_image_14348" title="H_126.0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046411"/>
            <a:ext cx="2279698" cy="17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93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1" name="yt_shape_14351"/>
          <p:cNvSpPr txBox="1"/>
          <p:nvPr/>
        </p:nvSpPr>
        <p:spPr>
          <a:xfrm>
            <a:off x="540001" y="1286605"/>
            <a:ext cx="418784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何时乙骑行在甲的前面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所以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yt_shape_14354"/>
          <p:cNvSpPr txBox="1"/>
          <p:nvPr/>
        </p:nvSpPr>
        <p:spPr>
          <a:xfrm>
            <a:off x="540000" y="1772816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可知当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时，乙骑行的速度为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，而甲骑行的速度为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，则甲在乙前面；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时，乙骑行的速度为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，甲骑行的速度为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18km/h.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后，乙骑行在甲的前面，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后乙骑行在甲的前面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611979-AFCE-AD4C-E6FD-C98005B2C98C}"/>
              </a:ext>
            </a:extLst>
          </p:cNvPr>
          <p:cNvSpPr txBox="1"/>
          <p:nvPr/>
        </p:nvSpPr>
        <p:spPr>
          <a:xfrm>
            <a:off x="449989" y="1833801"/>
            <a:ext cx="802227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可知当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时，乙骑行的速度为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15km/h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917643F-1CC9-8D1B-8D88-734D5D7C331C}"/>
              </a:ext>
            </a:extLst>
          </p:cNvPr>
          <p:cNvSpPr txBox="1"/>
          <p:nvPr/>
        </p:nvSpPr>
        <p:spPr>
          <a:xfrm>
            <a:off x="449989" y="2309289"/>
            <a:ext cx="672613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而甲骑行的速度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，则甲在乙前面；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D4688E-6BF3-2541-A01E-3E9A423EDD70}"/>
              </a:ext>
            </a:extLst>
          </p:cNvPr>
          <p:cNvSpPr txBox="1"/>
          <p:nvPr/>
        </p:nvSpPr>
        <p:spPr>
          <a:xfrm>
            <a:off x="449989" y="2784777"/>
            <a:ext cx="837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时，乙骑行的速度为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，甲骑行的速度为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18km/h.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A2C27D-053D-D8FB-6B67-C9C51607D637}"/>
              </a:ext>
            </a:extLst>
          </p:cNvPr>
          <p:cNvSpPr txBox="1"/>
          <p:nvPr/>
        </p:nvSpPr>
        <p:spPr>
          <a:xfrm>
            <a:off x="449989" y="3260265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后，乙骑行在甲的前面，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850B7B-5A7F-4FC7-61B9-E427D2149427}"/>
              </a:ext>
            </a:extLst>
          </p:cNvPr>
          <p:cNvSpPr txBox="1"/>
          <p:nvPr/>
        </p:nvSpPr>
        <p:spPr>
          <a:xfrm>
            <a:off x="449989" y="3735753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0D679F1-A9FD-F762-1534-CEDA98CAF78E}"/>
              </a:ext>
            </a:extLst>
          </p:cNvPr>
          <p:cNvSpPr txBox="1"/>
          <p:nvPr/>
        </p:nvSpPr>
        <p:spPr>
          <a:xfrm>
            <a:off x="449989" y="4211241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后乙骑行在甲的前面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8" name="yt_image_14348" title="H_126.0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046411"/>
            <a:ext cx="2279698" cy="17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yt_shape_14357"/>
          <p:cNvSpPr txBox="1"/>
          <p:nvPr/>
        </p:nvSpPr>
        <p:spPr>
          <a:xfrm>
            <a:off x="539880" y="1239853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356" name="yt_image_14356" title="H_50.0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39853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9" name="yt_shape_14359"/>
          <p:cNvSpPr txBox="1"/>
          <p:nvPr/>
        </p:nvSpPr>
        <p:spPr>
          <a:xfrm>
            <a:off x="540001" y="1926008"/>
            <a:ext cx="1045254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时，对应的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60" name="yt_table_14360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663169"/>
                  </p:ext>
                </p:extLst>
              </p:nvPr>
            </p:nvGraphicFramePr>
            <p:xfrm>
              <a:off x="539880" y="2885443"/>
              <a:ext cx="7611428" cy="67919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  <a:gridCol w="2478405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60" name="yt_table_14360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663169"/>
                  </p:ext>
                </p:extLst>
              </p:nvPr>
            </p:nvGraphicFramePr>
            <p:xfrm>
              <a:off x="539880" y="2885443"/>
              <a:ext cx="7611428" cy="67919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63"/>
                        </a:ext>
                      </a:extLst>
                    </a:gridCol>
                    <a:gridCol w="2478405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</a:tblGrid>
                  <a:tr h="67919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1850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659" r="-176261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179" r="-45946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8449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361" name="yt_shape_14361"/>
              <p:cNvSpPr txBox="1"/>
              <p:nvPr/>
            </p:nvSpPr>
            <p:spPr>
              <a:xfrm>
                <a:off x="539880" y="3576106"/>
                <a:ext cx="10736914" cy="14916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是一次函数，则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的图象与坐标轴围成的三角形面积是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361" name="yt_shape_14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0" y="3576106"/>
                <a:ext cx="10736914" cy="1491690"/>
              </a:xfrm>
              <a:prstGeom prst="rect">
                <a:avLst/>
              </a:prstGeom>
              <a:blipFill>
                <a:blip r:embed="rId4"/>
                <a:stretch>
                  <a:fillRect l="-1760" t="-410" r="-795" b="-11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A562264-97D7-F797-A4EA-D2302DFA4C06}"/>
              </a:ext>
            </a:extLst>
          </p:cNvPr>
          <p:cNvSpPr txBox="1"/>
          <p:nvPr/>
        </p:nvSpPr>
        <p:spPr>
          <a:xfrm>
            <a:off x="1364713" y="23674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D7B0B0-7A6F-E8A1-D495-C76AC7FA3E4C}"/>
              </a:ext>
            </a:extLst>
          </p:cNvPr>
          <p:cNvSpPr txBox="1"/>
          <p:nvPr/>
        </p:nvSpPr>
        <p:spPr>
          <a:xfrm>
            <a:off x="8450298" y="3529300"/>
            <a:ext cx="942086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D1CA29-4FDF-DF9F-C927-5A9684565B0D}"/>
              </a:ext>
            </a:extLst>
          </p:cNvPr>
          <p:cNvSpPr txBox="1"/>
          <p:nvPr/>
        </p:nvSpPr>
        <p:spPr>
          <a:xfrm>
            <a:off x="10244744" y="407000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C2D7B4-669A-DBE3-FB87-9D361246C485}"/>
                  </a:ext>
                </a:extLst>
              </p:cNvPr>
              <p:cNvSpPr txBox="1"/>
              <p:nvPr/>
            </p:nvSpPr>
            <p:spPr>
              <a:xfrm>
                <a:off x="8803294" y="4530499"/>
                <a:ext cx="11581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C2D7B4-669A-DBE3-FB87-9D361246C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3294" y="4530499"/>
                <a:ext cx="1158114" cy="554685"/>
              </a:xfrm>
              <a:prstGeom prst="rect">
                <a:avLst/>
              </a:prstGeom>
              <a:blipFill>
                <a:blip r:embed="rId5"/>
                <a:stretch>
                  <a:fillRect l="-789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539881" y="1014653"/>
            <a:ext cx="2395464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796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366" name="yt_image_14366" title="H_50.0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14653"/>
            <a:ext cx="2379726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9" name="yt_shape_14369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沿路线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70" name="yt_image_14370" title="H_124.3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281" y="2502361"/>
            <a:ext cx="1756791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2" name="yt_shape_14372"/>
          <p:cNvSpPr txBox="1"/>
          <p:nvPr/>
        </p:nvSpPr>
        <p:spPr>
          <a:xfrm>
            <a:off x="539881" y="2651574"/>
            <a:ext cx="3606757" cy="28807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E22021-434C-8C71-2CAB-687381714992}"/>
              </a:ext>
            </a:extLst>
          </p:cNvPr>
          <p:cNvSpPr txBox="1"/>
          <p:nvPr/>
        </p:nvSpPr>
        <p:spPr>
          <a:xfrm>
            <a:off x="516776" y="3041768"/>
            <a:ext cx="735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的解析式是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，根据题意得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1EB0AF3-1118-6700-4732-639AEE11EA85}"/>
                  </a:ext>
                </a:extLst>
              </p:cNvPr>
              <p:cNvSpPr txBox="1"/>
              <p:nvPr/>
            </p:nvSpPr>
            <p:spPr>
              <a:xfrm>
                <a:off x="525448" y="3324077"/>
                <a:ext cx="40845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1EB0AF3-1118-6700-4732-639AEE11E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48" y="3324077"/>
                <a:ext cx="4084510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7AAB8CB-C167-0965-9705-A4D3B8691601}"/>
              </a:ext>
            </a:extLst>
          </p:cNvPr>
          <p:cNvSpPr txBox="1"/>
          <p:nvPr/>
        </p:nvSpPr>
        <p:spPr>
          <a:xfrm>
            <a:off x="516776" y="4478266"/>
            <a:ext cx="440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的解析式是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810AE4-06D4-6BEF-415B-E5C5B215E641}"/>
              </a:ext>
            </a:extLst>
          </p:cNvPr>
          <p:cNvSpPr txBox="1"/>
          <p:nvPr/>
        </p:nvSpPr>
        <p:spPr>
          <a:xfrm>
            <a:off x="500792" y="5504087"/>
            <a:ext cx="536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9DFC36-2359-5AA2-3454-39333CA8D56C}"/>
                  </a:ext>
                </a:extLst>
              </p:cNvPr>
              <p:cNvSpPr txBox="1"/>
              <p:nvPr/>
            </p:nvSpPr>
            <p:spPr>
              <a:xfrm>
                <a:off x="623392" y="5922557"/>
                <a:ext cx="3278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9DFC36-2359-5AA2-3454-39333CA8D5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5922557"/>
                <a:ext cx="3278886" cy="726326"/>
              </a:xfrm>
              <a:prstGeom prst="rect">
                <a:avLst/>
              </a:prstGeom>
              <a:blipFill>
                <a:blip r:embed="rId5"/>
                <a:stretch>
                  <a:fillRect l="-2788" r="-297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74" name="yt_shape_14374"/>
              <p:cNvSpPr txBox="1"/>
              <p:nvPr/>
            </p:nvSpPr>
            <p:spPr>
              <a:xfrm>
                <a:off x="407368" y="764704"/>
                <a:ext cx="899605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时，求出这时点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374" name="yt_shape_14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764704"/>
                <a:ext cx="8996052" cy="638893"/>
              </a:xfrm>
              <a:prstGeom prst="rect">
                <a:avLst/>
              </a:prstGeom>
              <a:blipFill>
                <a:blip r:embed="rId2"/>
                <a:stretch>
                  <a:fillRect l="-2100" r="-108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78" name="yt_shape_14378"/>
              <p:cNvSpPr txBox="1"/>
              <p:nvPr/>
            </p:nvSpPr>
            <p:spPr>
              <a:xfrm>
                <a:off x="540000" y="4409512"/>
                <a:ext cx="5238614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8" name="yt_shape_14378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9512"/>
                <a:ext cx="5238614" cy="1119024"/>
              </a:xfrm>
              <a:prstGeom prst="rect">
                <a:avLst/>
              </a:prstGeom>
              <a:blipFill>
                <a:blip r:embed="rId4"/>
                <a:stretch>
                  <a:fillRect l="-3609" t="-4348" r="-256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370" title="H_124.3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281" y="2502361"/>
            <a:ext cx="1756791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380"/>
              <p:cNvSpPr txBox="1"/>
              <p:nvPr/>
            </p:nvSpPr>
            <p:spPr>
              <a:xfrm>
                <a:off x="540000" y="1403597"/>
                <a:ext cx="6157135" cy="66274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的解析式是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的解析式是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的横坐标是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综上可知，点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4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3597"/>
                <a:ext cx="6157135" cy="6627455"/>
              </a:xfrm>
              <a:prstGeom prst="rect">
                <a:avLst/>
              </a:prstGeom>
              <a:blipFill>
                <a:blip r:embed="rId6"/>
                <a:stretch>
                  <a:fillRect l="-3069" t="-736" r="-2079" b="-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9477397-58B0-E7B2-2840-28A322C27B24}"/>
              </a:ext>
            </a:extLst>
          </p:cNvPr>
          <p:cNvSpPr txBox="1"/>
          <p:nvPr/>
        </p:nvSpPr>
        <p:spPr>
          <a:xfrm>
            <a:off x="449989" y="1356791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的解析式是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D182F7C-4025-9F02-6EAE-963DA8466694}"/>
                  </a:ext>
                </a:extLst>
              </p:cNvPr>
              <p:cNvSpPr txBox="1"/>
              <p:nvPr/>
            </p:nvSpPr>
            <p:spPr>
              <a:xfrm>
                <a:off x="449989" y="1832279"/>
                <a:ext cx="3686873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+mn-cs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+mn-cs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D182F7C-4025-9F02-6EAE-963DA8466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32279"/>
                <a:ext cx="3686873" cy="569100"/>
              </a:xfrm>
              <a:prstGeom prst="rect">
                <a:avLst/>
              </a:prstGeom>
              <a:blipFill>
                <a:blip r:embed="rId7"/>
                <a:stretch>
                  <a:fillRect l="-2645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FC79B41-829E-3790-EE11-28D94615C8C4}"/>
                  </a:ext>
                </a:extLst>
              </p:cNvPr>
              <p:cNvSpPr txBox="1"/>
              <p:nvPr/>
            </p:nvSpPr>
            <p:spPr>
              <a:xfrm>
                <a:off x="449989" y="2335206"/>
                <a:ext cx="3804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的解析式是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FC79B41-829E-3790-EE11-28D94615C8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5206"/>
                <a:ext cx="3804348" cy="765061"/>
              </a:xfrm>
              <a:prstGeom prst="rect">
                <a:avLst/>
              </a:prstGeom>
              <a:blipFill>
                <a:blip r:embed="rId8"/>
                <a:stretch>
                  <a:fillRect l="-2564" r="-256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3A800DD-271D-CD57-0094-82F1A93F0006}"/>
                  </a:ext>
                </a:extLst>
              </p:cNvPr>
              <p:cNvSpPr txBox="1"/>
              <p:nvPr/>
            </p:nvSpPr>
            <p:spPr>
              <a:xfrm>
                <a:off x="424350" y="2875514"/>
                <a:ext cx="5253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的面积是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3A800DD-271D-CD57-0094-82F1A93F0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350" y="2875514"/>
                <a:ext cx="5253736" cy="765061"/>
              </a:xfrm>
              <a:prstGeom prst="rect">
                <a:avLst/>
              </a:prstGeom>
              <a:blipFill>
                <a:blip r:embed="rId9"/>
                <a:stretch>
                  <a:fillRect l="-1858" r="-185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DFCF16A-C29A-E2B6-80FF-71EB37A64384}"/>
                  </a:ext>
                </a:extLst>
              </p:cNvPr>
              <p:cNvSpPr txBox="1"/>
              <p:nvPr/>
            </p:nvSpPr>
            <p:spPr>
              <a:xfrm>
                <a:off x="449989" y="3429000"/>
                <a:ext cx="3686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的横坐标是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DFCF16A-C29A-E2B6-80FF-71EB37A64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000"/>
                <a:ext cx="3686873" cy="765061"/>
              </a:xfrm>
              <a:prstGeom prst="rect">
                <a:avLst/>
              </a:prstGeom>
              <a:blipFill>
                <a:blip r:embed="rId10"/>
                <a:stretch>
                  <a:fillRect l="-2645" r="-264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B663E57-548C-3D80-B1DF-5C89B90D1146}"/>
                  </a:ext>
                </a:extLst>
              </p:cNvPr>
              <p:cNvSpPr txBox="1"/>
              <p:nvPr/>
            </p:nvSpPr>
            <p:spPr>
              <a:xfrm>
                <a:off x="506209" y="3987066"/>
                <a:ext cx="4177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B663E57-548C-3D80-B1DF-5C89B90D11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209" y="3987066"/>
                <a:ext cx="4177411" cy="765061"/>
              </a:xfrm>
              <a:prstGeom prst="rect">
                <a:avLst/>
              </a:prstGeom>
              <a:blipFill>
                <a:blip r:embed="rId11"/>
                <a:stretch>
                  <a:fillRect l="-2190" r="-23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E2EEEFB-E1EE-1C28-281C-25C83AE8B495}"/>
                  </a:ext>
                </a:extLst>
              </p:cNvPr>
              <p:cNvSpPr txBox="1"/>
              <p:nvPr/>
            </p:nvSpPr>
            <p:spPr>
              <a:xfrm>
                <a:off x="471485" y="4522794"/>
                <a:ext cx="3763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的坐标是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E2EEEFB-E1EE-1C28-281C-25C83AE8B4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485" y="4522794"/>
                <a:ext cx="3763073" cy="765061"/>
              </a:xfrm>
              <a:prstGeom prst="rect">
                <a:avLst/>
              </a:prstGeom>
              <a:blipFill>
                <a:blip r:embed="rId12"/>
                <a:stretch>
                  <a:fillRect l="-2427" r="-258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93B114F6-BAAF-E642-AE0E-2B11E95437A2}"/>
              </a:ext>
            </a:extLst>
          </p:cNvPr>
          <p:cNvSpPr txBox="1"/>
          <p:nvPr/>
        </p:nvSpPr>
        <p:spPr>
          <a:xfrm>
            <a:off x="471485" y="5194244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BAEA9BC-D16B-A8B0-D80F-820D5498CA8C}"/>
              </a:ext>
            </a:extLst>
          </p:cNvPr>
          <p:cNvSpPr txBox="1"/>
          <p:nvPr/>
        </p:nvSpPr>
        <p:spPr>
          <a:xfrm>
            <a:off x="471485" y="5669731"/>
            <a:ext cx="325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917780B-03A8-BA2D-158C-350AE5D4B104}"/>
                  </a:ext>
                </a:extLst>
              </p:cNvPr>
              <p:cNvSpPr txBox="1"/>
              <p:nvPr/>
            </p:nvSpPr>
            <p:spPr>
              <a:xfrm>
                <a:off x="471485" y="6145219"/>
                <a:ext cx="6277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综上可知，点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的坐标是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917780B-03A8-BA2D-158C-350AE5D4B1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485" y="6145219"/>
                <a:ext cx="6277673" cy="726326"/>
              </a:xfrm>
              <a:prstGeom prst="rect">
                <a:avLst/>
              </a:prstGeom>
              <a:blipFill>
                <a:blip r:embed="rId13"/>
                <a:stretch>
                  <a:fillRect l="-1456" r="-165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7" name="yt_shape_14267"/>
          <p:cNvSpPr txBox="1"/>
          <p:nvPr/>
        </p:nvSpPr>
        <p:spPr>
          <a:xfrm>
            <a:off x="539881" y="1124490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函数图象的应用</a:t>
            </a:r>
          </a:p>
        </p:txBody>
      </p:sp>
      <p:sp>
        <p:nvSpPr>
          <p:cNvPr id="14268" name="yt_shape_14268"/>
          <p:cNvSpPr txBox="1"/>
          <p:nvPr/>
        </p:nvSpPr>
        <p:spPr>
          <a:xfrm>
            <a:off x="540000" y="16288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仙桃市中考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如图，边长分别为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的两个正方形，其中有一条边在同一水平线上，小正方形沿该水平线自左向右匀速穿过大正方形，设穿过的时间为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，大正方形的面积为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，小正方形与大正方形重叠部分的面积为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变化的函数图象大致为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269" name="yt_image_142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7975" y="3972294"/>
            <a:ext cx="476402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71" name="yt_image_142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929" y="3700790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72" name="yt_image_142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0482" y="3700790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73" name="yt_image_142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035" y="3700790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74" name="yt_image_142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1588" y="3700790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7" name="yt_shape_14277"/>
          <p:cNvSpPr txBox="1"/>
          <p:nvPr/>
        </p:nvSpPr>
        <p:spPr>
          <a:xfrm>
            <a:off x="862671" y="471005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278" name="yt_shape_14278"/>
          <p:cNvSpPr txBox="1"/>
          <p:nvPr/>
        </p:nvSpPr>
        <p:spPr>
          <a:xfrm>
            <a:off x="2226631" y="471005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279" name="yt_shape_14279"/>
          <p:cNvSpPr txBox="1"/>
          <p:nvPr/>
        </p:nvSpPr>
        <p:spPr>
          <a:xfrm>
            <a:off x="3582184" y="471005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280" name="yt_shape_14280"/>
          <p:cNvSpPr txBox="1"/>
          <p:nvPr/>
        </p:nvSpPr>
        <p:spPr>
          <a:xfrm>
            <a:off x="4929330" y="471005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698905320929">
            <a:extLst>
              <a:ext uri="{FF2B5EF4-FFF2-40B4-BE49-F238E27FC236}">
                <a16:creationId xmlns:a16="http://schemas.microsoft.com/office/drawing/2014/main" id="{482596B0-2574-0074-872C-1BB1C8572D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636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FCCE3D-A3CF-0203-5319-E990087F6A64}"/>
              </a:ext>
            </a:extLst>
          </p:cNvPr>
          <p:cNvSpPr txBox="1"/>
          <p:nvPr/>
        </p:nvSpPr>
        <p:spPr>
          <a:xfrm>
            <a:off x="3497989" y="30084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1" name="yt_shape_14281"/>
          <p:cNvSpPr txBox="1"/>
          <p:nvPr/>
        </p:nvSpPr>
        <p:spPr>
          <a:xfrm>
            <a:off x="540120" y="140553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桂林市中考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桂林作为国际旅游名城，每年吸引着大量游客前来观光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现有一批游客分别乘坐甲、乙两辆旅游大巴同时从旅行社前往某个旅游景点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行驶过程中甲大巴因故停留一段时间后继续驶向景点，乙大巴全程匀速驶向景点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两辆大巴的行程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变化的图象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全程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依据图中信息，下列说法错误的是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3" name="yt_table_142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19159"/>
              </p:ext>
            </p:extLst>
          </p:nvPr>
        </p:nvGraphicFramePr>
        <p:xfrm>
          <a:off x="540000" y="3805360"/>
          <a:ext cx="5468938" cy="1901952"/>
        </p:xfrm>
        <a:graphic>
          <a:graphicData uri="http://schemas.openxmlformats.org/drawingml/2006/table">
            <a:tbl>
              <a:tblPr/>
              <a:tblGrid>
                <a:gridCol w="5468938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甲大巴比乙大巴先到达景点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甲大巴中途停留了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甲大巴停留后用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追上乙大巴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甲大巴停留前的平均速度是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60km/h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pic>
        <p:nvPicPr>
          <p:cNvPr id="14282" name="yt_image_14282_skip" title="H_158.0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4617" y="3805360"/>
            <a:ext cx="2905506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273E01-6CA9-E852-6019-043E4F8FB211}"/>
              </a:ext>
            </a:extLst>
          </p:cNvPr>
          <p:cNvSpPr txBox="1"/>
          <p:nvPr/>
        </p:nvSpPr>
        <p:spPr>
          <a:xfrm>
            <a:off x="1364509" y="32606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5" name="yt_shape_14285"/>
          <p:cNvSpPr txBox="1"/>
          <p:nvPr/>
        </p:nvSpPr>
        <p:spPr>
          <a:xfrm>
            <a:off x="540000" y="1264058"/>
            <a:ext cx="45685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一次函数的图象和性质</a:t>
            </a:r>
          </a:p>
        </p:txBody>
      </p:sp>
      <p:sp>
        <p:nvSpPr>
          <p:cNvPr id="14286" name="yt_shape_14286"/>
          <p:cNvSpPr txBox="1"/>
          <p:nvPr/>
        </p:nvSpPr>
        <p:spPr>
          <a:xfrm>
            <a:off x="540121" y="1768368"/>
            <a:ext cx="1038041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的图象不经过第二象限，则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7" name="yt_table_14287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7531541"/>
                  </p:ext>
                </p:extLst>
              </p:nvPr>
            </p:nvGraphicFramePr>
            <p:xfrm>
              <a:off x="540000" y="2727803"/>
              <a:ext cx="5508943" cy="1342898"/>
            </p:xfrm>
            <a:graphic>
              <a:graphicData uri="http://schemas.openxmlformats.org/drawingml/2006/table">
                <a:tbl>
                  <a:tblPr/>
                  <a:tblGrid>
                    <a:gridCol w="3211830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  <a:gridCol w="229711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87" name="yt_table_14287" descr="{&quot;rangeId&quot;:8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7531541"/>
                  </p:ext>
                </p:extLst>
              </p:nvPr>
            </p:nvGraphicFramePr>
            <p:xfrm>
              <a:off x="540000" y="2363745"/>
              <a:ext cx="5508943" cy="1265428"/>
            </p:xfrm>
            <a:graphic>
              <a:graphicData uri="http://schemas.openxmlformats.org/drawingml/2006/table">
                <a:tbl>
                  <a:tblPr/>
                  <a:tblGrid>
                    <a:gridCol w="3211830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  <a:gridCol w="229711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140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7140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05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88" name="yt_shape_14288"/>
          <p:cNvSpPr txBox="1"/>
          <p:nvPr/>
        </p:nvSpPr>
        <p:spPr>
          <a:xfrm>
            <a:off x="540120" y="4043740"/>
            <a:ext cx="103804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眉山市中考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的增大而增大，则点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所在象限为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9" name="yt_table_142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929788"/>
              </p:ext>
            </p:extLst>
          </p:nvPr>
        </p:nvGraphicFramePr>
        <p:xfrm>
          <a:off x="540000" y="5003175"/>
          <a:ext cx="5304155" cy="950976"/>
        </p:xfrm>
        <a:graphic>
          <a:graphicData uri="http://schemas.openxmlformats.org/drawingml/2006/table">
            <a:tbl>
              <a:tblPr/>
              <a:tblGrid>
                <a:gridCol w="3211830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pic>
        <p:nvPicPr>
          <p:cNvPr id="3" name="yt_shape_1698905321090" title="H_28.770866">
            <a:extLst>
              <a:ext uri="{FF2B5EF4-FFF2-40B4-BE49-F238E27FC236}">
                <a16:creationId xmlns:a16="http://schemas.microsoft.com/office/drawing/2014/main" id="{5BA3EE24-B44D-51BA-5E90-5BEB0C52DF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05931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91F989-FC48-5EF3-29EF-7CFD99CC9897}"/>
              </a:ext>
            </a:extLst>
          </p:cNvPr>
          <p:cNvSpPr txBox="1"/>
          <p:nvPr/>
        </p:nvSpPr>
        <p:spPr>
          <a:xfrm>
            <a:off x="1415480" y="21718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3608C0-CA6C-EE9D-AAD8-AB3A9815F035}"/>
              </a:ext>
            </a:extLst>
          </p:cNvPr>
          <p:cNvSpPr txBox="1"/>
          <p:nvPr/>
        </p:nvSpPr>
        <p:spPr>
          <a:xfrm>
            <a:off x="4223792" y="44597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1" name="yt_shape_14291"/>
          <p:cNvSpPr txBox="1"/>
          <p:nvPr/>
        </p:nvSpPr>
        <p:spPr>
          <a:xfrm>
            <a:off x="540000" y="10264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辽宁省中考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如图，在同一平面直角坐标系中，一次函数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的图象分别为直线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，则下列结论正确的是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3" name="yt_table_1429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701235"/>
              </p:ext>
            </p:extLst>
          </p:nvPr>
        </p:nvGraphicFramePr>
        <p:xfrm>
          <a:off x="540000" y="2099465"/>
          <a:ext cx="5164455" cy="950976"/>
        </p:xfrm>
        <a:graphic>
          <a:graphicData uri="http://schemas.openxmlformats.org/drawingml/2006/table">
            <a:tbl>
              <a:tblPr/>
              <a:tblGrid>
                <a:gridCol w="306578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2098675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</a:tbl>
          </a:graphicData>
        </a:graphic>
      </p:graphicFrame>
      <p:pic>
        <p:nvPicPr>
          <p:cNvPr id="14292" name="yt_image_14292_skip" title="H_112.6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9051" y="1859435"/>
            <a:ext cx="1460754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295" name="yt_shape_14295"/>
              <p:cNvSpPr txBox="1"/>
              <p:nvPr/>
            </p:nvSpPr>
            <p:spPr>
              <a:xfrm>
                <a:off x="540119" y="3341259"/>
                <a:ext cx="11111999" cy="11918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邵阳市中考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在直角坐标系中，已知点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上的两点，则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的大小关系是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295" name="yt_shape_14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41259"/>
                <a:ext cx="11111999" cy="1191801"/>
              </a:xfrm>
              <a:prstGeom prst="rect">
                <a:avLst/>
              </a:prstGeom>
              <a:blipFill>
                <a:blip r:embed="rId3"/>
                <a:stretch>
                  <a:fillRect l="-1701" r="-1701" b="-1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97" name="yt_table_142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143760"/>
              </p:ext>
            </p:extLst>
          </p:nvPr>
        </p:nvGraphicFramePr>
        <p:xfrm>
          <a:off x="540000" y="4583848"/>
          <a:ext cx="4624705" cy="950976"/>
        </p:xfrm>
        <a:graphic>
          <a:graphicData uri="http://schemas.openxmlformats.org/drawingml/2006/table">
            <a:tbl>
              <a:tblPr/>
              <a:tblGrid>
                <a:gridCol w="30657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sp>
        <p:nvSpPr>
          <p:cNvPr id="14299" name="yt_shape_14299"/>
          <p:cNvSpPr txBox="1"/>
          <p:nvPr/>
        </p:nvSpPr>
        <p:spPr>
          <a:xfrm>
            <a:off x="540119" y="55854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个单位长度后经过点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A5F58B-71E4-FD50-86D4-136D426384B8}"/>
              </a:ext>
            </a:extLst>
          </p:cNvPr>
          <p:cNvSpPr txBox="1"/>
          <p:nvPr/>
        </p:nvSpPr>
        <p:spPr>
          <a:xfrm>
            <a:off x="8085863" y="14550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45D963-7D78-9E2B-501A-01944F8F9CFD}"/>
              </a:ext>
            </a:extLst>
          </p:cNvPr>
          <p:cNvSpPr txBox="1"/>
          <p:nvPr/>
        </p:nvSpPr>
        <p:spPr>
          <a:xfrm>
            <a:off x="7054107" y="40503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BD2B87-0494-B035-01E4-709D606ED4E4}"/>
              </a:ext>
            </a:extLst>
          </p:cNvPr>
          <p:cNvSpPr txBox="1"/>
          <p:nvPr/>
        </p:nvSpPr>
        <p:spPr>
          <a:xfrm>
            <a:off x="1059708" y="601408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00" name="yt_shape_14300"/>
              <p:cNvSpPr txBox="1"/>
              <p:nvPr/>
            </p:nvSpPr>
            <p:spPr>
              <a:xfrm>
                <a:off x="540000" y="119675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如图，在平面直角坐标系中，直线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，并分别与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300" name="yt_shape_143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02" name="yt_image_14302" title="H_163.445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216" y="2036087"/>
            <a:ext cx="2304288" cy="207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04" name="yt_shape_14304"/>
          <p:cNvSpPr txBox="1"/>
          <p:nvPr/>
        </p:nvSpPr>
        <p:spPr>
          <a:xfrm>
            <a:off x="540000" y="2420888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7965E2-5DDD-E679-4A14-6013300993BF}"/>
                  </a:ext>
                </a:extLst>
              </p:cNvPr>
              <p:cNvSpPr txBox="1"/>
              <p:nvPr/>
            </p:nvSpPr>
            <p:spPr>
              <a:xfrm>
                <a:off x="407368" y="2780928"/>
                <a:ext cx="80445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相交于点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7965E2-5DDD-E679-4A14-601330099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80928"/>
                <a:ext cx="8044562" cy="765061"/>
              </a:xfrm>
              <a:prstGeom prst="rect">
                <a:avLst/>
              </a:prstGeom>
              <a:blipFill>
                <a:blip r:embed="rId4"/>
                <a:stretch>
                  <a:fillRect l="-1213" r="-113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564E7A-E41D-B059-33DA-BE70E6C443A4}"/>
                  </a:ext>
                </a:extLst>
              </p:cNvPr>
              <p:cNvSpPr txBox="1"/>
              <p:nvPr/>
            </p:nvSpPr>
            <p:spPr>
              <a:xfrm>
                <a:off x="407368" y="3224774"/>
                <a:ext cx="323862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564E7A-E41D-B059-33DA-BE70E6C44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24774"/>
                <a:ext cx="3238628" cy="1328560"/>
              </a:xfrm>
              <a:prstGeom prst="rect">
                <a:avLst/>
              </a:prstGeom>
              <a:blipFill>
                <a:blip r:embed="rId5"/>
                <a:stretch>
                  <a:fillRect l="-3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478030-9B5D-5CFD-80D8-637C5A6E449E}"/>
                  </a:ext>
                </a:extLst>
              </p:cNvPr>
              <p:cNvSpPr txBox="1"/>
              <p:nvPr/>
            </p:nvSpPr>
            <p:spPr>
              <a:xfrm>
                <a:off x="540000" y="4420085"/>
                <a:ext cx="20231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478030-9B5D-5CFD-80D8-637C5A6E44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0085"/>
                <a:ext cx="2023174" cy="1154189"/>
              </a:xfrm>
              <a:prstGeom prst="rect">
                <a:avLst/>
              </a:prstGeom>
              <a:blipFill>
                <a:blip r:embed="rId6"/>
                <a:stretch>
                  <a:fillRect l="-4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A5639DD-F739-0527-593B-51109E20FDD2}"/>
              </a:ext>
            </a:extLst>
          </p:cNvPr>
          <p:cNvSpPr txBox="1"/>
          <p:nvPr/>
        </p:nvSpPr>
        <p:spPr>
          <a:xfrm>
            <a:off x="540000" y="5480662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44232" y="1196752"/>
            <a:ext cx="332373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PAB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的面积；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6827894-B36A-A7A5-503F-49D5ABF18D9F}"/>
                  </a:ext>
                </a:extLst>
              </p:cNvPr>
              <p:cNvSpPr txBox="1"/>
              <p:nvPr/>
            </p:nvSpPr>
            <p:spPr>
              <a:xfrm>
                <a:off x="505864" y="1628800"/>
                <a:ext cx="5471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轴交于点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6827894-B36A-A7A5-503F-49D5ABF18D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864" y="1628800"/>
                <a:ext cx="5471223" cy="765061"/>
              </a:xfrm>
              <a:prstGeom prst="rect">
                <a:avLst/>
              </a:prstGeom>
              <a:blipFill>
                <a:blip r:embed="rId2"/>
                <a:stretch>
                  <a:fillRect l="-1784" r="-178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63D036F-D3B2-ADFD-04BE-3B4AC6ADDD5B}"/>
                  </a:ext>
                </a:extLst>
              </p:cNvPr>
              <p:cNvSpPr txBox="1"/>
              <p:nvPr/>
            </p:nvSpPr>
            <p:spPr>
              <a:xfrm>
                <a:off x="505864" y="2300249"/>
                <a:ext cx="5056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63D036F-D3B2-ADFD-04BE-3B4AC6ADD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864" y="2300249"/>
                <a:ext cx="5056886" cy="765061"/>
              </a:xfrm>
              <a:prstGeom prst="rect">
                <a:avLst/>
              </a:prstGeom>
              <a:blipFill>
                <a:blip r:embed="rId3"/>
                <a:stretch>
                  <a:fillRect l="-1928" r="-180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860C79A-B18A-99FF-8BA9-EF7F13992C8F}"/>
              </a:ext>
            </a:extLst>
          </p:cNvPr>
          <p:cNvSpPr txBox="1"/>
          <p:nvPr/>
        </p:nvSpPr>
        <p:spPr>
          <a:xfrm>
            <a:off x="505864" y="2971698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9E9EA7-5AC9-D191-514D-34656F73326D}"/>
              </a:ext>
            </a:extLst>
          </p:cNvPr>
          <p:cNvSpPr txBox="1"/>
          <p:nvPr/>
        </p:nvSpPr>
        <p:spPr>
          <a:xfrm>
            <a:off x="505864" y="3447186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轴交于点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4F0138-FF65-202E-A53C-BB78D0D8A303}"/>
              </a:ext>
            </a:extLst>
          </p:cNvPr>
          <p:cNvSpPr txBox="1"/>
          <p:nvPr/>
        </p:nvSpPr>
        <p:spPr>
          <a:xfrm>
            <a:off x="505864" y="3922674"/>
            <a:ext cx="477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7EAF31A-26B1-1D1D-0065-376985870924}"/>
              </a:ext>
            </a:extLst>
          </p:cNvPr>
          <p:cNvSpPr txBox="1"/>
          <p:nvPr/>
        </p:nvSpPr>
        <p:spPr>
          <a:xfrm>
            <a:off x="505864" y="4398162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FB81CB-CE15-3ED9-200C-AD4F7BA7FBD9}"/>
              </a:ext>
            </a:extLst>
          </p:cNvPr>
          <p:cNvSpPr txBox="1"/>
          <p:nvPr/>
        </p:nvSpPr>
        <p:spPr>
          <a:xfrm>
            <a:off x="505864" y="4873650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82F08DD-B4BA-DC2B-B2F2-F4500D3CA9F6}"/>
                  </a:ext>
                </a:extLst>
              </p:cNvPr>
              <p:cNvSpPr txBox="1"/>
              <p:nvPr/>
            </p:nvSpPr>
            <p:spPr>
              <a:xfrm>
                <a:off x="505864" y="5349138"/>
                <a:ext cx="3066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82F08DD-B4BA-DC2B-B2F2-F4500D3CA9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864" y="5349138"/>
                <a:ext cx="3066923" cy="726326"/>
              </a:xfrm>
              <a:prstGeom prst="rect">
                <a:avLst/>
              </a:prstGeom>
              <a:blipFill>
                <a:blip r:embed="rId4"/>
                <a:stretch>
                  <a:fillRect l="-3181" r="-278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4302" title="H_163.445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216" y="2036087"/>
            <a:ext cx="2304288" cy="207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4" name="yt_shape_14314"/>
          <p:cNvSpPr txBox="1"/>
          <p:nvPr/>
        </p:nvSpPr>
        <p:spPr>
          <a:xfrm>
            <a:off x="630011" y="2358199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描黑加粗如图，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4316" name="yt_shape_14316"/>
          <p:cNvSpPr txBox="1"/>
          <p:nvPr/>
        </p:nvSpPr>
        <p:spPr>
          <a:xfrm>
            <a:off x="5014575" y="2989866"/>
            <a:ext cx="1917897" cy="15999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700" b="0" i="0" u="none" spc="-8700">
                <a:solidFill>
                  <a:srgbClr val="1EE3CF"/>
                </a:solidFill>
                <a:effectLst/>
                <a:latin typeface="白正" pitchFamily="87"/>
                <a:ea typeface="宋体" pitchFamily="87"/>
              </a:rPr>
              <a:t> </a:t>
            </a:r>
            <a:r>
              <a:rPr lang="en-US" altLang="zh-CN" sz="8700" b="0" i="0" u="none" spc="12993">
                <a:solidFill>
                  <a:srgbClr val="1EE3CF"/>
                </a:solidFill>
                <a:effectLst/>
                <a:latin typeface="白正" pitchFamily="87"/>
                <a:ea typeface="宋体" pitchFamily="87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315" name="yt_image_14315" title="H_136.8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4575" y="2989866"/>
            <a:ext cx="1925955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8" name="yt_shape_14318"/>
          <p:cNvSpPr txBox="1"/>
          <p:nvPr/>
        </p:nvSpPr>
        <p:spPr>
          <a:xfrm>
            <a:off x="630011" y="4778773"/>
            <a:ext cx="35811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自变量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的取值范围是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65321E-B641-ED86-EFF0-D83800D19848}"/>
              </a:ext>
            </a:extLst>
          </p:cNvPr>
          <p:cNvSpPr txBox="1"/>
          <p:nvPr/>
        </p:nvSpPr>
        <p:spPr>
          <a:xfrm>
            <a:off x="540000" y="2311393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描黑加粗如图，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6F0D43-EEFB-2C35-57CD-EA1A03B90104}"/>
              </a:ext>
            </a:extLst>
          </p:cNvPr>
          <p:cNvSpPr txBox="1"/>
          <p:nvPr/>
        </p:nvSpPr>
        <p:spPr>
          <a:xfrm>
            <a:off x="540000" y="4731967"/>
            <a:ext cx="372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自变量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的取值范围是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306"/>
              <p:cNvSpPr txBox="1"/>
              <p:nvPr/>
            </p:nvSpPr>
            <p:spPr>
              <a:xfrm>
                <a:off x="540000" y="1124744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请把图象中直线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上方的部分描黑加粗，并写出此时自变量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>
          <p:sp>
            <p:nvSpPr>
              <p:cNvPr id="8" name="yt_shape_14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93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302" title="H_163.445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216" y="2036087"/>
            <a:ext cx="2304288" cy="207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9" name="yt_shape_14319"/>
          <p:cNvSpPr txBox="1"/>
          <p:nvPr/>
        </p:nvSpPr>
        <p:spPr>
          <a:xfrm>
            <a:off x="539880" y="1269837"/>
            <a:ext cx="42607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确定一次函数解析式</a:t>
            </a:r>
          </a:p>
        </p:txBody>
      </p:sp>
      <p:sp>
        <p:nvSpPr>
          <p:cNvPr id="14320" name="yt_shape_14320"/>
          <p:cNvSpPr txBox="1"/>
          <p:nvPr/>
        </p:nvSpPr>
        <p:spPr>
          <a:xfrm>
            <a:off x="540000" y="17741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如图，正比例函数的图象与一次函数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，则这个正比例函数的解析式是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21" name="yt_image_14321" title="H_114.4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4077" y="2885946"/>
            <a:ext cx="1403604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23" name="yt_shape_14323"/>
              <p:cNvSpPr txBox="1"/>
              <p:nvPr/>
            </p:nvSpPr>
            <p:spPr>
              <a:xfrm>
                <a:off x="539999" y="4390309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将一次函数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的图象绕原点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逆时针旋转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，所得到的图象对应的函数解析式是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323" name="yt_shape_14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4390309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701" t="-4348" r="-109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5321309" title="H_28.770866">
            <a:extLst>
              <a:ext uri="{FF2B5EF4-FFF2-40B4-BE49-F238E27FC236}">
                <a16:creationId xmlns:a16="http://schemas.microsoft.com/office/drawing/2014/main" id="{322B2A3B-E6B7-9D87-C36A-1ED8850B8C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11710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EB66F7-0267-1DB8-C99D-D3365200572E}"/>
              </a:ext>
            </a:extLst>
          </p:cNvPr>
          <p:cNvSpPr txBox="1"/>
          <p:nvPr/>
        </p:nvSpPr>
        <p:spPr>
          <a:xfrm>
            <a:off x="5783989" y="2175082"/>
            <a:ext cx="1516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8D1710-3B9E-909C-32F0-1DF7550D8DDC}"/>
                  </a:ext>
                </a:extLst>
              </p:cNvPr>
              <p:cNvSpPr txBox="1"/>
              <p:nvPr/>
            </p:nvSpPr>
            <p:spPr>
              <a:xfrm>
                <a:off x="1973988" y="4646596"/>
                <a:ext cx="1645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8D1710-3B9E-909C-32F0-1DF7550D8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3988" y="4646596"/>
                <a:ext cx="1645348" cy="765061"/>
              </a:xfrm>
              <a:prstGeom prst="rect">
                <a:avLst/>
              </a:prstGeom>
              <a:blipFill>
                <a:blip r:embed="rId5"/>
                <a:stretch>
                  <a:fillRect l="-59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1941</Words>
  <Application>Microsoft Office PowerPoint</Application>
  <PresentationFormat>宽屏</PresentationFormat>
  <Paragraphs>186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2023-11-02T15:48:36Z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