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6" r:id="rId7"/>
    <p:sldId id="378" r:id="rId8"/>
    <p:sldId id="380" r:id="rId9"/>
    <p:sldId id="382" r:id="rId10"/>
    <p:sldId id="383" r:id="rId11"/>
    <p:sldId id="386" r:id="rId12"/>
    <p:sldId id="38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bin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2" name="yt_shape_14452"/>
          <p:cNvSpPr txBox="1"/>
          <p:nvPr/>
        </p:nvSpPr>
        <p:spPr>
          <a:xfrm>
            <a:off x="482975" y="1147241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51" name="yt_image_1445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54" name="yt_shape_14454"/>
              <p:cNvSpPr txBox="1"/>
              <p:nvPr/>
            </p:nvSpPr>
            <p:spPr>
              <a:xfrm>
                <a:off x="540000" y="1844824"/>
                <a:ext cx="11111999" cy="2231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个数的平均数时，如果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个数的平均数为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，也叫做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加权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平均数，其中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分别叫做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权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454" name="yt_shape_144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2231124"/>
              </a:xfrm>
              <a:prstGeom prst="rect">
                <a:avLst/>
              </a:prstGeom>
              <a:blipFill>
                <a:blip r:embed="rId3"/>
                <a:stretch>
                  <a:fillRect l="-1701" t="-2459" r="-1701" b="-5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56" name="yt_shape_14456"/>
          <p:cNvSpPr txBox="1"/>
          <p:nvPr/>
        </p:nvSpPr>
        <p:spPr>
          <a:xfrm>
            <a:off x="540000" y="4075119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根据频数分布表求加权平均数时，统计中常用各组的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组中值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代表各组的实际数据，把各组的频数看作相应组中值的权，从而计算出平均数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57" name="yt_shape_14457"/>
          <p:cNvSpPr txBox="1"/>
          <p:nvPr/>
        </p:nvSpPr>
        <p:spPr>
          <a:xfrm>
            <a:off x="540000" y="5034554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当考察的对象很多，或考察本身带有破坏性时，统计中通常用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样本的平均数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来估计总体平均数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15A65B-146F-8784-353A-938D14BBF5C0}"/>
              </a:ext>
            </a:extLst>
          </p:cNvPr>
          <p:cNvSpPr txBox="1"/>
          <p:nvPr/>
        </p:nvSpPr>
        <p:spPr>
          <a:xfrm>
            <a:off x="3485289" y="30565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加权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0D8D92-1113-2E47-E89F-AD0D41CC172E}"/>
              </a:ext>
            </a:extLst>
          </p:cNvPr>
          <p:cNvSpPr txBox="1"/>
          <p:nvPr/>
        </p:nvSpPr>
        <p:spPr>
          <a:xfrm>
            <a:off x="1059589" y="35320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4F5C21-5228-D35E-9144-A73BFAFA159E}"/>
              </a:ext>
            </a:extLst>
          </p:cNvPr>
          <p:cNvSpPr txBox="1"/>
          <p:nvPr/>
        </p:nvSpPr>
        <p:spPr>
          <a:xfrm>
            <a:off x="8297113" y="402831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组中值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C3747A-77D4-7143-2113-0C7B374F0421}"/>
              </a:ext>
            </a:extLst>
          </p:cNvPr>
          <p:cNvSpPr txBox="1"/>
          <p:nvPr/>
        </p:nvSpPr>
        <p:spPr>
          <a:xfrm>
            <a:off x="9212988" y="498774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样本的平均数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7" name="yt_shape_14517"/>
          <p:cNvSpPr txBox="1"/>
          <p:nvPr/>
        </p:nvSpPr>
        <p:spPr>
          <a:xfrm>
            <a:off x="335360" y="908720"/>
            <a:ext cx="7524337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请根据所给信息，回答下列问题：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72°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若把统计表每组中各个成绩用这组数据的中间值代替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例如，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组数据中间值为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，请估计被选取的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名学生成绩的平均数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71AFD7-384D-E22C-3621-3A581797A6DD}"/>
              </a:ext>
            </a:extLst>
          </p:cNvPr>
          <p:cNvSpPr txBox="1"/>
          <p:nvPr/>
        </p:nvSpPr>
        <p:spPr>
          <a:xfrm>
            <a:off x="2988549" y="13374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3E323A-7C3E-8034-65D1-7B4B58B3854C}"/>
              </a:ext>
            </a:extLst>
          </p:cNvPr>
          <p:cNvSpPr txBox="1"/>
          <p:nvPr/>
        </p:nvSpPr>
        <p:spPr>
          <a:xfrm>
            <a:off x="4969749" y="13374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4A9C0C-A920-5404-3E0C-D2B82D78A576}"/>
              </a:ext>
            </a:extLst>
          </p:cNvPr>
          <p:cNvSpPr txBox="1"/>
          <p:nvPr/>
        </p:nvSpPr>
        <p:spPr>
          <a:xfrm>
            <a:off x="7004254" y="1334103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2C9FDF-871B-5B9D-7ABD-3453DC1E8C41}"/>
              </a:ext>
            </a:extLst>
          </p:cNvPr>
          <p:cNvSpPr txBox="1"/>
          <p:nvPr/>
        </p:nvSpPr>
        <p:spPr>
          <a:xfrm>
            <a:off x="274736" y="3212976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被选取的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名学生成绩的平均数为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4A9529-55AF-5DB1-338A-FDA006FB8BF0}"/>
                  </a:ext>
                </a:extLst>
              </p:cNvPr>
              <p:cNvSpPr txBox="1"/>
              <p:nvPr/>
            </p:nvSpPr>
            <p:spPr>
              <a:xfrm>
                <a:off x="579536" y="3688464"/>
                <a:ext cx="69666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4A9529-55AF-5DB1-338A-FDA006FB8B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536" y="3688464"/>
                <a:ext cx="6966648" cy="768046"/>
              </a:xfrm>
              <a:prstGeom prst="rect">
                <a:avLst/>
              </a:prstGeom>
              <a:blipFill>
                <a:blip r:embed="rId2"/>
                <a:stretch>
                  <a:fillRect r="-14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0CBD44D-7234-1490-A851-9ED4DC8511DA}"/>
                  </a:ext>
                </a:extLst>
              </p:cNvPr>
              <p:cNvSpPr txBox="1"/>
              <p:nvPr/>
            </p:nvSpPr>
            <p:spPr>
              <a:xfrm>
                <a:off x="274736" y="4362898"/>
                <a:ext cx="559504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1950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4250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6650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0CBD44D-7234-1490-A851-9ED4DC851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736" y="4362898"/>
                <a:ext cx="5595048" cy="768045"/>
              </a:xfrm>
              <a:prstGeom prst="rect">
                <a:avLst/>
              </a:prstGeom>
              <a:blipFill>
                <a:blip r:embed="rId3"/>
                <a:stretch>
                  <a:fillRect l="-1634" r="-174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D879CC-C67B-B17E-884B-306699F7896F}"/>
                  </a:ext>
                </a:extLst>
              </p:cNvPr>
              <p:cNvSpPr txBox="1"/>
              <p:nvPr/>
            </p:nvSpPr>
            <p:spPr>
              <a:xfrm>
                <a:off x="274736" y="5037331"/>
                <a:ext cx="193744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16400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D879CC-C67B-B17E-884B-306699F78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736" y="5037331"/>
                <a:ext cx="1937449" cy="768046"/>
              </a:xfrm>
              <a:prstGeom prst="rect">
                <a:avLst/>
              </a:prstGeom>
              <a:blipFill>
                <a:blip r:embed="rId4"/>
                <a:stretch>
                  <a:fillRect l="-4717" r="-503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31B5FCA-DC97-1FBA-7CC1-047D5C1DEE97}"/>
              </a:ext>
            </a:extLst>
          </p:cNvPr>
          <p:cNvSpPr txBox="1"/>
          <p:nvPr/>
        </p:nvSpPr>
        <p:spPr>
          <a:xfrm>
            <a:off x="274736" y="5711765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5A2EFD-E07F-1C0A-CDE0-67AF91E0EA34}"/>
              </a:ext>
            </a:extLst>
          </p:cNvPr>
          <p:cNvSpPr txBox="1"/>
          <p:nvPr/>
        </p:nvSpPr>
        <p:spPr>
          <a:xfrm>
            <a:off x="274736" y="6187253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答：被选取的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名学生成绩的平均数是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2" name="yt_table_14515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779317"/>
              </p:ext>
            </p:extLst>
          </p:nvPr>
        </p:nvGraphicFramePr>
        <p:xfrm>
          <a:off x="7916178" y="1256666"/>
          <a:ext cx="4136376" cy="29695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6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海选成绩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3" name="yt_image_14512" title="H_117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52384" y="4464641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0" name="yt_shape_14520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规定海选成绩不低于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，请估计该校参加这次海选比赛的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名学生中成绩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的有多少人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E9F03DE-8AE9-7EFB-30B3-A22C70D5E01C}"/>
                  </a:ext>
                </a:extLst>
              </p:cNvPr>
              <p:cNvSpPr txBox="1"/>
              <p:nvPr/>
            </p:nvSpPr>
            <p:spPr>
              <a:xfrm>
                <a:off x="450108" y="5253936"/>
                <a:ext cx="50616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1}">
                <a:extLst>
                  <a:ext uri="{FF2B5EF4-FFF2-40B4-BE49-F238E27FC236}">
                    <a16:creationId xmlns:a16="http://schemas.microsoft.com/office/drawing/2014/main" id="{8E9F03DE-8AE9-7EFB-30B3-A22C70D5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3936"/>
                <a:ext cx="5061648" cy="769061"/>
              </a:xfrm>
              <a:prstGeom prst="rect">
                <a:avLst/>
              </a:prstGeom>
              <a:blipFill>
                <a:blip r:embed="rId6"/>
                <a:stretch>
                  <a:fillRect l="-1928" r="-19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A4CE4E8-2535-F394-ADF9-5F0CB5CE2716}"/>
              </a:ext>
            </a:extLst>
          </p:cNvPr>
          <p:cNvSpPr txBox="1"/>
          <p:nvPr/>
        </p:nvSpPr>
        <p:spPr>
          <a:xfrm>
            <a:off x="450108" y="5929384"/>
            <a:ext cx="9247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答：该校参加这次海选比赛的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名学生中成绩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1" name="yt_table_14515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471929"/>
              </p:ext>
            </p:extLst>
          </p:nvPr>
        </p:nvGraphicFramePr>
        <p:xfrm>
          <a:off x="1998742" y="2158903"/>
          <a:ext cx="4136376" cy="29695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6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海选成绩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2" name="yt_image_14512" title="H_117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44272" y="2708839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9" name="yt_shape_14459"/>
          <p:cNvSpPr txBox="1"/>
          <p:nvPr/>
        </p:nvSpPr>
        <p:spPr>
          <a:xfrm>
            <a:off x="540000" y="102944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58" name="yt_image_14458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944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1" name="yt_shape_14461"/>
          <p:cNvSpPr txBox="1"/>
          <p:nvPr/>
        </p:nvSpPr>
        <p:spPr>
          <a:xfrm>
            <a:off x="540000" y="173274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组中值与平均数</a:t>
            </a:r>
          </a:p>
        </p:txBody>
      </p:sp>
      <p:sp>
        <p:nvSpPr>
          <p:cNvPr id="14462" name="yt_shape_14462"/>
          <p:cNvSpPr txBox="1"/>
          <p:nvPr/>
        </p:nvSpPr>
        <p:spPr>
          <a:xfrm>
            <a:off x="540000" y="2237050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下列各组数据中，组中值不是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3" name="yt_table_144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257459"/>
              </p:ext>
            </p:extLst>
          </p:nvPr>
        </p:nvGraphicFramePr>
        <p:xfrm>
          <a:off x="540000" y="2716353"/>
          <a:ext cx="5080318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sp>
        <p:nvSpPr>
          <p:cNvPr id="14465" name="yt_shape_14465"/>
          <p:cNvSpPr txBox="1"/>
          <p:nvPr/>
        </p:nvSpPr>
        <p:spPr>
          <a:xfrm>
            <a:off x="540000" y="3717907"/>
            <a:ext cx="546303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对一组数据进行了整理，结果如下表：</a:t>
            </a:r>
          </a:p>
        </p:txBody>
      </p:sp>
      <p:graphicFrame>
        <p:nvGraphicFramePr>
          <p:cNvPr id="14466" name="yt_table_1446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185794"/>
              </p:ext>
            </p:extLst>
          </p:nvPr>
        </p:nvGraphicFramePr>
        <p:xfrm>
          <a:off x="540000" y="4356435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468" name="yt_shape_14468"/>
          <p:cNvSpPr txBox="1"/>
          <p:nvPr/>
        </p:nvSpPr>
        <p:spPr>
          <a:xfrm>
            <a:off x="540000" y="5760041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则这组数据的平均数是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905426251" title="H_28.801733">
            <a:extLst>
              <a:ext uri="{FF2B5EF4-FFF2-40B4-BE49-F238E27FC236}">
                <a16:creationId xmlns:a16="http://schemas.microsoft.com/office/drawing/2014/main" id="{F60ED0CB-8136-F064-4F30-5989B98A7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7441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F96E47-3629-0487-1A37-72971100E6D1}"/>
              </a:ext>
            </a:extLst>
          </p:cNvPr>
          <p:cNvSpPr txBox="1"/>
          <p:nvPr/>
        </p:nvSpPr>
        <p:spPr>
          <a:xfrm>
            <a:off x="6164989" y="21902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339C5E-0F6C-9084-972C-D0ECB12877F8}"/>
              </a:ext>
            </a:extLst>
          </p:cNvPr>
          <p:cNvSpPr txBox="1"/>
          <p:nvPr/>
        </p:nvSpPr>
        <p:spPr>
          <a:xfrm>
            <a:off x="3802789" y="57132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" name="yt_shape_14469"/>
          <p:cNvSpPr txBox="1"/>
          <p:nvPr/>
        </p:nvSpPr>
        <p:spPr>
          <a:xfrm>
            <a:off x="540000" y="1236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如图是某班一次竞赛成绩的频数分布直方图，利用组中值可估计该班的平均分为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470" name="yt_image_14470" title="H_154.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8338" y="2559278"/>
            <a:ext cx="3735324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ED9C17-2C50-99C8-3A11-3CB5EB282DAC}"/>
              </a:ext>
            </a:extLst>
          </p:cNvPr>
          <p:cNvSpPr txBox="1"/>
          <p:nvPr/>
        </p:nvSpPr>
        <p:spPr>
          <a:xfrm>
            <a:off x="5021989" y="16649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2" name="yt_shape_14472"/>
          <p:cNvSpPr txBox="1"/>
          <p:nvPr/>
        </p:nvSpPr>
        <p:spPr>
          <a:xfrm>
            <a:off x="539881" y="1242021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用样本平均数估计总体平均数</a:t>
            </a:r>
          </a:p>
        </p:txBody>
      </p:sp>
      <p:sp>
        <p:nvSpPr>
          <p:cNvPr id="14473" name="yt_shape_14473"/>
          <p:cNvSpPr txBox="1"/>
          <p:nvPr/>
        </p:nvSpPr>
        <p:spPr>
          <a:xfrm>
            <a:off x="540000" y="17463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某纺织厂从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万件同类产品中随机抽取了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件进行质检，发现其中有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件不合格，那么估计该厂这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万件产品中合格品约为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4" name="yt_table_144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203975"/>
              </p:ext>
            </p:extLst>
          </p:nvPr>
        </p:nvGraphicFramePr>
        <p:xfrm>
          <a:off x="539881" y="2705766"/>
          <a:ext cx="4583430" cy="950976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万件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万件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sp>
        <p:nvSpPr>
          <p:cNvPr id="14476" name="yt_shape_14476"/>
          <p:cNvSpPr txBox="1"/>
          <p:nvPr/>
        </p:nvSpPr>
        <p:spPr>
          <a:xfrm>
            <a:off x="540000" y="37073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某校组织八年级全体学生到校外采集标本，随机抽查一个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人小组的成果，其中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人每人采集到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人每人采集到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人每人采集到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件，则估计该校八年级学生此次平均每人采集标本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905426403" title="H_28.801733">
            <a:extLst>
              <a:ext uri="{FF2B5EF4-FFF2-40B4-BE49-F238E27FC236}">
                <a16:creationId xmlns:a16="http://schemas.microsoft.com/office/drawing/2014/main" id="{1E25500B-8402-5319-74BB-04736FBF25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836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2A5C9C-150A-5928-439F-8A3F31C25DB6}"/>
              </a:ext>
            </a:extLst>
          </p:cNvPr>
          <p:cNvSpPr txBox="1"/>
          <p:nvPr/>
        </p:nvSpPr>
        <p:spPr>
          <a:xfrm>
            <a:off x="7155588" y="21750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D37806-FF10-B75C-53FC-8D48778FF154}"/>
              </a:ext>
            </a:extLst>
          </p:cNvPr>
          <p:cNvSpPr txBox="1"/>
          <p:nvPr/>
        </p:nvSpPr>
        <p:spPr>
          <a:xfrm>
            <a:off x="4107589" y="461149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78" name="yt_image_14478" title="H_140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687" y="2420888"/>
            <a:ext cx="2722626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0" name="yt_shape_14480"/>
          <p:cNvSpPr txBox="1"/>
          <p:nvPr/>
        </p:nvSpPr>
        <p:spPr>
          <a:xfrm>
            <a:off x="540001" y="4254362"/>
            <a:ext cx="8694688" cy="192052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名同学捐款的平均数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该校共有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名学生参与捐款，请估计该校学生的捐款总数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元，估计该校学生的捐款总数为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5CB39D-A7EB-D443-0ADB-7DBAC5274CFB}"/>
              </a:ext>
            </a:extLst>
          </p:cNvPr>
          <p:cNvSpPr txBox="1"/>
          <p:nvPr/>
        </p:nvSpPr>
        <p:spPr>
          <a:xfrm>
            <a:off x="540001" y="4683785"/>
            <a:ext cx="955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96BCF3-CF24-5AFB-C158-9C868E3BA6FE}"/>
              </a:ext>
            </a:extLst>
          </p:cNvPr>
          <p:cNvSpPr txBox="1"/>
          <p:nvPr/>
        </p:nvSpPr>
        <p:spPr>
          <a:xfrm>
            <a:off x="537625" y="5636754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1F13A5-141A-7F4D-E372-559043B77CF1}"/>
              </a:ext>
            </a:extLst>
          </p:cNvPr>
          <p:cNvSpPr txBox="1"/>
          <p:nvPr/>
        </p:nvSpPr>
        <p:spPr>
          <a:xfrm>
            <a:off x="537625" y="6117906"/>
            <a:ext cx="10009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名学生捐款的平均数为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元，估计该校学生的捐款总数为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001" y="1052736"/>
            <a:ext cx="1074057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爱满扬州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慈善一日捐款活动中，学校团总支为了了解本校学生的捐款情况，随机抽取了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名学生的捐款数进行了统计，并绘制成统计图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5" name="yt_shape_14485"/>
          <p:cNvSpPr txBox="1"/>
          <p:nvPr/>
        </p:nvSpPr>
        <p:spPr>
          <a:xfrm>
            <a:off x="540000" y="900000"/>
            <a:ext cx="967893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对利用组中值计算平均数理解不到位，错用最高或最低数值</a:t>
            </a:r>
          </a:p>
        </p:txBody>
      </p:sp>
      <p:sp>
        <p:nvSpPr>
          <p:cNvPr id="14486" name="yt_shape_14486"/>
          <p:cNvSpPr txBox="1"/>
          <p:nvPr/>
        </p:nvSpPr>
        <p:spPr>
          <a:xfrm>
            <a:off x="540119" y="135352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灯泡厂为测量一批灯泡的使用寿命，从中抽取了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只灯泡，它们的使用寿命如下表所示：</a:t>
            </a:r>
          </a:p>
        </p:txBody>
      </p:sp>
      <p:graphicFrame>
        <p:nvGraphicFramePr>
          <p:cNvPr id="14487" name="yt_table_1448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90951"/>
              </p:ext>
            </p:extLst>
          </p:nvPr>
        </p:nvGraphicFramePr>
        <p:xfrm>
          <a:off x="540000" y="2472181"/>
          <a:ext cx="11111999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使用寿命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灯泡数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使用寿命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灯泡数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489" name="yt_shape_14489"/>
              <p:cNvSpPr txBox="1"/>
              <p:nvPr/>
            </p:nvSpPr>
            <p:spPr>
              <a:xfrm>
                <a:off x="540119" y="5009393"/>
                <a:ext cx="11111999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这批灯泡的平均使用寿命是多少？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解：根据题意得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这批灯泡的平均使用寿命是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1676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小时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89" name="yt_shape_14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09393"/>
                <a:ext cx="11111999" cy="1589666"/>
              </a:xfrm>
              <a:prstGeom prst="rect">
                <a:avLst/>
              </a:prstGeom>
              <a:blipFill>
                <a:blip r:embed="rId2"/>
                <a:stretch>
                  <a:fillRect l="-1701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5426572" title="H_28.801733">
            <a:extLst>
              <a:ext uri="{FF2B5EF4-FFF2-40B4-BE49-F238E27FC236}">
                <a16:creationId xmlns:a16="http://schemas.microsoft.com/office/drawing/2014/main" id="{4443445A-7B4F-79C6-6FBF-F645BE6AA7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BE957C-B9D1-F847-BC1D-FE9EF8B39639}"/>
                  </a:ext>
                </a:extLst>
              </p:cNvPr>
              <p:cNvSpPr txBox="1"/>
              <p:nvPr/>
            </p:nvSpPr>
            <p:spPr>
              <a:xfrm>
                <a:off x="191344" y="5414968"/>
                <a:ext cx="10344472" cy="581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解：根据题意得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2400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BE957C-B9D1-F847-BC1D-FE9EF8B39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44" y="5414968"/>
                <a:ext cx="10344472" cy="581327"/>
              </a:xfrm>
              <a:prstGeom prst="rect">
                <a:avLst/>
              </a:prstGeom>
              <a:blipFill>
                <a:blip r:embed="rId4"/>
                <a:stretch>
                  <a:fillRect l="-884" r="-2180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6B046CF-5269-E1AD-A6B5-DA6F4D996116}"/>
              </a:ext>
            </a:extLst>
          </p:cNvPr>
          <p:cNvSpPr txBox="1"/>
          <p:nvPr/>
        </p:nvSpPr>
        <p:spPr>
          <a:xfrm>
            <a:off x="231108" y="6376538"/>
            <a:ext cx="5437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这批灯泡的平均使用寿命是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1676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4005" y="5949280"/>
            <a:ext cx="241604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1676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小时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3" name="yt_shape_14493"/>
          <p:cNvSpPr txBox="1"/>
          <p:nvPr/>
        </p:nvSpPr>
        <p:spPr>
          <a:xfrm>
            <a:off x="539880" y="1086661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92" name="yt_image_14492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5" name="yt_shape_14495"/>
          <p:cNvSpPr txBox="1"/>
          <p:nvPr/>
        </p:nvSpPr>
        <p:spPr>
          <a:xfrm>
            <a:off x="540000" y="177281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王老师对八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班的某次考试成绩进行统计后，绘制了频数分布直方图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如图，分数取正整数，满分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根据图形，回答下列问题：</a:t>
            </a:r>
          </a:p>
        </p:txBody>
      </p:sp>
      <p:pic>
        <p:nvPicPr>
          <p:cNvPr id="14496" name="yt_image_14496" title="H_110.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514" y="2891475"/>
            <a:ext cx="356273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8" name="yt_shape_14498"/>
          <p:cNvSpPr txBox="1"/>
          <p:nvPr/>
        </p:nvSpPr>
        <p:spPr>
          <a:xfrm>
            <a:off x="539880" y="4340986"/>
            <a:ext cx="661719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该班有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这一组的频数是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估计该班这次考试的平均成绩是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87.5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77910C-74A7-43F0-F704-DC12C687D426}"/>
              </a:ext>
            </a:extLst>
          </p:cNvPr>
          <p:cNvSpPr txBox="1"/>
          <p:nvPr/>
        </p:nvSpPr>
        <p:spPr>
          <a:xfrm>
            <a:off x="2431069" y="429418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1800EF-61CE-4758-9326-1BB06E75C400}"/>
              </a:ext>
            </a:extLst>
          </p:cNvPr>
          <p:cNvSpPr txBox="1"/>
          <p:nvPr/>
        </p:nvSpPr>
        <p:spPr>
          <a:xfrm>
            <a:off x="5021869" y="476966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C885F6-10FB-3BDD-6EAE-43A6438F5716}"/>
              </a:ext>
            </a:extLst>
          </p:cNvPr>
          <p:cNvSpPr txBox="1"/>
          <p:nvPr/>
        </p:nvSpPr>
        <p:spPr>
          <a:xfrm>
            <a:off x="5783869" y="5245156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01" name="yt_shape_14501"/>
              <p:cNvSpPr txBox="1"/>
              <p:nvPr/>
            </p:nvSpPr>
            <p:spPr>
              <a:xfrm>
                <a:off x="540119" y="900000"/>
                <a:ext cx="11111999" cy="7122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某油桃种植户今年喜获丰收，他从采摘的一批总质量为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900kg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的油桃中随机抽取了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个油桃，称得其质量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单位：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分别为：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估计这批油桃中每个油桃的平均质量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若质量不小于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的油桃可定为优级，估计这批油桃中优级油桃占油桃总数的百分之几，达到优级的油桃有多少千克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被挑选的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个油桃的平均质量为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由此估计这一批油桃中，每个油桃的平均质量约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105g.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估计这批油桃中优级油桃占油桃总数的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，达到优级的油桃有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360kg.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501" name="yt_shape_14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7122591"/>
              </a:xfrm>
              <a:prstGeom prst="rect">
                <a:avLst/>
              </a:prstGeom>
              <a:blipFill>
                <a:blip r:embed="rId2"/>
                <a:stretch>
                  <a:fillRect l="-1701" t="-771" r="-1153" b="-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33F652-EC4F-C315-9F3B-CC0268C9211E}"/>
                  </a:ext>
                </a:extLst>
              </p:cNvPr>
              <p:cNvSpPr txBox="1"/>
              <p:nvPr/>
            </p:nvSpPr>
            <p:spPr>
              <a:xfrm>
                <a:off x="506583" y="2602488"/>
                <a:ext cx="1091888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被挑选的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个油桃的平均质量为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33F652-EC4F-C315-9F3B-CC0268C92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83" y="2602488"/>
                <a:ext cx="10918889" cy="768046"/>
              </a:xfrm>
              <a:prstGeom prst="rect">
                <a:avLst/>
              </a:prstGeom>
              <a:blipFill>
                <a:blip r:embed="rId3"/>
                <a:stretch>
                  <a:fillRect l="-838" r="-89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ADDD21A-6AEF-013F-6838-C95033007805}"/>
              </a:ext>
            </a:extLst>
          </p:cNvPr>
          <p:cNvSpPr txBox="1"/>
          <p:nvPr/>
        </p:nvSpPr>
        <p:spPr>
          <a:xfrm>
            <a:off x="479596" y="3205226"/>
            <a:ext cx="46532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50148B-C9EC-1086-569F-005945C6BA2C}"/>
              </a:ext>
            </a:extLst>
          </p:cNvPr>
          <p:cNvSpPr txBox="1"/>
          <p:nvPr/>
        </p:nvSpPr>
        <p:spPr>
          <a:xfrm>
            <a:off x="399426" y="3701962"/>
            <a:ext cx="726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由此估计这一批油桃中，每个油桃的平均质量约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105g.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310DD2-B594-3EA0-9840-D72424F2E038}"/>
                  </a:ext>
                </a:extLst>
              </p:cNvPr>
              <p:cNvSpPr txBox="1"/>
              <p:nvPr/>
            </p:nvSpPr>
            <p:spPr>
              <a:xfrm>
                <a:off x="450108" y="5050390"/>
                <a:ext cx="6838062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310DD2-B594-3EA0-9840-D72424F2E0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0390"/>
                <a:ext cx="6838062" cy="767029"/>
              </a:xfrm>
              <a:prstGeom prst="rect">
                <a:avLst/>
              </a:prstGeom>
              <a:blipFill>
                <a:blip r:embed="rId4"/>
                <a:stretch>
                  <a:fillRect l="-1426" r="-133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4C595C8-25CA-84D0-630E-C81F8C21FE33}"/>
              </a:ext>
            </a:extLst>
          </p:cNvPr>
          <p:cNvSpPr txBox="1"/>
          <p:nvPr/>
        </p:nvSpPr>
        <p:spPr>
          <a:xfrm>
            <a:off x="454940" y="5792619"/>
            <a:ext cx="9552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估计这批油桃中优级油桃占油桃总数的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，达到优级的油桃有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360kg.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9" name="yt_shape_14509"/>
          <p:cNvSpPr txBox="1"/>
          <p:nvPr/>
        </p:nvSpPr>
        <p:spPr>
          <a:xfrm>
            <a:off x="482974" y="787201"/>
            <a:ext cx="4232825" cy="5579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508" name="yt_image_1450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78720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1" name="yt_shape_14511"/>
          <p:cNvSpPr txBox="1"/>
          <p:nvPr/>
        </p:nvSpPr>
        <p:spPr>
          <a:xfrm>
            <a:off x="329668" y="1434139"/>
            <a:ext cx="11532664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大庆市中考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中华文化源远流长，中华诗词寓意深广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为了传承优秀传统文化，某校团委组织了全校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中国诗词大会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海选比赛，赛后发现所有参赛学生的成绩不低于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为了更好地了解本次海选比赛的成绩分布情况，随机选取其中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名学生的海选比赛成绩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总分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作为样本进行整理，得到海选成绩统计表与扇形统计图如图：</a:t>
            </a:r>
          </a:p>
        </p:txBody>
      </p:sp>
      <p:pic>
        <p:nvPicPr>
          <p:cNvPr id="14512" name="yt_image_14512" title="H_117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4453127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yt_table_14515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648409"/>
              </p:ext>
            </p:extLst>
          </p:nvPr>
        </p:nvGraphicFramePr>
        <p:xfrm>
          <a:off x="2207568" y="3717032"/>
          <a:ext cx="4119013" cy="29695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1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海选成绩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1292</Words>
  <Application>Microsoft Office PowerPoint</Application>
  <PresentationFormat>宽屏</PresentationFormat>
  <Paragraphs>166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2023-11-03T01:45:42Z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