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3" r:id="rId7"/>
    <p:sldId id="374" r:id="rId8"/>
    <p:sldId id="390" r:id="rId9"/>
    <p:sldId id="377" r:id="rId10"/>
    <p:sldId id="379" r:id="rId11"/>
    <p:sldId id="381" r:id="rId12"/>
    <p:sldId id="391" r:id="rId13"/>
    <p:sldId id="383" r:id="rId14"/>
    <p:sldId id="384" r:id="rId15"/>
    <p:sldId id="392" r:id="rId16"/>
    <p:sldId id="386" r:id="rId17"/>
    <p:sldId id="387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1" name="yt_shape_11651"/>
          <p:cNvSpPr txBox="1"/>
          <p:nvPr/>
        </p:nvSpPr>
        <p:spPr>
          <a:xfrm>
            <a:off x="623392" y="121924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650" name="yt_image_11650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3" name="yt_shape_11653"/>
          <p:cNvSpPr txBox="1"/>
          <p:nvPr/>
        </p:nvSpPr>
        <p:spPr>
          <a:xfrm>
            <a:off x="623392" y="1916832"/>
            <a:ext cx="646330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两组对边分别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两组对角分别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F663C0-2F86-B97A-C005-926F80F471CE}"/>
              </a:ext>
            </a:extLst>
          </p:cNvPr>
          <p:cNvSpPr txBox="1"/>
          <p:nvPr/>
        </p:nvSpPr>
        <p:spPr>
          <a:xfrm>
            <a:off x="2895581" y="187002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9BB963-A676-DC50-A636-C506E807AADA}"/>
              </a:ext>
            </a:extLst>
          </p:cNvPr>
          <p:cNvSpPr txBox="1"/>
          <p:nvPr/>
        </p:nvSpPr>
        <p:spPr>
          <a:xfrm>
            <a:off x="2895581" y="23455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1C610E-58A3-4FE3-84EF-19527DFD6569}"/>
              </a:ext>
            </a:extLst>
          </p:cNvPr>
          <p:cNvSpPr txBox="1"/>
          <p:nvPr/>
        </p:nvSpPr>
        <p:spPr>
          <a:xfrm>
            <a:off x="1981181" y="282100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" name="yt_shape_11704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05" name="yt_image_11705" title="H_90.2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9507" y="2678432"/>
            <a:ext cx="3032747" cy="149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672B40-0A58-82B4-0850-CF39170D23C7}"/>
              </a:ext>
            </a:extLst>
          </p:cNvPr>
          <p:cNvSpPr txBox="1"/>
          <p:nvPr/>
        </p:nvSpPr>
        <p:spPr>
          <a:xfrm>
            <a:off x="6765063" y="16970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1" name="yt_shape_11711"/>
          <p:cNvSpPr txBox="1"/>
          <p:nvPr/>
        </p:nvSpPr>
        <p:spPr>
          <a:xfrm>
            <a:off x="539880" y="5956276"/>
            <a:ext cx="7495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49C55C-8F1D-2461-4339-11A3A82D4C68}"/>
              </a:ext>
            </a:extLst>
          </p:cNvPr>
          <p:cNvSpPr txBox="1"/>
          <p:nvPr/>
        </p:nvSpPr>
        <p:spPr>
          <a:xfrm>
            <a:off x="7339619" y="59094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4B3377-05B3-5D87-F124-1C4B7DA1078E}"/>
              </a:ext>
            </a:extLst>
          </p:cNvPr>
          <p:cNvSpPr txBox="1"/>
          <p:nvPr/>
        </p:nvSpPr>
        <p:spPr>
          <a:xfrm>
            <a:off x="540000" y="2580887"/>
            <a:ext cx="509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FFCF2C-024A-091A-3D8C-E4F71DA45C66}"/>
              </a:ext>
            </a:extLst>
          </p:cNvPr>
          <p:cNvSpPr txBox="1"/>
          <p:nvPr/>
        </p:nvSpPr>
        <p:spPr>
          <a:xfrm>
            <a:off x="540000" y="3056375"/>
            <a:ext cx="1953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1A0009-8CE7-5392-41C1-0D66D270D939}"/>
              </a:ext>
            </a:extLst>
          </p:cNvPr>
          <p:cNvSpPr txBox="1"/>
          <p:nvPr/>
        </p:nvSpPr>
        <p:spPr>
          <a:xfrm>
            <a:off x="540000" y="3531863"/>
            <a:ext cx="334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77B154-7277-6F75-16A4-EFBAC994AB8A}"/>
              </a:ext>
            </a:extLst>
          </p:cNvPr>
          <p:cNvSpPr txBox="1"/>
          <p:nvPr/>
        </p:nvSpPr>
        <p:spPr>
          <a:xfrm>
            <a:off x="540000" y="4007351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347D49-D514-1B3D-0350-FC5BF7404BAD}"/>
              </a:ext>
            </a:extLst>
          </p:cNvPr>
          <p:cNvSpPr txBox="1"/>
          <p:nvPr/>
        </p:nvSpPr>
        <p:spPr>
          <a:xfrm>
            <a:off x="540000" y="4482839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3AFE90-78FB-CEB9-8B1F-1491150DE32C}"/>
              </a:ext>
            </a:extLst>
          </p:cNvPr>
          <p:cNvSpPr txBox="1"/>
          <p:nvPr/>
        </p:nvSpPr>
        <p:spPr>
          <a:xfrm>
            <a:off x="540000" y="4958327"/>
            <a:ext cx="607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4247D3-AFFC-D328-8ED4-0FBF73C5BDDC}"/>
              </a:ext>
            </a:extLst>
          </p:cNvPr>
          <p:cNvSpPr txBox="1"/>
          <p:nvPr/>
        </p:nvSpPr>
        <p:spPr>
          <a:xfrm>
            <a:off x="540000" y="5433815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707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，延长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708" title="H_86.7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5917" y="2241461"/>
            <a:ext cx="2376082" cy="138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710"/>
          <p:cNvSpPr txBox="1"/>
          <p:nvPr/>
        </p:nvSpPr>
        <p:spPr>
          <a:xfrm>
            <a:off x="512260" y="2150133"/>
            <a:ext cx="28453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3" name="yt_shape_11713"/>
          <p:cNvSpPr txBox="1"/>
          <p:nvPr/>
        </p:nvSpPr>
        <p:spPr>
          <a:xfrm>
            <a:off x="540119" y="11727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14" name="yt_image_11714" title="H_102.3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604352"/>
            <a:ext cx="2606412" cy="151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16" name="yt_shape_11716"/>
              <p:cNvSpPr txBox="1"/>
              <p:nvPr/>
            </p:nvSpPr>
            <p:spPr>
              <a:xfrm>
                <a:off x="497379" y="2251670"/>
                <a:ext cx="5219378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716" name="yt_shape_117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251670"/>
                <a:ext cx="5219378" cy="3027047"/>
              </a:xfrm>
              <a:prstGeom prst="rect">
                <a:avLst/>
              </a:prstGeom>
              <a:blipFill>
                <a:blip r:embed="rId3"/>
                <a:stretch>
                  <a:fillRect l="-3621" t="-1610" r="-2453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DE45E0-23DD-0B0C-53DD-1FC64195589B}"/>
              </a:ext>
            </a:extLst>
          </p:cNvPr>
          <p:cNvSpPr txBox="1"/>
          <p:nvPr/>
        </p:nvSpPr>
        <p:spPr>
          <a:xfrm>
            <a:off x="407368" y="2204864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E8A1B4-E291-4BF5-9A55-FB3795DAA02F}"/>
              </a:ext>
            </a:extLst>
          </p:cNvPr>
          <p:cNvSpPr txBox="1"/>
          <p:nvPr/>
        </p:nvSpPr>
        <p:spPr>
          <a:xfrm>
            <a:off x="407368" y="2680352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5CA134-FA5B-51FA-B1DF-BC9D6BDF72D6}"/>
              </a:ext>
            </a:extLst>
          </p:cNvPr>
          <p:cNvSpPr txBox="1"/>
          <p:nvPr/>
        </p:nvSpPr>
        <p:spPr>
          <a:xfrm>
            <a:off x="407368" y="3155840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749813-CA83-6997-0D62-82183906B656}"/>
              </a:ext>
            </a:extLst>
          </p:cNvPr>
          <p:cNvSpPr txBox="1"/>
          <p:nvPr/>
        </p:nvSpPr>
        <p:spPr>
          <a:xfrm>
            <a:off x="407368" y="3631328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80724E-4967-F00F-DB8B-F0D2E2202B49}"/>
                  </a:ext>
                </a:extLst>
              </p:cNvPr>
              <p:cNvSpPr txBox="1"/>
              <p:nvPr/>
            </p:nvSpPr>
            <p:spPr>
              <a:xfrm>
                <a:off x="407368" y="4106816"/>
                <a:ext cx="5348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80724E-4967-F00F-DB8B-F0D2E2202B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106816"/>
                <a:ext cx="5348986" cy="765061"/>
              </a:xfrm>
              <a:prstGeom prst="rect">
                <a:avLst/>
              </a:prstGeom>
              <a:blipFill>
                <a:blip r:embed="rId4"/>
                <a:stretch>
                  <a:fillRect l="-1824" r="-171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38F21ED-C1AD-A549-F175-D6B7499B1C05}"/>
              </a:ext>
            </a:extLst>
          </p:cNvPr>
          <p:cNvSpPr txBox="1"/>
          <p:nvPr/>
        </p:nvSpPr>
        <p:spPr>
          <a:xfrm>
            <a:off x="407368" y="4778265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9" name="yt_shape_11719"/>
          <p:cNvSpPr txBox="1"/>
          <p:nvPr/>
        </p:nvSpPr>
        <p:spPr>
          <a:xfrm>
            <a:off x="537608" y="85920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18" name="yt_image_11718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712" y="84781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1" name="yt_shape_11721"/>
          <p:cNvSpPr txBox="1"/>
          <p:nvPr/>
        </p:nvSpPr>
        <p:spPr>
          <a:xfrm>
            <a:off x="407368" y="15788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几何直观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22" name="yt_image_11722" title="H_101.0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0215" y="2728661"/>
            <a:ext cx="2359152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4" name="yt_shape_11724"/>
          <p:cNvSpPr txBox="1"/>
          <p:nvPr/>
        </p:nvSpPr>
        <p:spPr>
          <a:xfrm>
            <a:off x="405096" y="2510708"/>
            <a:ext cx="553837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AFE60F-06C6-8C82-5AD7-415338DEDA0B}"/>
              </a:ext>
            </a:extLst>
          </p:cNvPr>
          <p:cNvSpPr txBox="1"/>
          <p:nvPr/>
        </p:nvSpPr>
        <p:spPr>
          <a:xfrm>
            <a:off x="405096" y="2894968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4EDE19-3FB7-5FCE-7C3A-2024E8EFE980}"/>
              </a:ext>
            </a:extLst>
          </p:cNvPr>
          <p:cNvSpPr txBox="1"/>
          <p:nvPr/>
        </p:nvSpPr>
        <p:spPr>
          <a:xfrm>
            <a:off x="405096" y="3370456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09DF3D-419B-8262-70D7-0B384970CE78}"/>
              </a:ext>
            </a:extLst>
          </p:cNvPr>
          <p:cNvSpPr txBox="1"/>
          <p:nvPr/>
        </p:nvSpPr>
        <p:spPr>
          <a:xfrm>
            <a:off x="405096" y="3845944"/>
            <a:ext cx="310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D27F37-65E1-C4D9-02EC-7BD31F7D0CA6}"/>
              </a:ext>
            </a:extLst>
          </p:cNvPr>
          <p:cNvSpPr txBox="1"/>
          <p:nvPr/>
        </p:nvSpPr>
        <p:spPr>
          <a:xfrm>
            <a:off x="405096" y="4321432"/>
            <a:ext cx="459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E4831E4-BBFB-E8DC-A7CD-D74A17BC3D49}"/>
              </a:ext>
            </a:extLst>
          </p:cNvPr>
          <p:cNvSpPr txBox="1"/>
          <p:nvPr/>
        </p:nvSpPr>
        <p:spPr>
          <a:xfrm>
            <a:off x="405096" y="4796920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4CCEE2-D2B0-7F71-B300-7A55B7AB61C9}"/>
              </a:ext>
            </a:extLst>
          </p:cNvPr>
          <p:cNvSpPr txBox="1"/>
          <p:nvPr/>
        </p:nvSpPr>
        <p:spPr>
          <a:xfrm>
            <a:off x="405096" y="5272408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411871-E956-8444-2323-05713E113E19}"/>
              </a:ext>
            </a:extLst>
          </p:cNvPr>
          <p:cNvSpPr txBox="1"/>
          <p:nvPr/>
        </p:nvSpPr>
        <p:spPr>
          <a:xfrm>
            <a:off x="405096" y="5747896"/>
            <a:ext cx="6591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8CEB07C-DF59-4B92-2690-C7213BB1EECD}"/>
              </a:ext>
            </a:extLst>
          </p:cNvPr>
          <p:cNvSpPr txBox="1"/>
          <p:nvPr/>
        </p:nvSpPr>
        <p:spPr>
          <a:xfrm>
            <a:off x="405096" y="6223385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725">
            <a:extLst>
              <a:ext uri="{FF2B5EF4-FFF2-40B4-BE49-F238E27FC236}">
                <a16:creationId xmlns:a16="http://schemas.microsoft.com/office/drawing/2014/main" id="{47C36380-9C32-A450-8D65-922C94552F5E}"/>
              </a:ext>
            </a:extLst>
          </p:cNvPr>
          <p:cNvSpPr txBox="1"/>
          <p:nvPr/>
        </p:nvSpPr>
        <p:spPr>
          <a:xfrm>
            <a:off x="540119" y="1234348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若去掉已知条件的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，上述的结论还成立吗？若成立，请写出证明过程；若不成立，请说明理由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yt_shape_11727"/>
          <p:cNvSpPr txBox="1"/>
          <p:nvPr/>
        </p:nvSpPr>
        <p:spPr>
          <a:xfrm>
            <a:off x="604482" y="2132856"/>
            <a:ext cx="6400791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解：上述结论还成立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证明如下：在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1D33E5-3E5C-44F0-B5A0-7ED4FC60EA3D}"/>
              </a:ext>
            </a:extLst>
          </p:cNvPr>
          <p:cNvSpPr txBox="1"/>
          <p:nvPr/>
        </p:nvSpPr>
        <p:spPr>
          <a:xfrm>
            <a:off x="514471" y="2086050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解：上述结论还成立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9D0A68E-8D6F-685B-353C-026F9E71AE58}"/>
              </a:ext>
            </a:extLst>
          </p:cNvPr>
          <p:cNvSpPr txBox="1"/>
          <p:nvPr/>
        </p:nvSpPr>
        <p:spPr>
          <a:xfrm>
            <a:off x="514471" y="2561538"/>
            <a:ext cx="6518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证明如下：在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CDCB700-9B9D-D251-BFB4-CC3393A9D9D1}"/>
              </a:ext>
            </a:extLst>
          </p:cNvPr>
          <p:cNvSpPr txBox="1"/>
          <p:nvPr/>
        </p:nvSpPr>
        <p:spPr>
          <a:xfrm>
            <a:off x="514471" y="3037026"/>
            <a:ext cx="500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5D625F7-C3B1-8D4B-36DA-0DEA0E421D00}"/>
              </a:ext>
            </a:extLst>
          </p:cNvPr>
          <p:cNvSpPr txBox="1"/>
          <p:nvPr/>
        </p:nvSpPr>
        <p:spPr>
          <a:xfrm>
            <a:off x="514471" y="3512514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D76614C-BCE1-125A-D984-FCFD067C4653}"/>
              </a:ext>
            </a:extLst>
          </p:cNvPr>
          <p:cNvSpPr txBox="1"/>
          <p:nvPr/>
        </p:nvSpPr>
        <p:spPr>
          <a:xfrm>
            <a:off x="514471" y="3988002"/>
            <a:ext cx="530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F8CD396-598D-EC29-E572-5EF6B85F8757}"/>
              </a:ext>
            </a:extLst>
          </p:cNvPr>
          <p:cNvSpPr txBox="1"/>
          <p:nvPr/>
        </p:nvSpPr>
        <p:spPr>
          <a:xfrm>
            <a:off x="514471" y="4463490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E656F44-DFE0-20D9-2BAB-2B2681652789}"/>
              </a:ext>
            </a:extLst>
          </p:cNvPr>
          <p:cNvSpPr txBox="1"/>
          <p:nvPr/>
        </p:nvSpPr>
        <p:spPr>
          <a:xfrm>
            <a:off x="514471" y="4938978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EDBC8FF-BB7F-03B4-AD2D-A1183D3C6A57}"/>
              </a:ext>
            </a:extLst>
          </p:cNvPr>
          <p:cNvSpPr txBox="1"/>
          <p:nvPr/>
        </p:nvSpPr>
        <p:spPr>
          <a:xfrm>
            <a:off x="514471" y="5414466"/>
            <a:ext cx="525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AD85023-0596-F928-89EF-5E08D40727C6}"/>
              </a:ext>
            </a:extLst>
          </p:cNvPr>
          <p:cNvSpPr txBox="1"/>
          <p:nvPr/>
        </p:nvSpPr>
        <p:spPr>
          <a:xfrm>
            <a:off x="514471" y="5889954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1" name="yt_image_11722" title="H_101.0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0215" y="2728661"/>
            <a:ext cx="2359152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9" name="yt_shape_11729"/>
          <p:cNvSpPr txBox="1"/>
          <p:nvPr/>
        </p:nvSpPr>
        <p:spPr>
          <a:xfrm>
            <a:off x="494537" y="1314475"/>
            <a:ext cx="557845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C9E6CF-4E69-CA74-0AF8-113E71F70A8D}"/>
              </a:ext>
            </a:extLst>
          </p:cNvPr>
          <p:cNvSpPr txBox="1"/>
          <p:nvPr/>
        </p:nvSpPr>
        <p:spPr>
          <a:xfrm>
            <a:off x="404526" y="1267669"/>
            <a:ext cx="458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1B1A6F-D917-8FCF-EDB4-2095FCB814A8}"/>
              </a:ext>
            </a:extLst>
          </p:cNvPr>
          <p:cNvSpPr txBox="1"/>
          <p:nvPr/>
        </p:nvSpPr>
        <p:spPr>
          <a:xfrm>
            <a:off x="404526" y="1743157"/>
            <a:ext cx="570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D71A42-01C3-2DD3-B3CE-568C2133C46E}"/>
              </a:ext>
            </a:extLst>
          </p:cNvPr>
          <p:cNvSpPr txBox="1"/>
          <p:nvPr/>
        </p:nvSpPr>
        <p:spPr>
          <a:xfrm>
            <a:off x="404526" y="2218645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145AB3-89F3-E123-FFE4-49FE34752D18}"/>
              </a:ext>
            </a:extLst>
          </p:cNvPr>
          <p:cNvSpPr txBox="1"/>
          <p:nvPr/>
        </p:nvSpPr>
        <p:spPr>
          <a:xfrm>
            <a:off x="404526" y="2694133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635368-859C-1118-FF51-3089DBEFA5A6}"/>
              </a:ext>
            </a:extLst>
          </p:cNvPr>
          <p:cNvSpPr txBox="1"/>
          <p:nvPr/>
        </p:nvSpPr>
        <p:spPr>
          <a:xfrm>
            <a:off x="404526" y="3169621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306967-BE9C-9840-A578-336AEDBAE33D}"/>
              </a:ext>
            </a:extLst>
          </p:cNvPr>
          <p:cNvSpPr txBox="1"/>
          <p:nvPr/>
        </p:nvSpPr>
        <p:spPr>
          <a:xfrm>
            <a:off x="404526" y="3645109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6" name="yt_shape_11736"/>
          <p:cNvSpPr txBox="1"/>
          <p:nvPr/>
        </p:nvSpPr>
        <p:spPr>
          <a:xfrm>
            <a:off x="540000" y="2652760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735" name="yt_image_1173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1279122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38" name="yt_shape_11738"/>
          <p:cNvSpPr txBox="1"/>
          <p:nvPr/>
        </p:nvSpPr>
        <p:spPr>
          <a:xfrm>
            <a:off x="1714425" y="1844824"/>
            <a:ext cx="8763150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已知一组对边平行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时，可证另一组对边平行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当一组对角相等时，可证另一组对角相等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当已知条件与对角线有关时，可证对角线互相平分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7" name="yt_shape_11657"/>
          <p:cNvSpPr txBox="1"/>
          <p:nvPr/>
        </p:nvSpPr>
        <p:spPr>
          <a:xfrm>
            <a:off x="479376" y="1141527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656" name="yt_image_11656" title="H_51.3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141527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9" name="yt_shape_11659"/>
          <p:cNvSpPr txBox="1"/>
          <p:nvPr/>
        </p:nvSpPr>
        <p:spPr>
          <a:xfrm>
            <a:off x="479376" y="1844824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两组对边分别相等的四边形是平行四边形</a:t>
            </a:r>
          </a:p>
        </p:txBody>
      </p:sp>
      <p:sp>
        <p:nvSpPr>
          <p:cNvPr id="11660" name="yt_shape_11660"/>
          <p:cNvSpPr txBox="1"/>
          <p:nvPr/>
        </p:nvSpPr>
        <p:spPr>
          <a:xfrm>
            <a:off x="479376" y="2349134"/>
            <a:ext cx="101790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，则图中平行四边形有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62" name="yt_table_1166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038418"/>
              </p:ext>
            </p:extLst>
          </p:nvPr>
        </p:nvGraphicFramePr>
        <p:xfrm>
          <a:off x="551384" y="3068960"/>
          <a:ext cx="3592830" cy="950976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pic>
        <p:nvPicPr>
          <p:cNvPr id="11661" name="yt_image_11661_skip" title="H_107.55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8942" y="2798463"/>
            <a:ext cx="1932018" cy="166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685200" title="H_28.801733">
            <a:extLst>
              <a:ext uri="{FF2B5EF4-FFF2-40B4-BE49-F238E27FC236}">
                <a16:creationId xmlns:a16="http://schemas.microsoft.com/office/drawing/2014/main" id="{C5875004-B62A-2B0F-132D-E1BB6143A7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8650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C0CBC9-F501-3DEE-FD57-5503C8DF2EE5}"/>
              </a:ext>
            </a:extLst>
          </p:cNvPr>
          <p:cNvSpPr txBox="1"/>
          <p:nvPr/>
        </p:nvSpPr>
        <p:spPr>
          <a:xfrm>
            <a:off x="9657190" y="23023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65" name="yt_image_11665" title="H_130.1684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7688" y="1363327"/>
            <a:ext cx="1560785" cy="165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4" name="yt_shape_11664"/>
          <p:cNvSpPr txBox="1"/>
          <p:nvPr/>
        </p:nvSpPr>
        <p:spPr>
          <a:xfrm>
            <a:off x="540000" y="969021"/>
            <a:ext cx="79669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的方格图中，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的三个顶点都在格点上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67" name="yt_shape_11667"/>
          <p:cNvSpPr txBox="1"/>
          <p:nvPr/>
        </p:nvSpPr>
        <p:spPr>
          <a:xfrm>
            <a:off x="539976" y="2982257"/>
            <a:ext cx="92445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是格点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如图，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670" name="yt_image_11670" title="H_106.6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6200" y="1497891"/>
            <a:ext cx="1512168" cy="151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4AF912-13D4-5A09-1F29-9F52F79F0532}"/>
              </a:ext>
            </a:extLst>
          </p:cNvPr>
          <p:cNvSpPr txBox="1"/>
          <p:nvPr/>
        </p:nvSpPr>
        <p:spPr>
          <a:xfrm>
            <a:off x="539976" y="3396067"/>
            <a:ext cx="4817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976" y="3890369"/>
            <a:ext cx="1031801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请用平行四边形的判定方法说明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中所画图形的合理性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1673"/>
              <p:cNvSpPr txBox="1"/>
              <p:nvPr/>
            </p:nvSpPr>
            <p:spPr>
              <a:xfrm>
                <a:off x="695098" y="4724219"/>
                <a:ext cx="4616648" cy="2449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设小正方形方格的边长为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16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098" y="4724219"/>
                <a:ext cx="4616648" cy="2449197"/>
              </a:xfrm>
              <a:prstGeom prst="rect">
                <a:avLst/>
              </a:prstGeom>
              <a:blipFill>
                <a:blip r:embed="rId4"/>
                <a:stretch>
                  <a:fillRect l="-3963" t="-2239" r="-3170" b="-6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A517BA6-51E4-65B0-FDFA-7E388C3CD2A3}"/>
              </a:ext>
            </a:extLst>
          </p:cNvPr>
          <p:cNvSpPr txBox="1"/>
          <p:nvPr/>
        </p:nvSpPr>
        <p:spPr>
          <a:xfrm>
            <a:off x="539976" y="4355174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设小正方形方格的边长为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6B4A1AF-C48D-0F53-4834-4085DEFD31F9}"/>
                  </a:ext>
                </a:extLst>
              </p:cNvPr>
              <p:cNvSpPr txBox="1"/>
              <p:nvPr/>
            </p:nvSpPr>
            <p:spPr>
              <a:xfrm>
                <a:off x="539976" y="4830911"/>
                <a:ext cx="455085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6B4A1AF-C48D-0F53-4834-4085DEFD3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76" y="4830911"/>
                <a:ext cx="4550854" cy="618694"/>
              </a:xfrm>
              <a:prstGeom prst="rect">
                <a:avLst/>
              </a:prstGeom>
              <a:blipFill>
                <a:blip r:embed="rId5"/>
                <a:stretch>
                  <a:fillRect l="-2145" r="-2279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EFE7A97-8019-F1EE-577D-3B322471DCD1}"/>
                  </a:ext>
                </a:extLst>
              </p:cNvPr>
              <p:cNvSpPr txBox="1"/>
              <p:nvPr/>
            </p:nvSpPr>
            <p:spPr>
              <a:xfrm>
                <a:off x="539976" y="5345901"/>
                <a:ext cx="131845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EFE7A97-8019-F1EE-577D-3B322471D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76" y="5345901"/>
                <a:ext cx="1318451" cy="618693"/>
              </a:xfrm>
              <a:prstGeom prst="rect">
                <a:avLst/>
              </a:prstGeom>
              <a:blipFill>
                <a:blip r:embed="rId6"/>
                <a:stretch>
                  <a:fillRect l="-7407" r="-740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BE2982AD-6AF9-674A-0354-E099558B95E5}"/>
              </a:ext>
            </a:extLst>
          </p:cNvPr>
          <p:cNvSpPr txBox="1"/>
          <p:nvPr/>
        </p:nvSpPr>
        <p:spPr>
          <a:xfrm>
            <a:off x="539976" y="5871232"/>
            <a:ext cx="299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98C5013-B3E8-8FD7-00C4-DA57664F8651}"/>
              </a:ext>
            </a:extLst>
          </p:cNvPr>
          <p:cNvSpPr txBox="1"/>
          <p:nvPr/>
        </p:nvSpPr>
        <p:spPr>
          <a:xfrm>
            <a:off x="540000" y="6340017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5" name="yt_shape_11675"/>
          <p:cNvSpPr txBox="1"/>
          <p:nvPr/>
        </p:nvSpPr>
        <p:spPr>
          <a:xfrm>
            <a:off x="479376" y="1268413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两组对角分别相等的四边形是平行四边形</a:t>
            </a:r>
          </a:p>
        </p:txBody>
      </p:sp>
      <p:sp>
        <p:nvSpPr>
          <p:cNvPr id="11676" name="yt_shape_11676"/>
          <p:cNvSpPr txBox="1"/>
          <p:nvPr/>
        </p:nvSpPr>
        <p:spPr>
          <a:xfrm>
            <a:off x="479495" y="1772723"/>
            <a:ext cx="11532545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一个四边形的三个相邻内角的度数依次如下，那么其中是平行四边形的是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7" name="yt_table_116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246762"/>
              </p:ext>
            </p:extLst>
          </p:nvPr>
        </p:nvGraphicFramePr>
        <p:xfrm>
          <a:off x="485984" y="2367677"/>
          <a:ext cx="6932930" cy="950976"/>
        </p:xfrm>
        <a:graphic>
          <a:graphicData uri="http://schemas.openxmlformats.org/drawingml/2006/table">
            <a:tbl>
              <a:tblPr/>
              <a:tblGrid>
                <a:gridCol w="3856355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3076575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A.88°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108°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B.88°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104°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C.88°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92°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D.108°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pic>
        <p:nvPicPr>
          <p:cNvPr id="3" name="yt_shape_1698903685371" title="H_28.801733">
            <a:extLst>
              <a:ext uri="{FF2B5EF4-FFF2-40B4-BE49-F238E27FC236}">
                <a16:creationId xmlns:a16="http://schemas.microsoft.com/office/drawing/2014/main" id="{175C8EA3-D67E-C6A8-9A8A-18CF21940A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430937-7112-E320-2DA7-5F746C520822}"/>
              </a:ext>
            </a:extLst>
          </p:cNvPr>
          <p:cNvSpPr txBox="1"/>
          <p:nvPr/>
        </p:nvSpPr>
        <p:spPr>
          <a:xfrm>
            <a:off x="11003928" y="17219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9" name="yt_shape_11679"/>
          <p:cNvSpPr txBox="1"/>
          <p:nvPr/>
        </p:nvSpPr>
        <p:spPr>
          <a:xfrm>
            <a:off x="540000" y="1216026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80" name="yt_image_11680" title="H_80.2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5981" y="2136000"/>
            <a:ext cx="1979945" cy="121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2" name="yt_shape_11682"/>
          <p:cNvSpPr txBox="1"/>
          <p:nvPr/>
        </p:nvSpPr>
        <p:spPr>
          <a:xfrm>
            <a:off x="540000" y="1712307"/>
            <a:ext cx="395781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30968C-B248-1DBF-9104-09588F5E2E7C}"/>
              </a:ext>
            </a:extLst>
          </p:cNvPr>
          <p:cNvSpPr txBox="1"/>
          <p:nvPr/>
        </p:nvSpPr>
        <p:spPr>
          <a:xfrm>
            <a:off x="449989" y="1665501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2FAF51-2728-FCF4-3391-E761B2B02B65}"/>
              </a:ext>
            </a:extLst>
          </p:cNvPr>
          <p:cNvSpPr txBox="1"/>
          <p:nvPr/>
        </p:nvSpPr>
        <p:spPr>
          <a:xfrm>
            <a:off x="449989" y="2140989"/>
            <a:ext cx="297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9C7293-82A3-B714-A469-E4ED2B278E9C}"/>
              </a:ext>
            </a:extLst>
          </p:cNvPr>
          <p:cNvSpPr txBox="1"/>
          <p:nvPr/>
        </p:nvSpPr>
        <p:spPr>
          <a:xfrm>
            <a:off x="449989" y="2616477"/>
            <a:ext cx="2461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AB914A-D186-0FD9-CAFF-D3341DF0716F}"/>
              </a:ext>
            </a:extLst>
          </p:cNvPr>
          <p:cNvSpPr txBox="1"/>
          <p:nvPr/>
        </p:nvSpPr>
        <p:spPr>
          <a:xfrm>
            <a:off x="449989" y="3091965"/>
            <a:ext cx="241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F74A1E-0AFF-6DF7-8E59-64EBB0C269E4}"/>
              </a:ext>
            </a:extLst>
          </p:cNvPr>
          <p:cNvSpPr txBox="1"/>
          <p:nvPr/>
        </p:nvSpPr>
        <p:spPr>
          <a:xfrm>
            <a:off x="449989" y="3567453"/>
            <a:ext cx="186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E506BB-BD4B-502E-1F04-06F5668E44BC}"/>
              </a:ext>
            </a:extLst>
          </p:cNvPr>
          <p:cNvSpPr txBox="1"/>
          <p:nvPr/>
        </p:nvSpPr>
        <p:spPr>
          <a:xfrm>
            <a:off x="449989" y="4042941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" name="yt_shape_11683"/>
          <p:cNvSpPr txBox="1"/>
          <p:nvPr/>
        </p:nvSpPr>
        <p:spPr>
          <a:xfrm>
            <a:off x="551384" y="1268413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对角线互相平分的四边形是平行四边形</a:t>
            </a:r>
          </a:p>
        </p:txBody>
      </p:sp>
      <p:sp>
        <p:nvSpPr>
          <p:cNvPr id="11684" name="yt_shape_11684"/>
          <p:cNvSpPr txBox="1"/>
          <p:nvPr/>
        </p:nvSpPr>
        <p:spPr>
          <a:xfrm>
            <a:off x="551504" y="17727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是两条相交的线段，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为它们的中点，当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旋转时，连接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所得到的四边形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始终为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平行四边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85" name="yt_image_11685" title="H_84.6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370" y="2989715"/>
            <a:ext cx="2004027" cy="154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685529" title="H_28.801733">
            <a:extLst>
              <a:ext uri="{FF2B5EF4-FFF2-40B4-BE49-F238E27FC236}">
                <a16:creationId xmlns:a16="http://schemas.microsoft.com/office/drawing/2014/main" id="{11186E97-BBB6-DADC-1BA7-5C75C77B40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F1F12C-49FE-4CBE-4F7F-4BFDE258D9E1}"/>
              </a:ext>
            </a:extLst>
          </p:cNvPr>
          <p:cNvSpPr txBox="1"/>
          <p:nvPr/>
        </p:nvSpPr>
        <p:spPr>
          <a:xfrm>
            <a:off x="7114705" y="220140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平行四边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0" name="yt_shape_11690"/>
              <p:cNvSpPr txBox="1"/>
              <p:nvPr/>
            </p:nvSpPr>
            <p:spPr>
              <a:xfrm>
                <a:off x="479376" y="1916832"/>
                <a:ext cx="6000040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是平行四边形，理由如下：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690" name="yt_shape_116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916832"/>
                <a:ext cx="6000040" cy="4842159"/>
              </a:xfrm>
              <a:prstGeom prst="rect">
                <a:avLst/>
              </a:prstGeom>
              <a:blipFill>
                <a:blip r:embed="rId2"/>
                <a:stretch>
                  <a:fillRect l="-3150" t="-1006" r="-2134" b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CE40F2-C505-D8F4-8B8B-C4405F3676A3}"/>
              </a:ext>
            </a:extLst>
          </p:cNvPr>
          <p:cNvSpPr txBox="1"/>
          <p:nvPr/>
        </p:nvSpPr>
        <p:spPr>
          <a:xfrm>
            <a:off x="389365" y="1870026"/>
            <a:ext cx="612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B198B7-A520-4C40-7895-53AC8E472E07}"/>
              </a:ext>
            </a:extLst>
          </p:cNvPr>
          <p:cNvSpPr txBox="1"/>
          <p:nvPr/>
        </p:nvSpPr>
        <p:spPr>
          <a:xfrm>
            <a:off x="389365" y="2345514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E5B98A-792C-EF0A-0DA2-0B44F2978DD7}"/>
              </a:ext>
            </a:extLst>
          </p:cNvPr>
          <p:cNvSpPr txBox="1"/>
          <p:nvPr/>
        </p:nvSpPr>
        <p:spPr>
          <a:xfrm>
            <a:off x="389365" y="2821002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DEFA3B-5023-2ADF-28FD-FEAC68DA76CD}"/>
              </a:ext>
            </a:extLst>
          </p:cNvPr>
          <p:cNvSpPr txBox="1"/>
          <p:nvPr/>
        </p:nvSpPr>
        <p:spPr>
          <a:xfrm>
            <a:off x="389365" y="3296490"/>
            <a:ext cx="425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762A9F-40ED-446B-05C2-D7E6500475F9}"/>
                  </a:ext>
                </a:extLst>
              </p:cNvPr>
              <p:cNvSpPr txBox="1"/>
              <p:nvPr/>
            </p:nvSpPr>
            <p:spPr>
              <a:xfrm>
                <a:off x="389365" y="3539550"/>
                <a:ext cx="5474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762A9F-40ED-446B-05C2-D7E6500475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539550"/>
                <a:ext cx="5474716" cy="1611643"/>
              </a:xfrm>
              <a:prstGeom prst="rect">
                <a:avLst/>
              </a:prstGeom>
              <a:blipFill>
                <a:blip r:embed="rId3"/>
                <a:stretch>
                  <a:fillRect l="-1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70DEEC1-89D0-57BC-F968-081D31443AF9}"/>
              </a:ext>
            </a:extLst>
          </p:cNvPr>
          <p:cNvSpPr txBox="1"/>
          <p:nvPr/>
        </p:nvSpPr>
        <p:spPr>
          <a:xfrm>
            <a:off x="389365" y="5178794"/>
            <a:ext cx="548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8C3A07-14B9-1BBF-0771-1F4EA671748B}"/>
              </a:ext>
            </a:extLst>
          </p:cNvPr>
          <p:cNvSpPr txBox="1"/>
          <p:nvPr/>
        </p:nvSpPr>
        <p:spPr>
          <a:xfrm>
            <a:off x="389365" y="5654282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C763B5-F488-7088-56FF-8DDB679AB82A}"/>
              </a:ext>
            </a:extLst>
          </p:cNvPr>
          <p:cNvSpPr txBox="1"/>
          <p:nvPr/>
        </p:nvSpPr>
        <p:spPr>
          <a:xfrm>
            <a:off x="389365" y="6129770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687"/>
          <p:cNvSpPr txBox="1"/>
          <p:nvPr/>
        </p:nvSpPr>
        <p:spPr>
          <a:xfrm>
            <a:off x="389365" y="9551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，试判断四边形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的形状，并证明你的结论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688" title="H_86.76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2211" y="1981812"/>
            <a:ext cx="2739153" cy="140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2" name="yt_shape_11692"/>
          <p:cNvSpPr txBox="1"/>
          <p:nvPr/>
        </p:nvSpPr>
        <p:spPr>
          <a:xfrm>
            <a:off x="551384" y="1258397"/>
            <a:ext cx="1060226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混淆或臆造平行四边形的判定方法，导致对四边形的形状判断错误</a:t>
            </a:r>
          </a:p>
        </p:txBody>
      </p:sp>
      <p:sp>
        <p:nvSpPr>
          <p:cNvPr id="11693" name="yt_shape_11693"/>
          <p:cNvSpPr txBox="1"/>
          <p:nvPr/>
        </p:nvSpPr>
        <p:spPr>
          <a:xfrm>
            <a:off x="551503" y="17627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是对角线上的两点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给出下列四个条件：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，其中能判定四边形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95" name="yt_table_116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670785"/>
              </p:ext>
            </p:extLst>
          </p:nvPr>
        </p:nvGraphicFramePr>
        <p:xfrm>
          <a:off x="551384" y="3541400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pic>
        <p:nvPicPr>
          <p:cNvPr id="11694" name="yt_image_11694_skip" title="H_71.2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0916" y="3124805"/>
            <a:ext cx="2392586" cy="130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685676" title="H_28.801733">
            <a:extLst>
              <a:ext uri="{FF2B5EF4-FFF2-40B4-BE49-F238E27FC236}">
                <a16:creationId xmlns:a16="http://schemas.microsoft.com/office/drawing/2014/main" id="{06375AED-1C30-D2F6-D766-B2BA781B60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000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F6EC17-23B9-C102-69F2-F59AD401BE16}"/>
              </a:ext>
            </a:extLst>
          </p:cNvPr>
          <p:cNvSpPr txBox="1"/>
          <p:nvPr/>
        </p:nvSpPr>
        <p:spPr>
          <a:xfrm>
            <a:off x="6420967" y="26668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8" name="yt_shape_11698"/>
          <p:cNvSpPr txBox="1"/>
          <p:nvPr/>
        </p:nvSpPr>
        <p:spPr>
          <a:xfrm>
            <a:off x="695280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697" name="yt_image_11697" title="H_50.0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280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00" name="yt_shape_11700"/>
          <p:cNvSpPr txBox="1"/>
          <p:nvPr/>
        </p:nvSpPr>
        <p:spPr>
          <a:xfrm>
            <a:off x="6954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，下列条件中，不能判定四边形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02" name="yt_table_1170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207876"/>
              </p:ext>
            </p:extLst>
          </p:nvPr>
        </p:nvGraphicFramePr>
        <p:xfrm>
          <a:off x="695280" y="2804259"/>
          <a:ext cx="3473450" cy="1901952"/>
        </p:xfrm>
        <a:graphic>
          <a:graphicData uri="http://schemas.openxmlformats.org/drawingml/2006/table">
            <a:tbl>
              <a:tblPr/>
              <a:tblGrid>
                <a:gridCol w="347345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</a:tbl>
          </a:graphicData>
        </a:graphic>
      </p:graphicFrame>
      <p:pic>
        <p:nvPicPr>
          <p:cNvPr id="11701" name="yt_image_11701_skip" title="H_78.57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9217" y="2791489"/>
            <a:ext cx="2318182" cy="127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CA80D9-8F85-FFDC-6B2E-407EB61277FD}"/>
              </a:ext>
            </a:extLst>
          </p:cNvPr>
          <p:cNvSpPr txBox="1"/>
          <p:nvPr/>
        </p:nvSpPr>
        <p:spPr>
          <a:xfrm>
            <a:off x="5058327" y="227350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1757</Words>
  <Application>Microsoft Office PowerPoint</Application>
  <PresentationFormat>宽屏</PresentationFormat>
  <Paragraphs>168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2023-11-03T05:51:25Z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