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7" r:id="rId6"/>
    <p:sldId id="368" r:id="rId7"/>
    <p:sldId id="369" r:id="rId8"/>
    <p:sldId id="370" r:id="rId9"/>
    <p:sldId id="371" r:id="rId10"/>
    <p:sldId id="374" r:id="rId11"/>
    <p:sldId id="376" r:id="rId12"/>
    <p:sldId id="378" r:id="rId13"/>
    <p:sldId id="379" r:id="rId14"/>
    <p:sldId id="380" r:id="rId15"/>
    <p:sldId id="387" r:id="rId16"/>
    <p:sldId id="381" r:id="rId17"/>
    <p:sldId id="388" r:id="rId18"/>
    <p:sldId id="382" r:id="rId19"/>
    <p:sldId id="384" r:id="rId20"/>
    <p:sldId id="256" r:id="rId21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6" d="100"/>
          <a:sy n="66" d="100"/>
        </p:scale>
        <p:origin x="288" y="48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7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bin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2" name="yt_shape_10952"/>
          <p:cNvSpPr txBox="1"/>
          <p:nvPr/>
        </p:nvSpPr>
        <p:spPr>
          <a:xfrm>
            <a:off x="539881" y="1219249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951" name="yt_image_10951" title="H_50.9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219249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54" name="yt_shape_10954"/>
          <p:cNvSpPr txBox="1"/>
          <p:nvPr/>
        </p:nvSpPr>
        <p:spPr>
          <a:xfrm>
            <a:off x="540000" y="191683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　在把实际问题转化为数学问题时，关键是画出符合题意的图形，把实际问题转化为几何问题，直接利用三角形或构造直角三角形，运用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勾股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定理求解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97E4787-AF76-DF1B-DF83-81E72FA69B62}"/>
              </a:ext>
            </a:extLst>
          </p:cNvPr>
          <p:cNvSpPr txBox="1"/>
          <p:nvPr/>
        </p:nvSpPr>
        <p:spPr>
          <a:xfrm>
            <a:off x="8374788" y="234551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勾股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8" name="yt_shape_10998"/>
          <p:cNvSpPr txBox="1"/>
          <p:nvPr/>
        </p:nvSpPr>
        <p:spPr>
          <a:xfrm>
            <a:off x="539881" y="1158669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997" name="yt_image_10997" title="H_50.04">
            <a:extLst>
              <a:ext uri="">
                <a16:creationId xmlns="" xmlns:p14="http://schemas.microsoft.com/office/powerpoint/2010/main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158669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00" name="yt_shape_11000"/>
          <p:cNvSpPr txBox="1"/>
          <p:nvPr/>
        </p:nvSpPr>
        <p:spPr>
          <a:xfrm>
            <a:off x="540000" y="184482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如图，小巷左右两侧是竖直的墙，一架梯子斜靠在左墙时，梯子底端到左墙角的距离为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米，顶端距离地面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如果保持梯子底端位置不动，将梯子斜靠在右墙时，顶端距离地面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米，那么小巷的宽度为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02" name="yt_table_1100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8611793"/>
              </p:ext>
            </p:extLst>
          </p:nvPr>
        </p:nvGraphicFramePr>
        <p:xfrm>
          <a:off x="539881" y="3284390"/>
          <a:ext cx="8997316" cy="475488"/>
        </p:xfrm>
        <a:graphic>
          <a:graphicData uri="http://schemas.openxmlformats.org/drawingml/2006/table">
            <a:tbl>
              <a:tblPr/>
              <a:tblGrid>
                <a:gridCol w="2491105">
                  <a:extLst>
                    <a:ext uri="{9D8B030D-6E8A-4147-A177-3AD203B41FA5}">
                      <a16:colId xmlns:a16="http://schemas.microsoft.com/office/drawing/2014/main" val="10206"/>
                    </a:ext>
                  </a:extLst>
                </a:gridCol>
                <a:gridCol w="2473643">
                  <a:extLst>
                    <a:ext uri="{9D8B030D-6E8A-4147-A177-3AD203B41FA5}">
                      <a16:colId xmlns:a16="http://schemas.microsoft.com/office/drawing/2014/main" val="10207"/>
                    </a:ext>
                  </a:extLst>
                </a:gridCol>
                <a:gridCol w="2473643">
                  <a:extLst>
                    <a:ext uri="{9D8B030D-6E8A-4147-A177-3AD203B41FA5}">
                      <a16:colId xmlns:a16="http://schemas.microsoft.com/office/drawing/2014/main" val="10208"/>
                    </a:ext>
                  </a:extLst>
                </a:gridCol>
                <a:gridCol w="1558925">
                  <a:extLst>
                    <a:ext uri="{9D8B030D-6E8A-4147-A177-3AD203B41FA5}">
                      <a16:colId xmlns:a16="http://schemas.microsoft.com/office/drawing/2014/main" val="102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A.0.7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D.2.4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6"/>
                  </a:ext>
                </a:extLst>
              </a:tr>
            </a:tbl>
          </a:graphicData>
        </a:graphic>
      </p:graphicFrame>
      <p:pic>
        <p:nvPicPr>
          <p:cNvPr id="11001" name="yt_image_11001_skip" title="H_105.39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8408" y="3374367"/>
            <a:ext cx="1751073" cy="1526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A551258-4BF0-F5F6-9961-898AE7A8967B}"/>
              </a:ext>
            </a:extLst>
          </p:cNvPr>
          <p:cNvSpPr txBox="1"/>
          <p:nvPr/>
        </p:nvSpPr>
        <p:spPr>
          <a:xfrm>
            <a:off x="10051188" y="27489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4" name="yt_shape_11004"/>
          <p:cNvSpPr txBox="1"/>
          <p:nvPr/>
        </p:nvSpPr>
        <p:spPr>
          <a:xfrm>
            <a:off x="540000" y="123363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天津市中考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分别在第一、四象限，且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06" name="yt_table_1100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5661834"/>
              </p:ext>
            </p:extLst>
          </p:nvPr>
        </p:nvGraphicFramePr>
        <p:xfrm>
          <a:off x="540000" y="2636912"/>
          <a:ext cx="6199823" cy="950976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0214"/>
                    </a:ext>
                  </a:extLst>
                </a:gridCol>
                <a:gridCol w="3091180">
                  <a:extLst>
                    <a:ext uri="{9D8B030D-6E8A-4147-A177-3AD203B41FA5}">
                      <a16:colId xmlns:a16="http://schemas.microsoft.com/office/drawing/2014/main" val="102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9"/>
                  </a:ext>
                </a:extLst>
              </a:tr>
            </a:tbl>
          </a:graphicData>
        </a:graphic>
      </p:graphicFrame>
      <p:pic>
        <p:nvPicPr>
          <p:cNvPr id="11005" name="yt_image_11005_skip" title="H_114.48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376" y="2348880"/>
            <a:ext cx="1945601" cy="1807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D5346F9-0224-2402-5179-5301596F7FAB}"/>
              </a:ext>
            </a:extLst>
          </p:cNvPr>
          <p:cNvSpPr txBox="1"/>
          <p:nvPr/>
        </p:nvSpPr>
        <p:spPr>
          <a:xfrm>
            <a:off x="9717813" y="166231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8" name="yt_shape_11008"/>
          <p:cNvSpPr txBox="1"/>
          <p:nvPr/>
        </p:nvSpPr>
        <p:spPr>
          <a:xfrm>
            <a:off x="540000" y="126841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如图是一个圆柱形饮料罐，底面半径是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，高是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，上底面中心有一个小圆孔，则一根到达底部的直吸管在罐内部分的长度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罐壁的厚度和小圆孔的大小忽略不计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的取值范围是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009" name="yt_image_11009" title="H_120.0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91944" y="2852936"/>
            <a:ext cx="1223121" cy="1854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6A9E711-1CFC-0724-164A-A6CB6F0A4BBA}"/>
              </a:ext>
            </a:extLst>
          </p:cNvPr>
          <p:cNvSpPr txBox="1"/>
          <p:nvPr/>
        </p:nvSpPr>
        <p:spPr>
          <a:xfrm>
            <a:off x="3193189" y="2172583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1" name="yt_shape_11011"/>
          <p:cNvSpPr txBox="1"/>
          <p:nvPr/>
        </p:nvSpPr>
        <p:spPr>
          <a:xfrm>
            <a:off x="540000" y="112474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，在顶点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处有一只蜗牛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的速度沿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方向爬行，顶点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处有一只蚂蚁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的速度沿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方向爬行，两个小家伙同时出发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012" name="yt_image_11012" title="H_75.96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90377" y="2505193"/>
            <a:ext cx="2861622" cy="1069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014" name="yt_shape_11014"/>
              <p:cNvSpPr txBox="1"/>
              <p:nvPr/>
            </p:nvSpPr>
            <p:spPr>
              <a:xfrm>
                <a:off x="540000" y="2513522"/>
                <a:ext cx="5354030" cy="24118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的长；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的长是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24cm.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014" name="yt_shape_110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13522"/>
                <a:ext cx="5354030" cy="2411814"/>
              </a:xfrm>
              <a:prstGeom prst="rect">
                <a:avLst/>
              </a:prstGeom>
              <a:blipFill>
                <a:blip r:embed="rId3"/>
                <a:stretch>
                  <a:fillRect l="-3531" t="-2020" r="-2506" b="-70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7E800AA-DDF1-140B-CB21-3557C7708E27}"/>
              </a:ext>
            </a:extLst>
          </p:cNvPr>
          <p:cNvSpPr txBox="1"/>
          <p:nvPr/>
        </p:nvSpPr>
        <p:spPr>
          <a:xfrm>
            <a:off x="411694" y="2884547"/>
            <a:ext cx="5482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FC3DD8E-E832-8890-EC4A-A93F8F83F355}"/>
              </a:ext>
            </a:extLst>
          </p:cNvPr>
          <p:cNvSpPr txBox="1"/>
          <p:nvPr/>
        </p:nvSpPr>
        <p:spPr>
          <a:xfrm>
            <a:off x="411694" y="3360035"/>
            <a:ext cx="3359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61618F9-95A6-D669-88A3-2357ED5DE9E9}"/>
                  </a:ext>
                </a:extLst>
              </p:cNvPr>
              <p:cNvSpPr txBox="1"/>
              <p:nvPr/>
            </p:nvSpPr>
            <p:spPr>
              <a:xfrm>
                <a:off x="411694" y="3835523"/>
                <a:ext cx="4424045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61618F9-95A6-D669-88A3-2357ED5DE9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694" y="3835523"/>
                <a:ext cx="4424045" cy="631267"/>
              </a:xfrm>
              <a:prstGeom prst="rect">
                <a:avLst/>
              </a:prstGeom>
              <a:blipFill>
                <a:blip r:embed="rId4"/>
                <a:stretch>
                  <a:fillRect l="-2207" r="-1931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EED89F0-9C70-9F71-525D-8DDA7818B934}"/>
              </a:ext>
            </a:extLst>
          </p:cNvPr>
          <p:cNvSpPr txBox="1"/>
          <p:nvPr/>
        </p:nvSpPr>
        <p:spPr>
          <a:xfrm>
            <a:off x="411694" y="4373178"/>
            <a:ext cx="2540699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的长是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24cm.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18" name="yt_shape_11018"/>
              <p:cNvSpPr txBox="1"/>
              <p:nvPr/>
            </p:nvSpPr>
            <p:spPr>
              <a:xfrm>
                <a:off x="558791" y="1745696"/>
                <a:ext cx="5520742" cy="19682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出发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3s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后，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CQ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的长是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018" name="yt_shape_110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791" y="1745696"/>
                <a:ext cx="5520742" cy="1968231"/>
              </a:xfrm>
              <a:prstGeom prst="rect">
                <a:avLst/>
              </a:prstGeom>
              <a:blipFill>
                <a:blip r:embed="rId2"/>
                <a:stretch>
                  <a:fillRect l="-3425" t="-2477" r="-1878" b="-86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DA41DAF-F808-24F4-0A73-EB5E10FE7B58}"/>
              </a:ext>
            </a:extLst>
          </p:cNvPr>
          <p:cNvSpPr txBox="1"/>
          <p:nvPr/>
        </p:nvSpPr>
        <p:spPr>
          <a:xfrm>
            <a:off x="468780" y="1698890"/>
            <a:ext cx="5647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出发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后，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787567F-206E-0E29-E309-29144F562D4F}"/>
              </a:ext>
            </a:extLst>
          </p:cNvPr>
          <p:cNvSpPr txBox="1"/>
          <p:nvPr/>
        </p:nvSpPr>
        <p:spPr>
          <a:xfrm>
            <a:off x="468780" y="2174378"/>
            <a:ext cx="3531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4AC26E6-2886-8454-6654-C5416B2CFCE6}"/>
                  </a:ext>
                </a:extLst>
              </p:cNvPr>
              <p:cNvSpPr txBox="1"/>
              <p:nvPr/>
            </p:nvSpPr>
            <p:spPr>
              <a:xfrm>
                <a:off x="468780" y="2649866"/>
                <a:ext cx="4825809" cy="6272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PQ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4AC26E6-2886-8454-6654-C5416B2CFC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780" y="2649866"/>
                <a:ext cx="4825809" cy="627203"/>
              </a:xfrm>
              <a:prstGeom prst="rect">
                <a:avLst/>
              </a:prstGeom>
              <a:blipFill>
                <a:blip r:embed="rId3"/>
                <a:stretch>
                  <a:fillRect l="-2020" r="-1515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C3CA7A0-8AD4-109B-747B-B78369F25A9D}"/>
                  </a:ext>
                </a:extLst>
              </p:cNvPr>
              <p:cNvSpPr txBox="1"/>
              <p:nvPr/>
            </p:nvSpPr>
            <p:spPr>
              <a:xfrm>
                <a:off x="468780" y="3183457"/>
                <a:ext cx="2942464" cy="5582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PQ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的长是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C3CA7A0-8AD4-109B-747B-B78369F25A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780" y="3183457"/>
                <a:ext cx="2942464" cy="558241"/>
              </a:xfrm>
              <a:prstGeom prst="rect">
                <a:avLst/>
              </a:prstGeom>
              <a:blipFill>
                <a:blip r:embed="rId4"/>
                <a:stretch>
                  <a:fillRect l="-3313" r="-2692" b="-195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468780" y="1124744"/>
            <a:ext cx="5408853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若它们都爬行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3s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，求此时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PQ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的长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9" name="yt_image_11012" title="H_75.96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90377" y="2505193"/>
            <a:ext cx="2861622" cy="1069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0" name="yt_shape_11020"/>
          <p:cNvSpPr txBox="1"/>
          <p:nvPr/>
        </p:nvSpPr>
        <p:spPr>
          <a:xfrm>
            <a:off x="540000" y="119675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《九章算术》是古代东方数学代表作，书中记载：今有开门去阃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kǔn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，门槛的意思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一尺，不合二寸，问门广几何？题目大意是：如图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的平面示意图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，推开双门，双门间隙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寸，点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距离门槛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，求门宽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021" name="yt_image_11021" title="H_163.9618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3198" y="3356992"/>
            <a:ext cx="4625602" cy="2082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3" name="yt_shape_11023"/>
          <p:cNvSpPr txBox="1"/>
          <p:nvPr/>
        </p:nvSpPr>
        <p:spPr>
          <a:xfrm>
            <a:off x="425371" y="1243558"/>
            <a:ext cx="39658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解：过点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1025" name="yt_shape_11025"/>
          <p:cNvSpPr txBox="1"/>
          <p:nvPr/>
        </p:nvSpPr>
        <p:spPr>
          <a:xfrm>
            <a:off x="4632869" y="1875225"/>
            <a:ext cx="2273956" cy="18481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050" b="0" i="0" u="none" spc="-10050">
                <a:solidFill>
                  <a:srgbClr val="1EE3CF"/>
                </a:solidFill>
                <a:effectLst/>
                <a:latin typeface="白正" pitchFamily="100"/>
                <a:ea typeface="宋体" pitchFamily="100"/>
              </a:rPr>
              <a:t> </a:t>
            </a:r>
            <a:r>
              <a:rPr lang="en-US" altLang="zh-CN" sz="10050" b="0" i="0" u="none" spc="15457">
                <a:solidFill>
                  <a:srgbClr val="1EE3CF"/>
                </a:solidFill>
                <a:effectLst/>
                <a:latin typeface="白正" pitchFamily="100"/>
                <a:ea typeface="宋体" pitchFamily="100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1024" name="yt_image_11024" title="H_157.58008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74662" y="3722082"/>
            <a:ext cx="2572638" cy="2258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027" name="yt_shape_11027"/>
              <p:cNvSpPr txBox="1"/>
              <p:nvPr/>
            </p:nvSpPr>
            <p:spPr>
              <a:xfrm>
                <a:off x="425371" y="1747831"/>
                <a:ext cx="5875006" cy="2546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由题意设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寸，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寸，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寸，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寸，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寸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027" name="yt_shape_110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371" y="1747831"/>
                <a:ext cx="5875006" cy="2546916"/>
              </a:xfrm>
              <a:prstGeom prst="rect">
                <a:avLst/>
              </a:prstGeom>
              <a:blipFill>
                <a:blip r:embed="rId3"/>
                <a:stretch>
                  <a:fillRect l="-3216" t="-2153" r="-2178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D5FD830-B201-8C60-C048-7CC4148A8C01}"/>
              </a:ext>
            </a:extLst>
          </p:cNvPr>
          <p:cNvSpPr txBox="1"/>
          <p:nvPr/>
        </p:nvSpPr>
        <p:spPr>
          <a:xfrm>
            <a:off x="335360" y="1196752"/>
            <a:ext cx="4107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52F03A8-67CD-87A0-6C16-9037C344E596}"/>
              </a:ext>
            </a:extLst>
          </p:cNvPr>
          <p:cNvSpPr txBox="1"/>
          <p:nvPr/>
        </p:nvSpPr>
        <p:spPr>
          <a:xfrm>
            <a:off x="335360" y="1701025"/>
            <a:ext cx="495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由题意设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寸，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7989CD0-ECDF-3A27-E4C8-12AE946848E6}"/>
                  </a:ext>
                </a:extLst>
              </p:cNvPr>
              <p:cNvSpPr txBox="1"/>
              <p:nvPr/>
            </p:nvSpPr>
            <p:spPr>
              <a:xfrm>
                <a:off x="335360" y="2176513"/>
                <a:ext cx="59982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寸，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寸，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寸，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7989CD0-ECDF-3A27-E4C8-12AE946848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2176513"/>
                <a:ext cx="5998273" cy="765061"/>
              </a:xfrm>
              <a:prstGeom prst="rect">
                <a:avLst/>
              </a:prstGeom>
              <a:blipFill>
                <a:blip r:embed="rId4"/>
                <a:stretch>
                  <a:fillRect l="-1524" r="-172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6D04A97-B865-0304-D0B5-5B7ADC616BE3}"/>
              </a:ext>
            </a:extLst>
          </p:cNvPr>
          <p:cNvSpPr txBox="1"/>
          <p:nvPr/>
        </p:nvSpPr>
        <p:spPr>
          <a:xfrm>
            <a:off x="335360" y="2847962"/>
            <a:ext cx="2423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寸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8BAB52-86C5-B3EC-27A8-4B5D2ADA0035}"/>
              </a:ext>
            </a:extLst>
          </p:cNvPr>
          <p:cNvSpPr txBox="1"/>
          <p:nvPr/>
        </p:nvSpPr>
        <p:spPr>
          <a:xfrm>
            <a:off x="335360" y="3323450"/>
            <a:ext cx="4682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EA30668-E19B-D3B7-45DA-6EBEDA1C7C15}"/>
              </a:ext>
            </a:extLst>
          </p:cNvPr>
          <p:cNvSpPr txBox="1"/>
          <p:nvPr/>
        </p:nvSpPr>
        <p:spPr>
          <a:xfrm>
            <a:off x="335360" y="3798938"/>
            <a:ext cx="33138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yt_shape_11033"/>
          <p:cNvSpPr txBox="1"/>
          <p:nvPr/>
        </p:nvSpPr>
        <p:spPr>
          <a:xfrm>
            <a:off x="425371" y="4328809"/>
            <a:ext cx="2649764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50.5.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寸，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即门宽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寸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8F6CC4E-86B6-251B-C7BE-B68F71C02CEC}"/>
              </a:ext>
            </a:extLst>
          </p:cNvPr>
          <p:cNvSpPr txBox="1"/>
          <p:nvPr/>
        </p:nvSpPr>
        <p:spPr>
          <a:xfrm>
            <a:off x="335360" y="4282003"/>
            <a:ext cx="1823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50.5.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A21AA8C-8697-96B2-5527-571472EAC93A}"/>
              </a:ext>
            </a:extLst>
          </p:cNvPr>
          <p:cNvSpPr txBox="1"/>
          <p:nvPr/>
        </p:nvSpPr>
        <p:spPr>
          <a:xfrm>
            <a:off x="335360" y="4757491"/>
            <a:ext cx="2804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寸，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349B28F-71D6-FEAA-700D-21B8542ABD13}"/>
              </a:ext>
            </a:extLst>
          </p:cNvPr>
          <p:cNvSpPr txBox="1"/>
          <p:nvPr/>
        </p:nvSpPr>
        <p:spPr>
          <a:xfrm>
            <a:off x="335360" y="5232979"/>
            <a:ext cx="2608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即门宽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寸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20" name="yt_image_11021" title="H_163.9618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44072" y="1614835"/>
            <a:ext cx="4625602" cy="2082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17" grpId="0" build="allAtOnce"/>
      <p:bldP spid="18" grpId="0" build="allAtOnce"/>
      <p:bldP spid="19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5" name="yt_shape_11035"/>
          <p:cNvSpPr txBox="1"/>
          <p:nvPr/>
        </p:nvSpPr>
        <p:spPr>
          <a:xfrm>
            <a:off x="562548" y="1147353"/>
            <a:ext cx="5453159" cy="32618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1900" b="0" i="0" u="none" spc="41573">
                <a:solidFill>
                  <a:srgbClr val="1EE3CF"/>
                </a:solidFill>
                <a:effectLst/>
                <a:latin typeface="白正" pitchFamily="19"/>
                <a:ea typeface="宋体" pitchFamily="19"/>
              </a:rPr>
              <a:t> </a:t>
            </a:r>
          </a:p>
        </p:txBody>
      </p:sp>
      <p:pic>
        <p:nvPicPr>
          <p:cNvPr id="11034" name="yt_image_11034" title="H_29.7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6523" y="1196752"/>
            <a:ext cx="5338953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37" name="yt_shape_11037"/>
          <p:cNvSpPr txBox="1"/>
          <p:nvPr/>
        </p:nvSpPr>
        <p:spPr>
          <a:xfrm>
            <a:off x="596211" y="1625778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构造直角三角形解题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如图，将一根有弹性的皮筋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自然伸直固定在水平面上，然后把皮筋的中点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竖直向上拉高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若皮筋的自然长度为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，则此时该弹性皮筋被拉长了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2cm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039" name="yt_image_11039" title="H_65.1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4240" y="3623658"/>
            <a:ext cx="2895703" cy="1115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AC4B8E6-306E-15F2-CCD2-791E305D1512}"/>
              </a:ext>
            </a:extLst>
          </p:cNvPr>
          <p:cNvSpPr txBox="1"/>
          <p:nvPr/>
        </p:nvSpPr>
        <p:spPr>
          <a:xfrm>
            <a:off x="1115800" y="3005436"/>
            <a:ext cx="10087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1" name="yt_shape_11041"/>
          <p:cNvSpPr txBox="1"/>
          <p:nvPr/>
        </p:nvSpPr>
        <p:spPr>
          <a:xfrm>
            <a:off x="551384" y="1196752"/>
            <a:ext cx="103233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045" name="yt_shape_11045"/>
          <p:cNvSpPr txBox="1"/>
          <p:nvPr/>
        </p:nvSpPr>
        <p:spPr>
          <a:xfrm>
            <a:off x="551384" y="358585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042" name="yt_shape_11042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97021" y="1828419"/>
            <a:ext cx="1220724" cy="1707021"/>
            <a:chOff x="0" y="0"/>
            <a:chExt cx="1220724" cy="1707021"/>
          </a:xfrm>
        </p:grpSpPr>
        <p:pic>
          <p:nvPicPr>
            <p:cNvPr id="3" name="yt_image_11042">
              <a:extLst>
                <a:ext uri="">
  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20724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044" name="yt_shape_11044"/>
            <p:cNvSpPr txBox="1"/>
            <p:nvPr/>
          </p:nvSpPr>
          <p:spPr>
            <a:xfrm>
              <a:off x="898" y="134702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046" name="yt_shape_11046"/>
              <p:cNvSpPr txBox="1"/>
              <p:nvPr/>
            </p:nvSpPr>
            <p:spPr>
              <a:xfrm>
                <a:off x="551384" y="3959291"/>
                <a:ext cx="10669716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046" name="yt_shape_110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3959291"/>
                <a:ext cx="10669716" cy="465577"/>
              </a:xfrm>
              <a:prstGeom prst="rect">
                <a:avLst/>
              </a:prstGeom>
              <a:blipFill>
                <a:blip r:embed="rId3"/>
                <a:stretch>
                  <a:fillRect l="-1713" t="-3896" r="-742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051" name="yt_shape_11051"/>
          <p:cNvSpPr txBox="1"/>
          <p:nvPr/>
        </p:nvSpPr>
        <p:spPr>
          <a:xfrm>
            <a:off x="551384" y="645630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048" name="yt_shape_11048" title="H_139.9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1848" y="4628020"/>
            <a:ext cx="1711071" cy="1777887"/>
            <a:chOff x="0" y="0"/>
            <a:chExt cx="1711071" cy="1777887"/>
          </a:xfrm>
        </p:grpSpPr>
        <p:pic>
          <p:nvPicPr>
            <p:cNvPr id="2" name="yt_image_11048">
              <a:extLst>
                <a:ext uri="">
                  <a16:creationId xmlns="" xmlns:m="http://schemas.openxmlformats.org/officeDocument/2006/math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711071" cy="1381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050" name="yt_shape_11050"/>
            <p:cNvSpPr txBox="1"/>
            <p:nvPr/>
          </p:nvSpPr>
          <p:spPr>
            <a:xfrm>
              <a:off x="246071" y="141788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2C76513A-236D-0710-0ED5-2BF458B97DBF}"/>
              </a:ext>
            </a:extLst>
          </p:cNvPr>
          <p:cNvSpPr txBox="1"/>
          <p:nvPr/>
        </p:nvSpPr>
        <p:spPr>
          <a:xfrm>
            <a:off x="9999073" y="114994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267D5D9-1742-6588-C311-AA4BE86AD3F7}"/>
                  </a:ext>
                </a:extLst>
              </p:cNvPr>
              <p:cNvSpPr txBox="1"/>
              <p:nvPr/>
            </p:nvSpPr>
            <p:spPr>
              <a:xfrm>
                <a:off x="10126073" y="3933056"/>
                <a:ext cx="100571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267D5D9-1742-6588-C311-AA4BE86AD3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26073" y="3933056"/>
                <a:ext cx="1005714" cy="554686"/>
              </a:xfrm>
              <a:prstGeom prst="rect">
                <a:avLst/>
              </a:prstGeom>
              <a:blipFill>
                <a:blip r:embed="rId5"/>
                <a:stretch>
                  <a:fillRect l="-9091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" name="yt_shape_10956"/>
          <p:cNvSpPr txBox="1"/>
          <p:nvPr/>
        </p:nvSpPr>
        <p:spPr>
          <a:xfrm>
            <a:off x="539880" y="1069265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955" name="yt_image_10955" title="H_51.39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0" y="1069265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58" name="yt_shape_10958"/>
          <p:cNvSpPr txBox="1"/>
          <p:nvPr/>
        </p:nvSpPr>
        <p:spPr>
          <a:xfrm>
            <a:off x="539880" y="1772562"/>
            <a:ext cx="444673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勾股定理的实际应用</a:t>
            </a:r>
          </a:p>
        </p:txBody>
      </p:sp>
      <p:sp>
        <p:nvSpPr>
          <p:cNvPr id="10959" name="yt_shape_10959"/>
          <p:cNvSpPr txBox="1"/>
          <p:nvPr/>
        </p:nvSpPr>
        <p:spPr>
          <a:xfrm>
            <a:off x="540000" y="227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如图，书架上放了四个文件夹，已知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61" name="yt_table_10961_skip" title="H_70.0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9553675"/>
                  </p:ext>
                </p:extLst>
              </p:nvPr>
            </p:nvGraphicFramePr>
            <p:xfrm>
              <a:off x="539880" y="3236307"/>
              <a:ext cx="4278758" cy="995744"/>
            </p:xfrm>
            <a:graphic>
              <a:graphicData uri="http://schemas.openxmlformats.org/drawingml/2006/table">
                <a:tbl>
                  <a:tblPr/>
                  <a:tblGrid>
                    <a:gridCol w="2489518">
                      <a:extLst>
                        <a:ext uri="{9D8B030D-6E8A-4147-A177-3AD203B41FA5}">
                          <a16:colId xmlns:a16="http://schemas.microsoft.com/office/drawing/2014/main" val="10196"/>
                        </a:ext>
                      </a:extLst>
                    </a:gridCol>
                    <a:gridCol w="1789240">
                      <a:extLst>
                        <a:ext uri="{9D8B030D-6E8A-4147-A177-3AD203B41FA5}">
                          <a16:colId xmlns:a16="http://schemas.microsoft.com/office/drawing/2014/main" val="1019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A.20cm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B.23cm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C.25cm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47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961" name="yt_table_10961_skip" title="H_70.0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9553675"/>
                  </p:ext>
                </p:extLst>
              </p:nvPr>
            </p:nvGraphicFramePr>
            <p:xfrm>
              <a:off x="539880" y="3236307"/>
              <a:ext cx="4278758" cy="995744"/>
            </p:xfrm>
            <a:graphic>
              <a:graphicData uri="http://schemas.openxmlformats.org/drawingml/2006/table">
                <a:tbl>
                  <a:tblPr/>
                  <a:tblGrid>
                    <a:gridCol w="2489518">
                      <a:extLst>
                        <a:ext uri="{9D8B030D-6E8A-4147-A177-3AD203B41FA5}">
                          <a16:colId xmlns:a16="http://schemas.microsoft.com/office/drawing/2014/main" val="10196"/>
                        </a:ext>
                      </a:extLst>
                    </a:gridCol>
                    <a:gridCol w="1789240">
                      <a:extLst>
                        <a:ext uri="{9D8B030D-6E8A-4147-A177-3AD203B41FA5}">
                          <a16:colId xmlns:a16="http://schemas.microsoft.com/office/drawing/2014/main" val="10197"/>
                        </a:ext>
                      </a:extLst>
                    </a:gridCol>
                  </a:tblGrid>
                  <a:tr h="475488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A.20cm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B.23cm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2"/>
                      </a:ext>
                    </a:extLst>
                  </a:tr>
                  <a:tr h="520256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C.25cm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9116" t="-96512" b="-2325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7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960" name="yt_image_10960_skip" title="H_120.51">
            <a:extLst>
              <a:ext uri="">
                <a16:creationId xmlns=""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9322" y="2964547"/>
            <a:ext cx="1496311" cy="1760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903292602" title="H_28.801733">
            <a:extLst>
              <a:ext uri="{FF2B5EF4-FFF2-40B4-BE49-F238E27FC236}">
                <a16:creationId xmlns:a16="http://schemas.microsoft.com/office/drawing/2014/main" id="{101F6E95-05E7-ED18-46DC-06B4B2F1D8E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0" y="181423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650233-D3C2-3C00-36C9-68AEB8939982}"/>
              </a:ext>
            </a:extLst>
          </p:cNvPr>
          <p:cNvSpPr txBox="1"/>
          <p:nvPr/>
        </p:nvSpPr>
        <p:spPr>
          <a:xfrm>
            <a:off x="1973989" y="270555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2" name="yt_shape_10962"/>
          <p:cNvSpPr txBox="1"/>
          <p:nvPr/>
        </p:nvSpPr>
        <p:spPr>
          <a:xfrm>
            <a:off x="540000" y="12380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由于台风的影响，一棵树在离地面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处折断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，树顶落在离树干底部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处，则这棵树在折断前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不包括树根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的长度是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63" name="yt_table_1096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116662"/>
              </p:ext>
            </p:extLst>
          </p:nvPr>
        </p:nvGraphicFramePr>
        <p:xfrm>
          <a:off x="539881" y="2197512"/>
          <a:ext cx="8298816" cy="475488"/>
        </p:xfrm>
        <a:graphic>
          <a:graphicData uri="http://schemas.openxmlformats.org/drawingml/2006/table">
            <a:tbl>
              <a:tblPr/>
              <a:tblGrid>
                <a:gridCol w="2202180">
                  <a:extLst>
                    <a:ext uri="{9D8B030D-6E8A-4147-A177-3AD203B41FA5}">
                      <a16:colId xmlns:a16="http://schemas.microsoft.com/office/drawing/2014/main" val="10198"/>
                    </a:ext>
                  </a:extLst>
                </a:gridCol>
                <a:gridCol w="2337118">
                  <a:extLst>
                    <a:ext uri="{9D8B030D-6E8A-4147-A177-3AD203B41FA5}">
                      <a16:colId xmlns:a16="http://schemas.microsoft.com/office/drawing/2014/main" val="10199"/>
                    </a:ext>
                  </a:extLst>
                </a:gridCol>
                <a:gridCol w="2337118">
                  <a:extLst>
                    <a:ext uri="{9D8B030D-6E8A-4147-A177-3AD203B41FA5}">
                      <a16:colId xmlns:a16="http://schemas.microsoft.com/office/drawing/2014/main" val="10200"/>
                    </a:ext>
                  </a:extLst>
                </a:gridCol>
                <a:gridCol w="1422400">
                  <a:extLst>
                    <a:ext uri="{9D8B030D-6E8A-4147-A177-3AD203B41FA5}">
                      <a16:colId xmlns:a16="http://schemas.microsoft.com/office/drawing/2014/main" val="102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A.8m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C.16m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D.18m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4"/>
                  </a:ext>
                </a:extLst>
              </a:tr>
            </a:tbl>
          </a:graphicData>
        </a:graphic>
      </p:graphicFrame>
      <p:pic>
        <p:nvPicPr>
          <p:cNvPr id="10965" name="yt_image_10965" title="H_80.28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3006" y="3212976"/>
            <a:ext cx="3026321" cy="1417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63C3998-E6E4-1514-BA74-FEAB2939554C}"/>
              </a:ext>
            </a:extLst>
          </p:cNvPr>
          <p:cNvSpPr txBox="1"/>
          <p:nvPr/>
        </p:nvSpPr>
        <p:spPr>
          <a:xfrm>
            <a:off x="7849327" y="16667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7" name="yt_shape_10967"/>
          <p:cNvSpPr txBox="1"/>
          <p:nvPr/>
        </p:nvSpPr>
        <p:spPr>
          <a:xfrm>
            <a:off x="540000" y="125750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如图所示，在高为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，斜边长为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的楼梯的表面铺地毯，地毯的长度至少为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m.</a:t>
            </a:r>
          </a:p>
        </p:txBody>
      </p:sp>
      <p:sp>
        <p:nvSpPr>
          <p:cNvPr id="10971" name="yt_shape_10971"/>
          <p:cNvSpPr txBox="1"/>
          <p:nvPr/>
        </p:nvSpPr>
        <p:spPr>
          <a:xfrm>
            <a:off x="539881" y="381362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968" name="yt_shape_10968" title="H_109.7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87888" y="2636912"/>
            <a:ext cx="2356806" cy="1635756"/>
            <a:chOff x="0" y="0"/>
            <a:chExt cx="2008251" cy="1393839"/>
          </a:xfrm>
        </p:grpSpPr>
        <p:pic>
          <p:nvPicPr>
            <p:cNvPr id="2" name="yt_image_10968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08251" cy="9978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970" name="yt_shape_10970"/>
            <p:cNvSpPr txBox="1"/>
            <p:nvPr/>
          </p:nvSpPr>
          <p:spPr>
            <a:xfrm>
              <a:off x="470844" y="103383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F2681BC-6D50-83F1-ED08-C2C7D06D5BCB}"/>
              </a:ext>
            </a:extLst>
          </p:cNvPr>
          <p:cNvSpPr txBox="1"/>
          <p:nvPr/>
        </p:nvSpPr>
        <p:spPr>
          <a:xfrm>
            <a:off x="1059589" y="168619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2" name="yt_shape_10972"/>
          <p:cNvSpPr txBox="1"/>
          <p:nvPr/>
        </p:nvSpPr>
        <p:spPr>
          <a:xfrm>
            <a:off x="540000" y="11247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如图是一个育苗棚，棚宽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，棚高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，棚长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，则覆盖在棚斜面上的塑料薄膜的面积为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976" name="yt_shape_10976"/>
          <p:cNvSpPr txBox="1"/>
          <p:nvPr/>
        </p:nvSpPr>
        <p:spPr>
          <a:xfrm>
            <a:off x="539881" y="377913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973" name="yt_shape_10973" title="H_117.49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09341" y="2492896"/>
            <a:ext cx="2773318" cy="1865248"/>
            <a:chOff x="0" y="0"/>
            <a:chExt cx="2218563" cy="1492137"/>
          </a:xfrm>
        </p:grpSpPr>
        <p:pic>
          <p:nvPicPr>
            <p:cNvPr id="2" name="yt_image_10973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18563" cy="10961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975" name="yt_shape_10975"/>
            <p:cNvSpPr txBox="1"/>
            <p:nvPr/>
          </p:nvSpPr>
          <p:spPr>
            <a:xfrm>
              <a:off x="576000" y="113213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6464797-7F2E-C492-7E98-AE5119442A8C}"/>
              </a:ext>
            </a:extLst>
          </p:cNvPr>
          <p:cNvSpPr txBox="1"/>
          <p:nvPr/>
        </p:nvSpPr>
        <p:spPr>
          <a:xfrm>
            <a:off x="3497989" y="155342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7" name="yt_shape_10977"/>
          <p:cNvSpPr txBox="1"/>
          <p:nvPr/>
        </p:nvSpPr>
        <p:spPr>
          <a:xfrm>
            <a:off x="540000" y="1268413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《九章算术》是我国古代最重要的数学著作之一，在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勾股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章中记载了一道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折竹抵地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问题：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今有竹高一丈，末折抵地，去本三尺，问折者高几何？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翻译成数学问题是：如图所示，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如果设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，则可列方程为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978" name="yt_image_10978" title="H_115.2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48162" y="3448823"/>
            <a:ext cx="1095675" cy="2136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B903C29-DAF3-A8A2-9D77-44482BB61D32}"/>
              </a:ext>
            </a:extLst>
          </p:cNvPr>
          <p:cNvSpPr txBox="1"/>
          <p:nvPr/>
        </p:nvSpPr>
        <p:spPr>
          <a:xfrm>
            <a:off x="5706202" y="2648071"/>
            <a:ext cx="3040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0" name="yt_shape_10980"/>
          <p:cNvSpPr txBox="1"/>
          <p:nvPr/>
        </p:nvSpPr>
        <p:spPr>
          <a:xfrm>
            <a:off x="540000" y="122618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在平静的湖面上，有一支红莲，高出水面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，一阵风吹来，红莲吹到一边，花朵齐及水面，已知红莲移动的水平距离为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，求这里的水深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981" name="yt_image_10981" title="H_144.27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0336" y="2380293"/>
            <a:ext cx="2352292" cy="1951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0983"/>
              <p:cNvSpPr txBox="1"/>
              <p:nvPr/>
            </p:nvSpPr>
            <p:spPr>
              <a:xfrm>
                <a:off x="497379" y="2197663"/>
                <a:ext cx="3042500" cy="35082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解：设水深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答：水深为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1.5m.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4" name="yt_shape_109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2197663"/>
                <a:ext cx="3042500" cy="3508204"/>
              </a:xfrm>
              <a:prstGeom prst="rect">
                <a:avLst/>
              </a:prstGeom>
              <a:blipFill>
                <a:blip r:embed="rId3"/>
                <a:stretch>
                  <a:fillRect l="-6212" t="-1565" r="-5210" b="-4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F2821DB-9667-6AF3-7966-8952F2CADEED}"/>
              </a:ext>
            </a:extLst>
          </p:cNvPr>
          <p:cNvSpPr txBox="1"/>
          <p:nvPr/>
        </p:nvSpPr>
        <p:spPr>
          <a:xfrm>
            <a:off x="407368" y="2150857"/>
            <a:ext cx="2880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解：设水深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3F8DECF-2AEC-2230-3F4C-E00FA39738A3}"/>
              </a:ext>
            </a:extLst>
          </p:cNvPr>
          <p:cNvSpPr txBox="1"/>
          <p:nvPr/>
        </p:nvSpPr>
        <p:spPr>
          <a:xfrm>
            <a:off x="407368" y="2626345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B4BC30A-A6F6-9BE2-3415-71F45ABD47B9}"/>
              </a:ext>
            </a:extLst>
          </p:cNvPr>
          <p:cNvSpPr txBox="1"/>
          <p:nvPr/>
        </p:nvSpPr>
        <p:spPr>
          <a:xfrm>
            <a:off x="407368" y="3101833"/>
            <a:ext cx="2405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116D7D9-4C00-B183-363F-D1A52326406A}"/>
              </a:ext>
            </a:extLst>
          </p:cNvPr>
          <p:cNvSpPr txBox="1"/>
          <p:nvPr/>
        </p:nvSpPr>
        <p:spPr>
          <a:xfrm>
            <a:off x="407368" y="3577321"/>
            <a:ext cx="3193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10E58B3-025B-8FDA-1440-41BFFE1267A8}"/>
              </a:ext>
            </a:extLst>
          </p:cNvPr>
          <p:cNvSpPr txBox="1"/>
          <p:nvPr/>
        </p:nvSpPr>
        <p:spPr>
          <a:xfrm>
            <a:off x="407368" y="4052809"/>
            <a:ext cx="1534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D85627A-8064-6F7F-8628-3BF8E9B83970}"/>
                  </a:ext>
                </a:extLst>
              </p:cNvPr>
              <p:cNvSpPr txBox="1"/>
              <p:nvPr/>
            </p:nvSpPr>
            <p:spPr>
              <a:xfrm>
                <a:off x="407368" y="4528298"/>
                <a:ext cx="1129412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D85627A-8064-6F7F-8628-3BF8E9B839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528298"/>
                <a:ext cx="1129412" cy="766077"/>
              </a:xfrm>
              <a:prstGeom prst="rect">
                <a:avLst/>
              </a:prstGeom>
              <a:blipFill>
                <a:blip r:embed="rId4"/>
                <a:stretch>
                  <a:fillRect l="-8649" r="-8649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512FC290-E297-3BAA-2D0C-89A3D33D6229}"/>
              </a:ext>
            </a:extLst>
          </p:cNvPr>
          <p:cNvSpPr txBox="1"/>
          <p:nvPr/>
        </p:nvSpPr>
        <p:spPr>
          <a:xfrm>
            <a:off x="407368" y="5200762"/>
            <a:ext cx="2397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答：水深为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6" name="yt_shape_10986"/>
          <p:cNvSpPr txBox="1"/>
          <p:nvPr/>
        </p:nvSpPr>
        <p:spPr>
          <a:xfrm>
            <a:off x="551384" y="1252181"/>
            <a:ext cx="444673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在数轴上表示无理数</a:t>
            </a:r>
          </a:p>
        </p:txBody>
      </p:sp>
      <p:sp>
        <p:nvSpPr>
          <p:cNvPr id="10987" name="yt_shape_10987"/>
          <p:cNvSpPr txBox="1"/>
          <p:nvPr/>
        </p:nvSpPr>
        <p:spPr>
          <a:xfrm>
            <a:off x="551384" y="1756491"/>
            <a:ext cx="79749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如图，数轴上的点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所表示的数为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89" name="yt_table_10989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67944766"/>
                  </p:ext>
                </p:extLst>
              </p:nvPr>
            </p:nvGraphicFramePr>
            <p:xfrm>
              <a:off x="551384" y="3101997"/>
              <a:ext cx="9131174" cy="521780"/>
            </p:xfrm>
            <a:graphic>
              <a:graphicData uri="http://schemas.openxmlformats.org/drawingml/2006/table">
                <a:tbl>
                  <a:tblPr/>
                  <a:tblGrid>
                    <a:gridCol w="2638870">
                      <a:extLst>
                        <a:ext uri="{9D8B030D-6E8A-4147-A177-3AD203B41FA5}">
                          <a16:colId xmlns:a16="http://schemas.microsoft.com/office/drawing/2014/main" val="10202"/>
                        </a:ext>
                      </a:extLst>
                    </a:gridCol>
                    <a:gridCol w="2697607">
                      <a:extLst>
                        <a:ext uri="{9D8B030D-6E8A-4147-A177-3AD203B41FA5}">
                          <a16:colId xmlns:a16="http://schemas.microsoft.com/office/drawing/2014/main" val="10203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204"/>
                        </a:ext>
                      </a:extLst>
                    </a:gridCol>
                    <a:gridCol w="1630490">
                      <a:extLst>
                        <a:ext uri="{9D8B030D-6E8A-4147-A177-3AD203B41FA5}">
                          <a16:colId xmlns:a16="http://schemas.microsoft.com/office/drawing/2014/main" val="1020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989" name="yt_table_10989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67944766"/>
                  </p:ext>
                </p:extLst>
              </p:nvPr>
            </p:nvGraphicFramePr>
            <p:xfrm>
              <a:off x="551384" y="3101997"/>
              <a:ext cx="9131174" cy="521780"/>
            </p:xfrm>
            <a:graphic>
              <a:graphicData uri="http://schemas.openxmlformats.org/drawingml/2006/table">
                <a:tbl>
                  <a:tblPr/>
                  <a:tblGrid>
                    <a:gridCol w="2638870">
                      <a:extLst>
                        <a:ext uri="{9D8B030D-6E8A-4147-A177-3AD203B41FA5}">
                          <a16:colId xmlns:a16="http://schemas.microsoft.com/office/drawing/2014/main" val="10202"/>
                        </a:ext>
                      </a:extLst>
                    </a:gridCol>
                    <a:gridCol w="2697607">
                      <a:extLst>
                        <a:ext uri="{9D8B030D-6E8A-4147-A177-3AD203B41FA5}">
                          <a16:colId xmlns:a16="http://schemas.microsoft.com/office/drawing/2014/main" val="10203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204"/>
                        </a:ext>
                      </a:extLst>
                    </a:gridCol>
                    <a:gridCol w="1630490">
                      <a:extLst>
                        <a:ext uri="{9D8B030D-6E8A-4147-A177-3AD203B41FA5}">
                          <a16:colId xmlns:a16="http://schemas.microsoft.com/office/drawing/2014/main" val="10205"/>
                        </a:ext>
                      </a:extLst>
                    </a:gridCol>
                  </a:tblGrid>
                  <a:tr h="5217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448" r="-246189" b="-229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7743" t="-3448" r="-140632" b="-229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46761" t="-3448" r="-75493" b="-229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59328" t="-3448" b="-229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7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988" name="yt_image_10988_skip" title="H_68.22">
            <a:extLst>
              <a:ext uri="">
                <a16:creationId xmlns=""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2583" y="2235794"/>
            <a:ext cx="2907792" cy="866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990" name="yt_shape_10990"/>
              <p:cNvSpPr txBox="1"/>
              <p:nvPr/>
            </p:nvSpPr>
            <p:spPr>
              <a:xfrm>
                <a:off x="551384" y="3614836"/>
                <a:ext cx="7928581" cy="14709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在数轴上作出表示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保留作图痕迹，不写作法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解：如图</a:t>
                </a:r>
                <a:r>
                  <a:rPr lang="zh-CN" altLang="zh-CN" sz="5250" b="0" i="0" u="none" dirty="0">
                    <a:noFill/>
                    <a:effectLst/>
                    <a:latin typeface="Times New Roman" pitchFamily="52"/>
                    <a:ea typeface="Times New Roman" pitchFamily="52"/>
                    <a:sym typeface="Finished"/>
                  </a:rPr>
                  <a:t>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                      </a:t>
                </a:r>
                <a:r>
                  <a:rPr lang="en-US" altLang="zh-CN" sz="7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7"/>
                    <a:ea typeface="宋体" pitchFamily="7"/>
                    <a:sym typeface=""/>
                  </a:rPr>
                  <a:t> </a:t>
                </a:r>
                <a:r>
                  <a:rPr lang="zh-CN" altLang="zh-CN" sz="2400" b="0" i="0" u="none" dirty="0">
                    <a:noFill/>
                    <a:effectLst/>
                    <a:latin typeface="Times New Roman" pitchFamily="24"/>
                    <a:ea typeface="Times New Roman" pitchFamily="24"/>
                  </a:rPr>
                  <a:t>⁠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990" name="yt_shape_109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3614836"/>
                <a:ext cx="7928581" cy="1470915"/>
              </a:xfrm>
              <a:prstGeom prst="rect">
                <a:avLst/>
              </a:prstGeom>
              <a:blipFill>
                <a:blip r:embed="rId4"/>
                <a:stretch>
                  <a:fillRect l="-2306" t="-1660" r="-1460" b="-4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903292800" title="H_28.801733">
            <a:extLst>
              <a:ext uri="{FF2B5EF4-FFF2-40B4-BE49-F238E27FC236}">
                <a16:creationId xmlns:a16="http://schemas.microsoft.com/office/drawing/2014/main" id="{8097DAF5-4B93-382E-3E24-8A306174521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93858"/>
            <a:ext cx="1355917" cy="365782"/>
          </a:xfrm>
          <a:prstGeom prst="rect">
            <a:avLst/>
          </a:prstGeom>
        </p:spPr>
      </p:pic>
      <p:pic>
        <p:nvPicPr>
          <p:cNvPr id="5" name="yt_shape_1698903292937" title="H_71.80362">
            <a:extLst>
              <a:ext uri="{FF2B5EF4-FFF2-40B4-BE49-F238E27FC236}">
                <a16:creationId xmlns:a16="http://schemas.microsoft.com/office/drawing/2014/main" id="{83AAEC3D-F1DA-0230-213D-6CDD63F128B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354" y="4428520"/>
            <a:ext cx="3083447" cy="101670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78429A0-0513-8A4F-B53B-F3FF4F1F6AF7}"/>
              </a:ext>
            </a:extLst>
          </p:cNvPr>
          <p:cNvSpPr txBox="1"/>
          <p:nvPr/>
        </p:nvSpPr>
        <p:spPr>
          <a:xfrm>
            <a:off x="7546385" y="170968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8D27595-30D6-9F23-D258-BEEE00A98E2F}"/>
              </a:ext>
            </a:extLst>
          </p:cNvPr>
          <p:cNvSpPr txBox="1"/>
          <p:nvPr/>
        </p:nvSpPr>
        <p:spPr>
          <a:xfrm>
            <a:off x="551384" y="4415241"/>
            <a:ext cx="4164711" cy="1029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解：如图</a:t>
            </a:r>
            <a:r>
              <a:rPr kumimoji="0" lang="zh-CN" altLang="zh-CN" sz="5250" b="0" i="0" strike="noStrike" kern="1200" cap="none" spc="0" normalizeH="0" baseline="0" noProof="0" dirty="0">
                <a:ln>
                  <a:noFill/>
                </a:ln>
                <a:noFill/>
                <a:effectLst/>
                <a:uLnTx/>
                <a:uFillTx/>
                <a:latin typeface="Times New Roman" pitchFamily="52"/>
                <a:ea typeface="Times New Roman" pitchFamily="52"/>
                <a:cs typeface="+mn-cs"/>
                <a:sym typeface="Finished"/>
              </a:rPr>
              <a:t>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"/>
              </a:rPr>
              <a:t>                                    </a:t>
            </a:r>
            <a:r>
              <a:rPr kumimoji="0" lang="en-US" altLang="zh-CN" sz="7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7"/>
                <a:ea typeface="宋体" pitchFamily="7"/>
                <a:cs typeface="+mn-cs"/>
                <a:sym typeface="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noFill/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⁠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3" name="yt_shape_10993"/>
          <p:cNvSpPr txBox="1"/>
          <p:nvPr/>
        </p:nvSpPr>
        <p:spPr>
          <a:xfrm>
            <a:off x="539880" y="1265501"/>
            <a:ext cx="567783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忽视题目中条件而求不出答案</a:t>
            </a:r>
          </a:p>
        </p:txBody>
      </p:sp>
      <p:sp>
        <p:nvSpPr>
          <p:cNvPr id="10994" name="yt_shape_10994"/>
          <p:cNvSpPr txBox="1"/>
          <p:nvPr/>
        </p:nvSpPr>
        <p:spPr>
          <a:xfrm>
            <a:off x="540000" y="17698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如图所示，把长方形纸条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同时折叠，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两点恰好落在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边的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点处，若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FPH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，则长方形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115.2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995" name="yt_image_10995" title="H_81.6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7943" y="3068960"/>
            <a:ext cx="2896114" cy="1411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903293073" title="H_28.801733">
            <a:extLst>
              <a:ext uri="{FF2B5EF4-FFF2-40B4-BE49-F238E27FC236}">
                <a16:creationId xmlns:a16="http://schemas.microsoft.com/office/drawing/2014/main" id="{D0932FBB-C060-7E2B-A0C0-6678017A31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0" y="130717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6D21715-1ADA-39B0-AA30-A77C4D42C1D4}"/>
              </a:ext>
            </a:extLst>
          </p:cNvPr>
          <p:cNvSpPr txBox="1"/>
          <p:nvPr/>
        </p:nvSpPr>
        <p:spPr>
          <a:xfrm>
            <a:off x="9443176" y="2198493"/>
            <a:ext cx="11593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115.2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1490</Words>
  <Application>Microsoft Office PowerPoint</Application>
  <PresentationFormat>宽屏</PresentationFormat>
  <Paragraphs>122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46</cp:revision>
  <dcterms:created xsi:type="dcterms:W3CDTF">2023-05-05T05:33:04Z</dcterms:created>
  <dcterms:modified xsi:type="dcterms:W3CDTF">2023-11-03T05:42:28Z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