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328" y="12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7" Type="http://schemas.openxmlformats.org/officeDocument/2006/relationships/image" Target="../media/image13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1.bin"/><Relationship Id="rId4" Type="http://schemas.openxmlformats.org/officeDocument/2006/relationships/image" Target="../media/image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39881" y="1254959"/>
            <a:ext cx="51841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根据实际问题判断函数图象</a:t>
            </a:r>
          </a:p>
        </p:txBody>
      </p:sp>
      <p:sp>
        <p:nvSpPr>
          <p:cNvPr id="13351" name="yt_shape_13351"/>
          <p:cNvSpPr txBox="1"/>
          <p:nvPr/>
        </p:nvSpPr>
        <p:spPr>
          <a:xfrm>
            <a:off x="540001" y="1759269"/>
            <a:ext cx="10812584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永州市中考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学校组织部分师生去烈士陵园参加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不忘初心、牢记使命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主题教育活动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师生队伍从学校出发，匀速行走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分钟到达烈士陵园，用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小时在烈士陵园进行了祭扫和参观学习等活动，之后队伍按原路匀速步行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分钟返校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设师生队伍离学校的距离为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米，离校的时间为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分钟，则下列图象能大致反映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关系的是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39881" y="4311462"/>
            <a:ext cx="1014984" cy="1522547"/>
            <a:chOff x="539881" y="4311462"/>
            <a:chExt cx="1014984" cy="1522547"/>
          </a:xfrm>
        </p:grpSpPr>
        <p:pic>
          <p:nvPicPr>
            <p:cNvPr id="13352" name="yt_image_133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881" y="4311462"/>
              <a:ext cx="1014984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8" name="yt_shape_13358"/>
            <p:cNvSpPr txBox="1"/>
            <p:nvPr/>
          </p:nvSpPr>
          <p:spPr>
            <a:xfrm>
              <a:off x="847339" y="5353878"/>
              <a:ext cx="400068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A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87931" y="4311462"/>
            <a:ext cx="1014984" cy="1522547"/>
            <a:chOff x="2483665" y="4311462"/>
            <a:chExt cx="1014984" cy="1522547"/>
          </a:xfrm>
        </p:grpSpPr>
        <p:pic>
          <p:nvPicPr>
            <p:cNvPr id="13353" name="yt_image_1335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83665" y="4311462"/>
              <a:ext cx="1014984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9" name="yt_shape_13359"/>
            <p:cNvSpPr txBox="1"/>
            <p:nvPr/>
          </p:nvSpPr>
          <p:spPr>
            <a:xfrm>
              <a:off x="2799530" y="5353878"/>
              <a:ext cx="383254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B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35981" y="4311462"/>
            <a:ext cx="1014984" cy="1522547"/>
            <a:chOff x="4214403" y="4311462"/>
            <a:chExt cx="1014984" cy="1522547"/>
          </a:xfrm>
        </p:grpSpPr>
        <p:pic>
          <p:nvPicPr>
            <p:cNvPr id="13354" name="yt_image_133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403" y="4311462"/>
              <a:ext cx="1014984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0" name="yt_shape_13360"/>
            <p:cNvSpPr txBox="1"/>
            <p:nvPr/>
          </p:nvSpPr>
          <p:spPr>
            <a:xfrm>
              <a:off x="4530268" y="5353878"/>
              <a:ext cx="383254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C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84032" y="4311462"/>
            <a:ext cx="1014984" cy="1522547"/>
            <a:chOff x="5945141" y="4311462"/>
            <a:chExt cx="1014984" cy="1522547"/>
          </a:xfrm>
        </p:grpSpPr>
        <p:pic>
          <p:nvPicPr>
            <p:cNvPr id="13355" name="yt_image_133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45141" y="4311462"/>
              <a:ext cx="1014984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1" name="yt_shape_13361"/>
            <p:cNvSpPr txBox="1"/>
            <p:nvPr/>
          </p:nvSpPr>
          <p:spPr>
            <a:xfrm>
              <a:off x="6252599" y="5353878"/>
              <a:ext cx="400068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D</a:t>
              </a:r>
            </a:p>
          </p:txBody>
        </p:sp>
      </p:grpSp>
      <p:pic>
        <p:nvPicPr>
          <p:cNvPr id="3" name="yt_shape_1698904653563">
            <a:extLst>
              <a:ext uri="{FF2B5EF4-FFF2-40B4-BE49-F238E27FC236}">
                <a16:creationId xmlns:a16="http://schemas.microsoft.com/office/drawing/2014/main" id="{AA029DD6-A4C2-554E-2CB7-C8C619A023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683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441723-BD0E-1F2B-437D-45B7AD9D211F}"/>
              </a:ext>
            </a:extLst>
          </p:cNvPr>
          <p:cNvSpPr txBox="1"/>
          <p:nvPr/>
        </p:nvSpPr>
        <p:spPr>
          <a:xfrm>
            <a:off x="2022844" y="36310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540000" y="1124744"/>
            <a:ext cx="51841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根据函数图象判断实物图形</a:t>
            </a:r>
          </a:p>
        </p:txBody>
      </p:sp>
      <p:sp>
        <p:nvSpPr>
          <p:cNvPr id="13363" name="yt_shape_13363"/>
          <p:cNvSpPr txBox="1"/>
          <p:nvPr/>
        </p:nvSpPr>
        <p:spPr>
          <a:xfrm>
            <a:off x="540119" y="1629054"/>
            <a:ext cx="1138852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武汉市中考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匀速向一个容器内注水，最后把容器注满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在注水过程中，水面高度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的变化规律如图所示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为折线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这个容器的形状可能是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64" name="yt_image_133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959041"/>
            <a:ext cx="199110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578903" y="3139756"/>
            <a:ext cx="782955" cy="1175410"/>
            <a:chOff x="578903" y="3140968"/>
            <a:chExt cx="782955" cy="1175410"/>
          </a:xfrm>
        </p:grpSpPr>
        <p:pic>
          <p:nvPicPr>
            <p:cNvPr id="13366" name="yt_image_1336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903" y="3140968"/>
              <a:ext cx="782955" cy="71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2" name="yt_shape_13372"/>
            <p:cNvSpPr txBox="1"/>
            <p:nvPr/>
          </p:nvSpPr>
          <p:spPr>
            <a:xfrm>
              <a:off x="770346" y="3854200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A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70285" y="3139756"/>
            <a:ext cx="782955" cy="1175410"/>
            <a:chOff x="1721858" y="3140968"/>
            <a:chExt cx="782955" cy="1175410"/>
          </a:xfrm>
        </p:grpSpPr>
        <p:pic>
          <p:nvPicPr>
            <p:cNvPr id="13367" name="yt_image_1336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21858" y="3140968"/>
              <a:ext cx="782955" cy="71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3" name="yt_shape_13373"/>
            <p:cNvSpPr txBox="1"/>
            <p:nvPr/>
          </p:nvSpPr>
          <p:spPr>
            <a:xfrm>
              <a:off x="1921708" y="3854200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B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61667" y="3139756"/>
            <a:ext cx="782955" cy="1175410"/>
            <a:chOff x="2864813" y="3140968"/>
            <a:chExt cx="782955" cy="1175410"/>
          </a:xfrm>
        </p:grpSpPr>
        <p:pic>
          <p:nvPicPr>
            <p:cNvPr id="13368" name="yt_image_133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64813" y="3140968"/>
              <a:ext cx="782955" cy="71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4" name="yt_shape_13374"/>
            <p:cNvSpPr txBox="1"/>
            <p:nvPr/>
          </p:nvSpPr>
          <p:spPr>
            <a:xfrm>
              <a:off x="3064663" y="3854200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C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53050" y="3139756"/>
            <a:ext cx="782955" cy="1175410"/>
            <a:chOff x="4007768" y="3140968"/>
            <a:chExt cx="782955" cy="1175410"/>
          </a:xfrm>
        </p:grpSpPr>
        <p:pic>
          <p:nvPicPr>
            <p:cNvPr id="13369" name="yt_image_133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07768" y="3140968"/>
              <a:ext cx="782955" cy="71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5" name="yt_shape_13375"/>
            <p:cNvSpPr txBox="1"/>
            <p:nvPr/>
          </p:nvSpPr>
          <p:spPr>
            <a:xfrm>
              <a:off x="4199211" y="3854200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D</a:t>
              </a:r>
            </a:p>
          </p:txBody>
        </p:sp>
      </p:grpSp>
      <p:pic>
        <p:nvPicPr>
          <p:cNvPr id="3" name="yt_shape_1698904653728">
            <a:extLst>
              <a:ext uri="{FF2B5EF4-FFF2-40B4-BE49-F238E27FC236}">
                <a16:creationId xmlns:a16="http://schemas.microsoft.com/office/drawing/2014/main" id="{7FB7A6A3-D398-A494-1152-26597CE36B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661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C95720-5FCE-B515-5550-37699F238605}"/>
              </a:ext>
            </a:extLst>
          </p:cNvPr>
          <p:cNvSpPr txBox="1"/>
          <p:nvPr/>
        </p:nvSpPr>
        <p:spPr>
          <a:xfrm>
            <a:off x="10993209" y="2035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6" name="yt_shape_13376"/>
          <p:cNvSpPr txBox="1"/>
          <p:nvPr/>
        </p:nvSpPr>
        <p:spPr>
          <a:xfrm>
            <a:off x="539881" y="1287810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获取实际问题中函数图象的信息</a:t>
            </a:r>
          </a:p>
        </p:txBody>
      </p:sp>
      <p:sp>
        <p:nvSpPr>
          <p:cNvPr id="13377" name="yt_shape_13377"/>
          <p:cNvSpPr txBox="1"/>
          <p:nvPr/>
        </p:nvSpPr>
        <p:spPr>
          <a:xfrm>
            <a:off x="540000" y="17921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龟兔赛跑之后，输了比赛的兔子决定和乌龟再赛一场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图中的函数图象表示了龟兔再次赛跑的过程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表示兔子和乌龟从起点出发所走的时间，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分别表示兔子与乌龟走的路程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9" name="yt_table_1337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77474"/>
              </p:ext>
            </p:extLst>
          </p:nvPr>
        </p:nvGraphicFramePr>
        <p:xfrm>
          <a:off x="539881" y="3231686"/>
          <a:ext cx="6207125" cy="1901952"/>
        </p:xfrm>
        <a:graphic>
          <a:graphicData uri="http://schemas.openxmlformats.org/drawingml/2006/table">
            <a:tbl>
              <a:tblPr/>
              <a:tblGrid>
                <a:gridCol w="620712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兔子和乌龟比赛路程是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中途，兔子比乌龟多休息了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兔子比乌龟多走了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比赛结果，兔子比乌龟早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分钟到达终点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13378" name="yt_image_13378_skip" title="H_164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5668" y="3231686"/>
            <a:ext cx="3184398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653873">
            <a:extLst>
              <a:ext uri="{FF2B5EF4-FFF2-40B4-BE49-F238E27FC236}">
                <a16:creationId xmlns:a16="http://schemas.microsoft.com/office/drawing/2014/main" id="{F1DFCC49-FE26-04AD-8C7D-7AEB2BF40F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2968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7B50EB-D239-5859-57DB-92191891C333}"/>
              </a:ext>
            </a:extLst>
          </p:cNvPr>
          <p:cNvSpPr txBox="1"/>
          <p:nvPr/>
        </p:nvSpPr>
        <p:spPr>
          <a:xfrm>
            <a:off x="8069988" y="2696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1" name="yt_shape_13381"/>
          <p:cNvSpPr txBox="1"/>
          <p:nvPr/>
        </p:nvSpPr>
        <p:spPr>
          <a:xfrm>
            <a:off x="479376" y="1265592"/>
            <a:ext cx="10668448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乐山市中考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甲、乙两位同学放学后走路回家，他们走过的路程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与所用的时间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根据图中信息，下列说法错误的是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83" name="yt_table_133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81977"/>
              </p:ext>
            </p:extLst>
          </p:nvPr>
        </p:nvGraphicFramePr>
        <p:xfrm>
          <a:off x="479255" y="2705158"/>
          <a:ext cx="5503863" cy="1901952"/>
        </p:xfrm>
        <a:graphic>
          <a:graphicData uri="http://schemas.openxmlformats.org/drawingml/2006/table">
            <a:tbl>
              <a:tblPr/>
              <a:tblGrid>
                <a:gridCol w="55038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分钟，甲比乙的速度慢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经过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分钟，甲、乙都走了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甲的平均速度为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经过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分钟，甲比乙走过的路程少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13382" name="yt_image_13382_skip" title="H_177.4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2529136"/>
            <a:ext cx="3224403" cy="225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2B3D55-7897-13DF-7302-1DCCD46B1559}"/>
              </a:ext>
            </a:extLst>
          </p:cNvPr>
          <p:cNvSpPr txBox="1"/>
          <p:nvPr/>
        </p:nvSpPr>
        <p:spPr>
          <a:xfrm>
            <a:off x="1602059" y="21402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5" name="yt_shape_13385"/>
          <p:cNvSpPr txBox="1"/>
          <p:nvPr/>
        </p:nvSpPr>
        <p:spPr>
          <a:xfrm>
            <a:off x="540000" y="12477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齐齐哈尔市中考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图中各角均为直角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路线匀速运动，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之间的函数关系图象如图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所示，下列说法正确的是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87" name="yt_table_1338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34593"/>
              </p:ext>
            </p:extLst>
          </p:nvPr>
        </p:nvGraphicFramePr>
        <p:xfrm>
          <a:off x="540000" y="2852936"/>
          <a:ext cx="4369118" cy="950976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pic>
        <p:nvPicPr>
          <p:cNvPr id="13386" name="yt_image_13386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9455" y="2753920"/>
            <a:ext cx="4352544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BA6ED4-1DF9-309E-E7F7-98C18832EE58}"/>
              </a:ext>
            </a:extLst>
          </p:cNvPr>
          <p:cNvSpPr txBox="1"/>
          <p:nvPr/>
        </p:nvSpPr>
        <p:spPr>
          <a:xfrm>
            <a:off x="8966926" y="21518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586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2023-11-02T15:08:10Z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