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7" r:id="rId4"/>
    <p:sldId id="369" r:id="rId5"/>
    <p:sldId id="371" r:id="rId6"/>
    <p:sldId id="372" r:id="rId7"/>
    <p:sldId id="373" r:id="rId8"/>
    <p:sldId id="376" r:id="rId9"/>
    <p:sldId id="377" r:id="rId10"/>
    <p:sldId id="378" r:id="rId11"/>
    <p:sldId id="380" r:id="rId12"/>
    <p:sldId id="382" r:id="rId13"/>
    <p:sldId id="383" r:id="rId14"/>
    <p:sldId id="384" r:id="rId15"/>
    <p:sldId id="388" r:id="rId16"/>
    <p:sldId id="385" r:id="rId17"/>
    <p:sldId id="390" r:id="rId18"/>
    <p:sldId id="387" r:id="rId19"/>
    <p:sldId id="391" r:id="rId20"/>
    <p:sldId id="256" r:id="rId21"/>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9"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3" d="100"/>
          <a:sy n="63" d="100"/>
        </p:scale>
        <p:origin x="224" y="60"/>
      </p:cViewPr>
      <p:guideLst>
        <p:guide orient="horz" pos="799"/>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bin"/><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2.bin"/><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bin"/><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2.bin"/></Relationships>
</file>

<file path=ppt/slides/_rels/slide1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7.bin"/><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bin"/></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5.bin"/><Relationship Id="rId2" Type="http://schemas.openxmlformats.org/officeDocument/2006/relationships/image" Target="../media/image14.bin"/><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0.bin"/><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1831" name="yt_shape_11831"/>
          <p:cNvSpPr txBox="1"/>
          <p:nvPr/>
        </p:nvSpPr>
        <p:spPr>
          <a:xfrm>
            <a:off x="479376" y="1232853"/>
            <a:ext cx="4119013"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382">
                <a:solidFill>
                  <a:srgbClr val="1EE3CF"/>
                </a:solidFill>
                <a:effectLst/>
                <a:latin typeface="白正" pitchFamily="32"/>
                <a:ea typeface="宋体" pitchFamily="32"/>
              </a:rPr>
              <a:t> </a:t>
            </a:r>
          </a:p>
        </p:txBody>
      </p:sp>
      <p:pic>
        <p:nvPicPr>
          <p:cNvPr id="11830" name="yt_image_11830" title="H_50.9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79376" y="1232853"/>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1833" name="yt_shape_11833"/>
          <p:cNvSpPr txBox="1"/>
          <p:nvPr/>
        </p:nvSpPr>
        <p:spPr>
          <a:xfrm>
            <a:off x="479376" y="1930436"/>
            <a:ext cx="10156627" cy="908647"/>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连接三角形两边</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rPr>
              <a:t>中点</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的线段叫做三角形的中位线</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三角形的中位线</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rPr>
              <a:t>平行</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于三角形的第三边，并且等于第三边的</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rPr>
              <a:t>一半</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92CAD7D2-4472-8C78-5813-BFABD7AED0C7}"/>
              </a:ext>
            </a:extLst>
          </p:cNvPr>
          <p:cNvSpPr txBox="1"/>
          <p:nvPr/>
        </p:nvSpPr>
        <p:spPr>
          <a:xfrm>
            <a:off x="3056365" y="1883630"/>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中点</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938ED0E5-E839-8C24-FB8E-45A04FF429DC}"/>
              </a:ext>
            </a:extLst>
          </p:cNvPr>
          <p:cNvSpPr txBox="1"/>
          <p:nvPr/>
        </p:nvSpPr>
        <p:spPr>
          <a:xfrm>
            <a:off x="3056365" y="2359119"/>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平行</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28679B05-0AE6-31E2-5A05-572235CAE25B}"/>
              </a:ext>
            </a:extLst>
          </p:cNvPr>
          <p:cNvSpPr txBox="1"/>
          <p:nvPr/>
        </p:nvSpPr>
        <p:spPr>
          <a:xfrm>
            <a:off x="9457165" y="2359119"/>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一半</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92" name="yt_shape_11892"/>
          <p:cNvSpPr txBox="1"/>
          <p:nvPr/>
        </p:nvSpPr>
        <p:spPr>
          <a:xfrm>
            <a:off x="539881" y="1158669"/>
            <a:ext cx="3943580" cy="579261"/>
          </a:xfrm>
          <a:prstGeom prst="rect">
            <a:avLst/>
          </a:prstGeom>
        </p:spPr>
        <p:txBody>
          <a:bodyPr vert="horz" wrap="none" lIns="0" tIns="0" rIns="0" bIns="0" rtlCol="0">
            <a:spAutoFit/>
          </a:bodyPr>
          <a:lstStyle/>
          <a:p>
            <a:pPr algn="l" eaLnBrk="1" latinLnBrk="0" hangingPunct="0">
              <a:lnSpc>
                <a:spcPct val="129999"/>
              </a:lnSpc>
            </a:pPr>
            <a:r>
              <a:rPr lang="en-US" altLang="zh-CN" sz="3150" b="0" i="0" u="none" spc="-3150">
                <a:solidFill>
                  <a:srgbClr val="1EE3CF"/>
                </a:solidFill>
                <a:effectLst/>
                <a:latin typeface="白正" pitchFamily="32"/>
                <a:ea typeface="宋体" pitchFamily="32"/>
              </a:rPr>
              <a:t> </a:t>
            </a:r>
            <a:r>
              <a:rPr lang="en-US" altLang="zh-CN" sz="3150" b="0" i="0" u="none" spc="30039">
                <a:solidFill>
                  <a:srgbClr val="1EE3CF"/>
                </a:solidFill>
                <a:effectLst/>
                <a:latin typeface="白正" pitchFamily="32"/>
                <a:ea typeface="宋体" pitchFamily="32"/>
              </a:rPr>
              <a:t> </a:t>
            </a:r>
          </a:p>
        </p:txBody>
      </p:sp>
      <p:pic>
        <p:nvPicPr>
          <p:cNvPr id="11891" name="yt_image_11891">
            <a:extLst>
              <a:ext uri="">
                <a16:creationId xmlns:p14="http://schemas.microsoft.com/office/powerpoint/2010/main"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39881" y="1158669"/>
            <a:ext cx="3912489" cy="635508"/>
          </a:xfrm>
          <a:prstGeom prst="rect">
            <a:avLst/>
          </a:prstGeom>
          <a:noFill/>
          <a:extLst>
            <a:ext uri="{909E8E84-426E-40DD-AFC4-6F175D3DCCD1}">
              <a14:hiddenFill xmlns:a14="http://schemas.microsoft.com/office/drawing/2010/main">
                <a:solidFill>
                  <a:srgbClr val="FFFFFF"/>
                </a:solidFill>
              </a14:hiddenFill>
            </a:ext>
          </a:extLst>
        </p:spPr>
      </p:pic>
      <p:sp>
        <p:nvSpPr>
          <p:cNvPr id="11894" name="yt_shape_11894"/>
          <p:cNvSpPr txBox="1"/>
          <p:nvPr/>
        </p:nvSpPr>
        <p:spPr>
          <a:xfrm>
            <a:off x="540000" y="1844824"/>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白正" pitchFamily="24"/>
                <a:ea typeface="宋体" pitchFamily="24"/>
              </a:rPr>
              <a:t>如图，在四边形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中，点</a:t>
            </a:r>
            <a:r>
              <a:rPr lang="en-US" altLang="zh-CN" sz="2400" b="0" i="1" u="none">
                <a:solidFill>
                  <a:srgbClr val="000000"/>
                </a:solidFill>
                <a:effectLst/>
                <a:latin typeface="Times New Roman" pitchFamily="24"/>
                <a:ea typeface="Times New Roman" pitchFamily="24"/>
              </a:rPr>
              <a:t>P</a:t>
            </a:r>
            <a:r>
              <a:rPr lang="zh-CN" altLang="zh-CN" sz="2400" b="0" i="0" u="none">
                <a:solidFill>
                  <a:srgbClr val="000000"/>
                </a:solidFill>
                <a:effectLst/>
                <a:latin typeface="白正" pitchFamily="24"/>
                <a:ea typeface="宋体" pitchFamily="24"/>
              </a:rPr>
              <a:t>是对角线</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的中点，点</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分别是</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白正" pitchFamily="24"/>
                <a:ea typeface="宋体" pitchFamily="24"/>
              </a:rPr>
              <a:t>的中点，</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PEF</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30°</a:t>
            </a:r>
            <a:r>
              <a:rPr lang="zh-CN" altLang="zh-CN" sz="2400" b="0" i="0" u="none">
                <a:solidFill>
                  <a:srgbClr val="000000"/>
                </a:solidFill>
                <a:effectLst/>
                <a:latin typeface="白正" pitchFamily="24"/>
                <a:ea typeface="宋体" pitchFamily="24"/>
              </a:rPr>
              <a:t>，则</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PFE</a:t>
            </a:r>
            <a:r>
              <a:rPr lang="zh-CN" altLang="zh-CN" sz="2400" b="0" i="0" u="none">
                <a:solidFill>
                  <a:srgbClr val="000000"/>
                </a:solidFill>
                <a:effectLst/>
                <a:latin typeface="白正" pitchFamily="24"/>
                <a:ea typeface="宋体" pitchFamily="24"/>
              </a:rPr>
              <a:t>的度数是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898" name="yt_table_11898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091715319"/>
              </p:ext>
            </p:extLst>
          </p:nvPr>
        </p:nvGraphicFramePr>
        <p:xfrm>
          <a:off x="539881" y="2804259"/>
          <a:ext cx="7994016" cy="475488"/>
        </p:xfrm>
        <a:graphic>
          <a:graphicData uri="http://schemas.openxmlformats.org/drawingml/2006/table">
            <a:tbl>
              <a:tblPr/>
              <a:tblGrid>
                <a:gridCol w="2240280">
                  <a:extLst>
                    <a:ext uri="{9D8B030D-6E8A-4147-A177-3AD203B41FA5}">
                      <a16:colId xmlns:a16="http://schemas.microsoft.com/office/drawing/2014/main" val="10349"/>
                    </a:ext>
                  </a:extLst>
                </a:gridCol>
                <a:gridCol w="2222818">
                  <a:extLst>
                    <a:ext uri="{9D8B030D-6E8A-4147-A177-3AD203B41FA5}">
                      <a16:colId xmlns:a16="http://schemas.microsoft.com/office/drawing/2014/main" val="10350"/>
                    </a:ext>
                  </a:extLst>
                </a:gridCol>
                <a:gridCol w="2222818">
                  <a:extLst>
                    <a:ext uri="{9D8B030D-6E8A-4147-A177-3AD203B41FA5}">
                      <a16:colId xmlns:a16="http://schemas.microsoft.com/office/drawing/2014/main" val="10351"/>
                    </a:ext>
                  </a:extLst>
                </a:gridCol>
                <a:gridCol w="1308100">
                  <a:extLst>
                    <a:ext uri="{9D8B030D-6E8A-4147-A177-3AD203B41FA5}">
                      <a16:colId xmlns:a16="http://schemas.microsoft.com/office/drawing/2014/main" val="10352"/>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B.20°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C.25°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D.30°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9"/>
                  </a:ext>
                </a:extLst>
              </a:tr>
            </a:tbl>
          </a:graphicData>
        </a:graphic>
      </p:graphicFrame>
      <p:grpSp>
        <p:nvGrpSpPr>
          <p:cNvPr id="11895" name="yt_shape_11895_skip" title="H_127.4811">
            <a:extLst>
              <a:ext uri="{FF2B5EF4-FFF2-40B4-BE49-F238E27FC236}">
                <a16:creationId xmlns:a16="http://schemas.microsoft.com/office/drawing/2014/main" id="{249740F1-2B05-4C5A-B423-6F681AEFABC2}"/>
              </a:ext>
            </a:extLst>
          </p:cNvPr>
          <p:cNvGrpSpPr/>
          <p:nvPr/>
        </p:nvGrpSpPr>
        <p:grpSpPr>
          <a:xfrm>
            <a:off x="9770689" y="2744447"/>
            <a:ext cx="1881310" cy="1895302"/>
            <a:chOff x="0" y="0"/>
            <a:chExt cx="1607058" cy="1619010"/>
          </a:xfrm>
        </p:grpSpPr>
        <p:pic>
          <p:nvPicPr>
            <p:cNvPr id="2" name="yt_image_11895">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0" y="0"/>
              <a:ext cx="1607058" cy="1223010"/>
            </a:xfrm>
            <a:prstGeom prst="rect">
              <a:avLst/>
            </a:prstGeom>
            <a:noFill/>
            <a:extLst>
              <a:ext uri="{909E8E84-426E-40DD-AFC4-6F175D3DCCD1}">
                <a14:hiddenFill xmlns:a14="http://schemas.microsoft.com/office/drawing/2010/main">
                  <a:solidFill>
                    <a:srgbClr val="FFFFFF"/>
                  </a:solidFill>
                </a14:hiddenFill>
              </a:ext>
            </a:extLst>
          </p:spPr>
        </p:pic>
        <p:sp>
          <p:nvSpPr>
            <p:cNvPr id="11897" name="yt_shape_11897"/>
            <p:cNvSpPr txBox="1"/>
            <p:nvPr/>
          </p:nvSpPr>
          <p:spPr>
            <a:xfrm>
              <a:off x="194065" y="1259010"/>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白正" pitchFamily="24"/>
                  <a:ea typeface="宋体" pitchFamily="24"/>
                </a:rPr>
                <a:t>题图</a:t>
              </a:r>
            </a:p>
          </p:txBody>
        </p:sp>
      </p:grpSp>
      <p:sp>
        <p:nvSpPr>
          <p:cNvPr id="3" name="文本框 2">
            <a:extLst>
              <a:ext uri="{FF2B5EF4-FFF2-40B4-BE49-F238E27FC236}">
                <a16:creationId xmlns:a16="http://schemas.microsoft.com/office/drawing/2014/main" id="{541CE3EB-3631-8717-E445-CDDB431F5523}"/>
              </a:ext>
            </a:extLst>
          </p:cNvPr>
          <p:cNvSpPr txBox="1"/>
          <p:nvPr/>
        </p:nvSpPr>
        <p:spPr>
          <a:xfrm>
            <a:off x="7358788" y="2273506"/>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00" name="yt_shape_11900"/>
          <p:cNvSpPr txBox="1"/>
          <p:nvPr/>
        </p:nvSpPr>
        <p:spPr>
          <a:xfrm>
            <a:off x="540000" y="1196752"/>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白正" pitchFamily="24"/>
                <a:ea typeface="宋体" pitchFamily="24"/>
              </a:rPr>
              <a:t>如图，在等腰</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，点</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分别为边</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的中点，连接</a:t>
            </a:r>
            <a:r>
              <a:rPr lang="en-US" altLang="zh-CN" sz="2400" b="0" i="1" u="none">
                <a:solidFill>
                  <a:srgbClr val="000000"/>
                </a:solidFill>
                <a:effectLst/>
                <a:latin typeface="Times New Roman" pitchFamily="24"/>
                <a:ea typeface="Times New Roman" pitchFamily="24"/>
              </a:rPr>
              <a:t>DE</a:t>
            </a:r>
            <a:r>
              <a:rPr lang="zh-CN" altLang="zh-CN" sz="2400" b="0" i="0" u="none">
                <a:solidFill>
                  <a:srgbClr val="000000"/>
                </a:solidFill>
                <a:effectLst/>
                <a:latin typeface="白正" pitchFamily="24"/>
                <a:ea typeface="宋体" pitchFamily="24"/>
              </a:rPr>
              <a:t>并延长</a:t>
            </a:r>
            <a:r>
              <a:rPr lang="en-US" altLang="zh-CN" sz="2400" b="0" i="1" u="none">
                <a:solidFill>
                  <a:srgbClr val="000000"/>
                </a:solidFill>
                <a:effectLst/>
                <a:latin typeface="Times New Roman" pitchFamily="24"/>
                <a:ea typeface="Times New Roman" pitchFamily="24"/>
              </a:rPr>
              <a:t>DE</a:t>
            </a:r>
            <a:r>
              <a:rPr lang="zh-CN" altLang="zh-CN" sz="2400" b="0" i="0" u="none">
                <a:solidFill>
                  <a:srgbClr val="000000"/>
                </a:solidFill>
                <a:effectLst/>
                <a:latin typeface="白正" pitchFamily="24"/>
                <a:ea typeface="宋体" pitchFamily="24"/>
              </a:rPr>
              <a:t>到点</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，使得</a:t>
            </a:r>
            <a:r>
              <a:rPr lang="en-US" altLang="zh-CN" sz="2400" b="0" i="1" u="none">
                <a:solidFill>
                  <a:srgbClr val="000000"/>
                </a:solidFill>
                <a:effectLst/>
                <a:latin typeface="Times New Roman" pitchFamily="24"/>
                <a:ea typeface="Times New Roman" pitchFamily="24"/>
              </a:rPr>
              <a:t>EF</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2400" b="0" i="1" u="none">
                <a:solidFill>
                  <a:srgbClr val="000000"/>
                </a:solidFill>
                <a:effectLst/>
                <a:latin typeface="Times New Roman" pitchFamily="24"/>
                <a:ea typeface="Times New Roman" pitchFamily="24"/>
              </a:rPr>
              <a:t>ED</a:t>
            </a:r>
            <a:r>
              <a:rPr lang="zh-CN" altLang="zh-CN" sz="2400" b="0" i="0" u="none">
                <a:solidFill>
                  <a:srgbClr val="000000"/>
                </a:solidFill>
                <a:effectLst/>
                <a:latin typeface="白正" pitchFamily="24"/>
                <a:ea typeface="宋体" pitchFamily="24"/>
              </a:rPr>
              <a:t>，连接</a:t>
            </a:r>
            <a:r>
              <a:rPr lang="en-US" altLang="zh-CN" sz="2400" b="0" i="1" u="none">
                <a:solidFill>
                  <a:srgbClr val="000000"/>
                </a:solidFill>
                <a:effectLst/>
                <a:latin typeface="Times New Roman" pitchFamily="24"/>
                <a:ea typeface="Times New Roman" pitchFamily="24"/>
              </a:rPr>
              <a:t>AE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CF</a:t>
            </a:r>
            <a:r>
              <a:rPr lang="zh-CN" altLang="zh-CN" sz="2400" b="0" i="0" u="none">
                <a:solidFill>
                  <a:srgbClr val="000000"/>
                </a:solidFill>
                <a:effectLst/>
                <a:latin typeface="白正" pitchFamily="24"/>
                <a:ea typeface="宋体" pitchFamily="24"/>
              </a:rPr>
              <a:t>，则</a:t>
            </a:r>
            <a:r>
              <a:rPr lang="en-US" altLang="zh-CN" sz="2400" b="0" i="1" u="none">
                <a:solidFill>
                  <a:srgbClr val="000000"/>
                </a:solidFill>
                <a:effectLst/>
                <a:latin typeface="Times New Roman" pitchFamily="24"/>
                <a:ea typeface="Times New Roman" pitchFamily="24"/>
              </a:rPr>
              <a:t>CF</a:t>
            </a:r>
            <a:r>
              <a:rPr lang="zh-CN" altLang="zh-CN" sz="2400" b="0" i="0" u="none">
                <a:solidFill>
                  <a:srgbClr val="000000"/>
                </a:solidFill>
                <a:effectLst/>
                <a:latin typeface="白正" pitchFamily="24"/>
                <a:ea typeface="宋体" pitchFamily="24"/>
              </a:rPr>
              <a:t>长为</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4</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11904" name="yt_shape_11904"/>
          <p:cNvSpPr txBox="1"/>
          <p:nvPr/>
        </p:nvSpPr>
        <p:spPr>
          <a:xfrm>
            <a:off x="539881" y="4120835"/>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1901" name="yt_shape_11901" title="H_138.73111">
            <a:extLst>
              <a:ext uri="{FF2B5EF4-FFF2-40B4-BE49-F238E27FC236}">
                <a16:creationId xmlns:a16="http://schemas.microsoft.com/office/drawing/2014/main" id="{249740F1-2B05-4C5A-B423-6F681AEFABC2}"/>
              </a:ext>
            </a:extLst>
          </p:cNvPr>
          <p:cNvGrpSpPr/>
          <p:nvPr/>
        </p:nvGrpSpPr>
        <p:grpSpPr>
          <a:xfrm>
            <a:off x="5019754" y="2372171"/>
            <a:ext cx="2152253" cy="2042860"/>
            <a:chOff x="0" y="0"/>
            <a:chExt cx="1856232" cy="1761885"/>
          </a:xfrm>
        </p:grpSpPr>
        <p:pic>
          <p:nvPicPr>
            <p:cNvPr id="2" name="yt_image_1190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856232" cy="1365885"/>
            </a:xfrm>
            <a:prstGeom prst="rect">
              <a:avLst/>
            </a:prstGeom>
            <a:noFill/>
            <a:extLst>
              <a:ext uri="{909E8E84-426E-40DD-AFC4-6F175D3DCCD1}">
                <a14:hiddenFill xmlns:a14="http://schemas.microsoft.com/office/drawing/2010/main">
                  <a:solidFill>
                    <a:srgbClr val="FFFFFF"/>
                  </a:solidFill>
                </a14:hiddenFill>
              </a:ext>
            </a:extLst>
          </p:spPr>
        </p:pic>
        <p:sp>
          <p:nvSpPr>
            <p:cNvPr id="11903" name="yt_shape_11903"/>
            <p:cNvSpPr txBox="1"/>
            <p:nvPr/>
          </p:nvSpPr>
          <p:spPr>
            <a:xfrm>
              <a:off x="318652" y="1401885"/>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白正" pitchFamily="24"/>
                  <a:ea typeface="宋体" pitchFamily="24"/>
                </a:rPr>
                <a:t>题图</a:t>
              </a:r>
            </a:p>
          </p:txBody>
        </p:sp>
      </p:grpSp>
      <p:sp>
        <p:nvSpPr>
          <p:cNvPr id="3" name="文本框 2">
            <a:extLst>
              <a:ext uri="{FF2B5EF4-FFF2-40B4-BE49-F238E27FC236}">
                <a16:creationId xmlns:a16="http://schemas.microsoft.com/office/drawing/2014/main" id="{B7C6BEFE-24DB-C9B6-8131-3E81098D1CD3}"/>
              </a:ext>
            </a:extLst>
          </p:cNvPr>
          <p:cNvSpPr txBox="1"/>
          <p:nvPr/>
        </p:nvSpPr>
        <p:spPr>
          <a:xfrm>
            <a:off x="10233752" y="1625434"/>
            <a:ext cx="637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1905" name="yt_shape_11905"/>
              <p:cNvSpPr txBox="1"/>
              <p:nvPr/>
            </p:nvSpPr>
            <p:spPr>
              <a:xfrm>
                <a:off x="540000" y="1268413"/>
                <a:ext cx="11111999" cy="94679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广西自治区中考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如图，在边长为</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的正方形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分别是</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白正" pitchFamily="24"/>
                    <a:ea typeface="宋体" pitchFamily="24"/>
                  </a:rPr>
                  <a:t>上的动点，</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白正" pitchFamily="24"/>
                    <a:ea typeface="宋体" pitchFamily="24"/>
                  </a:rPr>
                  <a:t>分别是</a:t>
                </a:r>
                <a:r>
                  <a:rPr lang="en-US" altLang="zh-CN" sz="2400" b="0" i="1" u="none">
                    <a:solidFill>
                      <a:srgbClr val="000000"/>
                    </a:solidFill>
                    <a:effectLst/>
                    <a:latin typeface="Times New Roman" pitchFamily="24"/>
                    <a:ea typeface="Times New Roman" pitchFamily="24"/>
                  </a:rPr>
                  <a:t>EF</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AF</a:t>
                </a:r>
                <a:r>
                  <a:rPr lang="zh-CN" altLang="zh-CN" sz="2400" b="0" i="0" u="none">
                    <a:solidFill>
                      <a:srgbClr val="000000"/>
                    </a:solidFill>
                    <a:effectLst/>
                    <a:latin typeface="白正" pitchFamily="24"/>
                    <a:ea typeface="宋体" pitchFamily="24"/>
                  </a:rPr>
                  <a:t>的中点，则</a:t>
                </a:r>
                <a:r>
                  <a:rPr lang="en-US" altLang="zh-CN" sz="2400" b="0" i="1" u="none">
                    <a:solidFill>
                      <a:srgbClr val="000000"/>
                    </a:solidFill>
                    <a:effectLst/>
                    <a:latin typeface="Times New Roman" pitchFamily="24"/>
                    <a:ea typeface="Times New Roman" pitchFamily="24"/>
                  </a:rPr>
                  <a:t>MN</a:t>
                </a:r>
                <a:r>
                  <a:rPr lang="zh-CN" altLang="zh-CN" sz="2400" b="0" i="0" u="none">
                    <a:solidFill>
                      <a:srgbClr val="000000"/>
                    </a:solidFill>
                    <a:effectLst/>
                    <a:latin typeface="白正" pitchFamily="24"/>
                    <a:ea typeface="宋体" pitchFamily="24"/>
                  </a:rPr>
                  <a:t>的最大值为</a:t>
                </a:r>
                <a:r>
                  <a:rPr lang="zh-CN" altLang="zh-CN" sz="100" b="0" i="0" spc="-100">
                    <a:solidFill>
                      <a:srgbClr val="00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14:m>
                  <m:oMath xmlns:m="http://schemas.openxmlformats.org/officeDocument/2006/math">
                    <m:rad>
                      <m:radPr>
                        <m:degHide m:val="on"/>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radPr>
                      <m:deg/>
                      <m:e>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e>
                    </m:rad>
                  </m:oMath>
                </a14:m>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mc:Choice>
        <mc:Fallback>
          <p:sp>
            <p:nvSpPr>
              <p:cNvPr id="11905" name="yt_shape_11905"/>
              <p:cNvSpPr txBox="1">
                <a:spLocks noRot="1" noChangeAspect="1" noMove="1" noResize="1" noEditPoints="1" noAdjustHandles="1" noChangeArrowheads="1" noChangeShapeType="1" noTextEdit="1"/>
              </p:cNvSpPr>
              <p:nvPr/>
            </p:nvSpPr>
            <p:spPr>
              <a:xfrm>
                <a:off x="540000" y="1268413"/>
                <a:ext cx="11111999" cy="946798"/>
              </a:xfrm>
              <a:prstGeom prst="rect">
                <a:avLst/>
              </a:prstGeom>
              <a:blipFill>
                <a:blip r:embed="rId2"/>
                <a:stretch>
                  <a:fillRect l="-1701" t="-5161" r="-1153" b="-19355"/>
                </a:stretch>
              </a:blipFill>
            </p:spPr>
            <p:txBody>
              <a:bodyPr/>
              <a:lstStyle/>
              <a:p>
                <a:r>
                  <a:rPr lang="zh-CN" altLang="en-US">
                    <a:noFill/>
                  </a:rPr>
                  <a:t> </a:t>
                </a:r>
              </a:p>
            </p:txBody>
          </p:sp>
        </mc:Fallback>
      </mc:AlternateContent>
      <p:sp>
        <p:nvSpPr>
          <p:cNvPr id="11910" name="yt_shape_11910"/>
          <p:cNvSpPr txBox="1"/>
          <p:nvPr/>
        </p:nvSpPr>
        <p:spPr>
          <a:xfrm>
            <a:off x="539881" y="4340351"/>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1907" name="yt_shape_11907" title="H_147.37111">
            <a:extLst>
              <a:ext uri="{FF2B5EF4-FFF2-40B4-BE49-F238E27FC236}">
                <a16:creationId xmlns:a16="http://schemas.microsoft.com/office/drawing/2014/main" id="{249740F1-2B05-4C5A-B423-6F681AEFABC2}"/>
              </a:ext>
            </a:extLst>
          </p:cNvPr>
          <p:cNvGrpSpPr/>
          <p:nvPr/>
        </p:nvGrpSpPr>
        <p:grpSpPr>
          <a:xfrm>
            <a:off x="5375920" y="2418037"/>
            <a:ext cx="1605450" cy="2244966"/>
            <a:chOff x="0" y="0"/>
            <a:chExt cx="1338453" cy="1871613"/>
          </a:xfrm>
        </p:grpSpPr>
        <p:pic>
          <p:nvPicPr>
            <p:cNvPr id="2" name="yt_image_11907">
              <a:extLs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0" y="0"/>
              <a:ext cx="1338453" cy="1475613"/>
            </a:xfrm>
            <a:prstGeom prst="rect">
              <a:avLst/>
            </a:prstGeom>
            <a:noFill/>
            <a:extLst>
              <a:ext uri="{909E8E84-426E-40DD-AFC4-6F175D3DCCD1}">
                <a14:hiddenFill xmlns:a14="http://schemas.microsoft.com/office/drawing/2010/main">
                  <a:solidFill>
                    <a:srgbClr val="FFFFFF"/>
                  </a:solidFill>
                </a14:hiddenFill>
              </a:ext>
            </a:extLst>
          </p:spPr>
        </p:pic>
        <p:sp>
          <p:nvSpPr>
            <p:cNvPr id="11909" name="yt_shape_11909"/>
            <p:cNvSpPr txBox="1"/>
            <p:nvPr/>
          </p:nvSpPr>
          <p:spPr>
            <a:xfrm>
              <a:off x="59762" y="1511613"/>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13</a:t>
              </a:r>
              <a:r>
                <a:rPr lang="zh-CN" altLang="zh-CN" sz="2400" b="0" i="0" u="none">
                  <a:solidFill>
                    <a:srgbClr val="000000"/>
                  </a:solidFill>
                  <a:effectLst/>
                  <a:latin typeface="白正" pitchFamily="24"/>
                  <a:ea typeface="宋体" pitchFamily="24"/>
                </a:rPr>
                <a:t>题图</a:t>
              </a:r>
            </a:p>
          </p:txBody>
        </p:sp>
      </p:gr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64AE2FE9-622B-29ED-376D-CE7555816E86}"/>
                  </a:ext>
                </a:extLst>
              </p:cNvPr>
              <p:cNvSpPr txBox="1"/>
              <p:nvPr/>
            </p:nvSpPr>
            <p:spPr>
              <a:xfrm>
                <a:off x="8203338" y="1616146"/>
                <a:ext cx="853314" cy="555765"/>
              </a:xfrm>
              <a:prstGeom prst="rect">
                <a:avLst/>
              </a:prstGeom>
              <a:noFill/>
            </p:spPr>
            <p:txBody>
              <a:bodyPr vert="horz" wrap="none" rtlCol="0" anchor="ctr">
                <a:noAutofit/>
              </a:bodyPr>
              <a:lstStyle/>
              <a:p>
                <a:pPr>
                  <a:lnSpc>
                    <a:spcPct val="129999"/>
                  </a:lnSpc>
                </a:pPr>
                <a14:m>
                  <m:oMath xmlns:m="http://schemas.openxmlformats.org/officeDocument/2006/math">
                    <m:rad>
                      <m:radPr>
                        <m:degHide m:val="on"/>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e>
                    </m:rad>
                  </m:oMath>
                </a14:m>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rPr>
                  <a:t>　</a:t>
                </a:r>
                <a:endParaRPr lang="zh-CN" altLang="en-US">
                  <a:solidFill>
                    <a:srgbClr val="FF0000"/>
                  </a:solidFill>
                </a:endParaRPr>
              </a:p>
            </p:txBody>
          </p:sp>
        </mc:Choice>
        <mc:Fallback>
          <p:sp>
            <p:nvSpPr>
              <p:cNvPr id="3" name="文本框 2">
                <a:extLst>
                  <a:ext uri="{FF2B5EF4-FFF2-40B4-BE49-F238E27FC236}">
                    <a16:creationId xmlns:a16="http://schemas.microsoft.com/office/drawing/2014/main" id="{64AE2FE9-622B-29ED-376D-CE7555816E86}"/>
                  </a:ext>
                </a:extLst>
              </p:cNvPr>
              <p:cNvSpPr txBox="1">
                <a:spLocks noRot="1" noChangeAspect="1" noMove="1" noResize="1" noEditPoints="1" noAdjustHandles="1" noChangeArrowheads="1" noChangeShapeType="1" noTextEdit="1"/>
              </p:cNvSpPr>
              <p:nvPr/>
            </p:nvSpPr>
            <p:spPr>
              <a:xfrm>
                <a:off x="8203338" y="1616146"/>
                <a:ext cx="853314" cy="555765"/>
              </a:xfrm>
              <a:prstGeom prst="rect">
                <a:avLst/>
              </a:prstGeom>
              <a:blipFill>
                <a:blip r:embed="rId4"/>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11" name="yt_shape_11911"/>
          <p:cNvSpPr txBox="1"/>
          <p:nvPr/>
        </p:nvSpPr>
        <p:spPr>
          <a:xfrm>
            <a:off x="540000" y="123452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14.</a:t>
            </a:r>
            <a:r>
              <a:rPr lang="zh-CN" altLang="zh-CN" sz="2400" b="0" i="0" u="none">
                <a:solidFill>
                  <a:srgbClr val="000000"/>
                </a:solidFill>
                <a:effectLst/>
                <a:latin typeface="白正" pitchFamily="24"/>
                <a:ea typeface="宋体" pitchFamily="24"/>
              </a:rPr>
              <a:t>如图，</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白正" pitchFamily="24"/>
                <a:ea typeface="宋体" pitchFamily="24"/>
              </a:rPr>
              <a:t>是</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的边</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的中点，</a:t>
            </a:r>
            <a:r>
              <a:rPr lang="en-US" altLang="zh-CN" sz="2400" b="0" i="1" u="none">
                <a:solidFill>
                  <a:srgbClr val="000000"/>
                </a:solidFill>
                <a:effectLst/>
                <a:latin typeface="Times New Roman" pitchFamily="24"/>
                <a:ea typeface="Times New Roman" pitchFamily="24"/>
              </a:rPr>
              <a:t>AN</a:t>
            </a:r>
            <a:r>
              <a:rPr lang="zh-CN" altLang="zh-CN" sz="2400" b="0" i="0" u="none">
                <a:solidFill>
                  <a:srgbClr val="000000"/>
                </a:solidFill>
                <a:effectLst/>
                <a:latin typeface="白正" pitchFamily="24"/>
                <a:ea typeface="宋体" pitchFamily="24"/>
              </a:rPr>
              <a:t>平分</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BAC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BN</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AN</a:t>
            </a:r>
            <a:r>
              <a:rPr lang="zh-CN" altLang="zh-CN" sz="2400" b="0" i="0" u="none">
                <a:solidFill>
                  <a:srgbClr val="000000"/>
                </a:solidFill>
                <a:effectLst/>
                <a:latin typeface="白正" pitchFamily="24"/>
                <a:ea typeface="宋体" pitchFamily="24"/>
              </a:rPr>
              <a:t>于点</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白正" pitchFamily="24"/>
                <a:ea typeface="宋体" pitchFamily="24"/>
              </a:rPr>
              <a:t>，延长</a:t>
            </a:r>
            <a:r>
              <a:rPr lang="en-US" altLang="zh-CN" sz="2400" b="0" i="1" u="none">
                <a:solidFill>
                  <a:srgbClr val="000000"/>
                </a:solidFill>
                <a:effectLst/>
                <a:latin typeface="Times New Roman" pitchFamily="24"/>
                <a:ea typeface="Times New Roman" pitchFamily="24"/>
              </a:rPr>
              <a:t>BN</a:t>
            </a:r>
            <a:r>
              <a:rPr lang="zh-CN" altLang="zh-CN" sz="2400" b="0" i="0" u="none">
                <a:solidFill>
                  <a:srgbClr val="000000"/>
                </a:solidFill>
                <a:effectLst/>
                <a:latin typeface="白正" pitchFamily="24"/>
                <a:ea typeface="宋体" pitchFamily="24"/>
              </a:rPr>
              <a:t>交</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于点</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，已知</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15</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MN</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p>
        </p:txBody>
      </p:sp>
      <p:pic>
        <p:nvPicPr>
          <p:cNvPr id="11912" name="yt_image_11912" title="H_140.76">
            <a:extLst>
              <a:ext uri="">
                <a16:creationId xmlns:a14="http://schemas.microsoft.com/office/drawing/2010/main" xmlns:mc="http://schemas.openxmlformats.org/markup-compatibility/2006" xmlns:m="http://schemas.openxmlformats.org/officeDocument/2006/math"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356855" y="2107612"/>
            <a:ext cx="2295144" cy="1787652"/>
          </a:xfrm>
          <a:prstGeom prst="rect">
            <a:avLst/>
          </a:prstGeom>
          <a:noFill/>
          <a:extLst>
            <a:ext uri="{909E8E84-426E-40DD-AFC4-6F175D3DCCD1}">
              <a14:hiddenFill xmlns:a14="http://schemas.microsoft.com/office/drawing/2010/main">
                <a:solidFill>
                  <a:srgbClr val="FFFFFF"/>
                </a:solidFill>
              </a14:hiddenFill>
            </a:ext>
          </a:extLst>
        </p:spPr>
      </p:pic>
      <p:sp>
        <p:nvSpPr>
          <p:cNvPr id="11914" name="yt_shape_11914"/>
          <p:cNvSpPr txBox="1"/>
          <p:nvPr/>
        </p:nvSpPr>
        <p:spPr>
          <a:xfrm>
            <a:off x="516808" y="2178340"/>
            <a:ext cx="3129062"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求证：</a:t>
            </a:r>
            <a:r>
              <a:rPr lang="en-US" altLang="zh-CN" sz="2400" b="0" i="1" u="none" dirty="0">
                <a:solidFill>
                  <a:srgbClr val="000000"/>
                </a:solidFill>
                <a:effectLst/>
                <a:latin typeface="Times New Roman" pitchFamily="24"/>
                <a:ea typeface="Times New Roman" pitchFamily="24"/>
              </a:rPr>
              <a:t>BN</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DN</a:t>
            </a:r>
            <a:r>
              <a:rPr lang="zh-CN" altLang="zh-CN" sz="2400" b="0" i="0" u="none" dirty="0">
                <a:solidFill>
                  <a:srgbClr val="000000"/>
                </a:solidFill>
                <a:effectLst/>
                <a:latin typeface="白正" pitchFamily="24"/>
                <a:ea typeface="宋体" pitchFamily="24"/>
              </a:rPr>
              <a:t>；</a:t>
            </a:r>
          </a:p>
        </p:txBody>
      </p:sp>
      <p:sp>
        <p:nvSpPr>
          <p:cNvPr id="5" name="文本框 4">
            <a:extLst>
              <a:ext uri="{FF2B5EF4-FFF2-40B4-BE49-F238E27FC236}">
                <a16:creationId xmlns:a16="http://schemas.microsoft.com/office/drawing/2014/main" id="{19E2F436-0F07-450C-4FCC-16BEA69BDA96}"/>
              </a:ext>
            </a:extLst>
          </p:cNvPr>
          <p:cNvSpPr txBox="1"/>
          <p:nvPr/>
        </p:nvSpPr>
        <p:spPr>
          <a:xfrm>
            <a:off x="492533" y="2613716"/>
            <a:ext cx="43440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证明：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AN</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平分</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91ADB5D4-ABAB-F375-C4CB-F154C035734D}"/>
              </a:ext>
            </a:extLst>
          </p:cNvPr>
          <p:cNvSpPr txBox="1"/>
          <p:nvPr/>
        </p:nvSpPr>
        <p:spPr>
          <a:xfrm>
            <a:off x="492533" y="3089204"/>
            <a:ext cx="28883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BAN</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DAN</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A90BFEB4-BC84-28ED-31CF-237853DD8C55}"/>
              </a:ext>
            </a:extLst>
          </p:cNvPr>
          <p:cNvSpPr txBox="1"/>
          <p:nvPr/>
        </p:nvSpPr>
        <p:spPr>
          <a:xfrm>
            <a:off x="492533" y="3564692"/>
            <a:ext cx="21771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BN</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AN</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401EC355-27BC-BFD1-2E29-7DF96F9DDFCF}"/>
              </a:ext>
            </a:extLst>
          </p:cNvPr>
          <p:cNvSpPr txBox="1"/>
          <p:nvPr/>
        </p:nvSpPr>
        <p:spPr>
          <a:xfrm>
            <a:off x="492533" y="4040180"/>
            <a:ext cx="36201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ANB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AND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27DF6AE4-9A6F-7117-5F2B-F19FFC6878CF}"/>
                  </a:ext>
                </a:extLst>
              </p:cNvPr>
              <p:cNvSpPr txBox="1"/>
              <p:nvPr/>
            </p:nvSpPr>
            <p:spPr>
              <a:xfrm>
                <a:off x="492533" y="4184312"/>
                <a:ext cx="5630291" cy="1611643"/>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rPr>
                  <a:t>在</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ANB</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rPr>
                  <a:t>和</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AND</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rPr>
                  <a:t>中，</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𝐵𝐴𝑁</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𝐷𝐴𝑁</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𝐴𝑁</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𝐴𝑁</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𝐴𝑁𝐵</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𝐴𝑁𝐷</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endParaRPr lang="zh-CN" altLang="en-US" dirty="0">
                  <a:solidFill>
                    <a:srgbClr val="FF0000"/>
                  </a:solidFill>
                </a:endParaRPr>
              </a:p>
            </p:txBody>
          </p:sp>
        </mc:Choice>
        <mc:Fallback>
          <p:sp>
            <p:nvSpPr>
              <p:cNvPr id="9" name="文本框 8">
                <a:extLst>
                  <a:ext uri="{FF2B5EF4-FFF2-40B4-BE49-F238E27FC236}">
                    <a16:creationId xmlns:a16="http://schemas.microsoft.com/office/drawing/2014/main" id="{27DF6AE4-9A6F-7117-5F2B-F19FFC6878CF}"/>
                  </a:ext>
                </a:extLst>
              </p:cNvPr>
              <p:cNvSpPr txBox="1">
                <a:spLocks noRot="1" noChangeAspect="1" noMove="1" noResize="1" noEditPoints="1" noAdjustHandles="1" noChangeArrowheads="1" noChangeShapeType="1" noTextEdit="1"/>
              </p:cNvSpPr>
              <p:nvPr/>
            </p:nvSpPr>
            <p:spPr>
              <a:xfrm>
                <a:off x="492533" y="4184312"/>
                <a:ext cx="5630291" cy="1611643"/>
              </a:xfrm>
              <a:prstGeom prst="rect">
                <a:avLst/>
              </a:prstGeom>
              <a:blipFill>
                <a:blip r:embed="rId3"/>
                <a:stretch>
                  <a:fillRect l="-1733"/>
                </a:stretch>
              </a:blipFill>
            </p:spPr>
            <p:txBody>
              <a:bodyPr/>
              <a:lstStyle/>
              <a:p>
                <a:r>
                  <a:rPr lang="zh-CN" altLang="en-US">
                    <a:noFill/>
                  </a:rPr>
                  <a:t> </a:t>
                </a:r>
              </a:p>
            </p:txBody>
          </p:sp>
        </mc:Fallback>
      </mc:AlternateContent>
      <p:sp>
        <p:nvSpPr>
          <p:cNvPr id="10" name="文本框 9">
            <a:extLst>
              <a:ext uri="{FF2B5EF4-FFF2-40B4-BE49-F238E27FC236}">
                <a16:creationId xmlns:a16="http://schemas.microsoft.com/office/drawing/2014/main" id="{375D9D93-B83E-BB02-D634-DC070C9B6A8F}"/>
              </a:ext>
            </a:extLst>
          </p:cNvPr>
          <p:cNvSpPr txBox="1"/>
          <p:nvPr/>
        </p:nvSpPr>
        <p:spPr>
          <a:xfrm>
            <a:off x="492533" y="5699444"/>
            <a:ext cx="41091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ABN</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ADN</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ASA</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a:t>
            </a:r>
            <a:endParaRPr lang="zh-CN" altLang="en-US" dirty="0">
              <a:solidFill>
                <a:srgbClr val="FF0000"/>
              </a:solidFill>
            </a:endParaRPr>
          </a:p>
        </p:txBody>
      </p:sp>
      <p:sp>
        <p:nvSpPr>
          <p:cNvPr id="11" name="文本框 10">
            <a:extLst>
              <a:ext uri="{FF2B5EF4-FFF2-40B4-BE49-F238E27FC236}">
                <a16:creationId xmlns:a16="http://schemas.microsoft.com/office/drawing/2014/main" id="{59604774-07EC-FF37-C6CB-9DA446E95DC5}"/>
              </a:ext>
            </a:extLst>
          </p:cNvPr>
          <p:cNvSpPr txBox="1"/>
          <p:nvPr/>
        </p:nvSpPr>
        <p:spPr>
          <a:xfrm>
            <a:off x="492533" y="6174932"/>
            <a:ext cx="1678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BN</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DN</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500"/>
                                        <p:tgtEl>
                                          <p:spTgt spid="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blinds(horizontal)">
                                      <p:cBhvr>
                                        <p:cTn id="32" dur="500"/>
                                        <p:tgtEl>
                                          <p:spTgt spid="1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blinds(horizontal)">
                                      <p:cBhvr>
                                        <p:cTn id="3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6" grpId="0" build="allAtOnce"/>
      <p:bldP spid="7" grpId="0" build="allAtOnce"/>
      <p:bldP spid="8" grpId="0" build="allAtOnce"/>
      <p:bldP spid="9" grpId="0" build="allAtOnce"/>
      <p:bldP spid="10" grpId="0" build="allAtOnce"/>
      <p:bldP spid="11"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1916" name="yt_shape_11916"/>
              <p:cNvSpPr txBox="1"/>
              <p:nvPr/>
            </p:nvSpPr>
            <p:spPr>
              <a:xfrm>
                <a:off x="540000" y="1251137"/>
                <a:ext cx="5503430" cy="4842159"/>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求</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ABC</a:t>
                </a:r>
                <a:r>
                  <a:rPr lang="zh-CN" altLang="zh-CN" sz="2400" b="0" i="0" u="none" dirty="0">
                    <a:solidFill>
                      <a:srgbClr val="000000"/>
                    </a:solidFill>
                    <a:effectLst/>
                    <a:latin typeface="白正" pitchFamily="24"/>
                    <a:ea typeface="宋体" pitchFamily="24"/>
                  </a:rPr>
                  <a:t>的周长</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黑体" pitchFamily="24"/>
                  </a:rPr>
                  <a:t>证明：</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AN</a:t>
                </a:r>
                <a:r>
                  <a:rPr lang="zh-CN" altLang="zh-CN" sz="2400" b="0" i="0" u="none" dirty="0">
                    <a:solidFill>
                      <a:srgbClr val="FF0000">
                        <a:alpha val="0"/>
                      </a:srgbClr>
                    </a:solidFill>
                    <a:effectLst/>
                    <a:latin typeface="白正" pitchFamily="24"/>
                    <a:ea typeface="黑体" pitchFamily="24"/>
                  </a:rPr>
                  <a:t>平分</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BAC</a:t>
                </a:r>
                <a:r>
                  <a:rPr lang="zh-CN" altLang="zh-CN" sz="2400" b="0" i="0" u="none" dirty="0">
                    <a:solidFill>
                      <a:srgbClr val="FF0000">
                        <a:alpha val="0"/>
                      </a:srgbClr>
                    </a:solidFill>
                    <a:effectLst/>
                    <a:latin typeface="白正" pitchFamily="24"/>
                    <a:ea typeface="黑体" pitchFamily="24"/>
                  </a:rPr>
                  <a:t>，</a:t>
                </a:r>
                <a:r>
                  <a:rPr lang="zh-CN" altLang="zh-CN" sz="100" b="0" i="0" u="none" dirty="0">
                    <a:noFill/>
                    <a:effectLst/>
                    <a:latin typeface="白正"/>
                    <a:ea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BAN</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DAN</a:t>
                </a:r>
                <a:r>
                  <a:rPr lang="zh-CN" altLang="zh-CN" sz="2400" b="0" i="0" u="none" dirty="0">
                    <a:solidFill>
                      <a:srgbClr val="FF0000">
                        <a:alpha val="0"/>
                      </a:srgbClr>
                    </a:solidFill>
                    <a:effectLst/>
                    <a:latin typeface="白正" pitchFamily="24"/>
                    <a:ea typeface="黑体" pitchFamily="24"/>
                  </a:rPr>
                  <a:t>，</a:t>
                </a:r>
                <a:r>
                  <a:rPr lang="zh-CN" altLang="zh-CN" sz="100" b="0" i="0" u="none" dirty="0">
                    <a:noFill/>
                    <a:effectLst/>
                    <a:latin typeface="白正"/>
                    <a:ea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黑体" pitchFamily="24"/>
                  </a:rPr>
                  <a:t>又</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BN</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AN</a:t>
                </a:r>
                <a:r>
                  <a:rPr lang="zh-CN" altLang="zh-CN" sz="2400" b="0" i="0" u="none" dirty="0">
                    <a:solidFill>
                      <a:srgbClr val="FF0000">
                        <a:alpha val="0"/>
                      </a:srgbClr>
                    </a:solidFill>
                    <a:effectLst/>
                    <a:latin typeface="白正" pitchFamily="24"/>
                    <a:ea typeface="黑体" pitchFamily="24"/>
                  </a:rPr>
                  <a:t>，</a:t>
                </a:r>
                <a:r>
                  <a:rPr lang="zh-CN" altLang="zh-CN" sz="100" b="0" i="0" u="none" dirty="0">
                    <a:noFill/>
                    <a:effectLst/>
                    <a:latin typeface="白正"/>
                    <a:ea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ANB</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AND</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90°</a:t>
                </a:r>
                <a:r>
                  <a:rPr lang="zh-CN" altLang="zh-CN" sz="2400" b="0" i="0" u="none" dirty="0">
                    <a:solidFill>
                      <a:srgbClr val="FF0000">
                        <a:alpha val="0"/>
                      </a:srgbClr>
                    </a:solidFill>
                    <a:effectLst/>
                    <a:latin typeface="白正" pitchFamily="24"/>
                    <a:ea typeface="黑体" pitchFamily="24"/>
                  </a:rPr>
                  <a:t>，</a:t>
                </a:r>
                <a:r>
                  <a:rPr lang="zh-CN" altLang="zh-CN" sz="100" b="0" i="0" u="none" dirty="0">
                    <a:noFill/>
                    <a:effectLst/>
                    <a:latin typeface="白正"/>
                    <a:ea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黑体" pitchFamily="24"/>
                  </a:rPr>
                  <a:t>在</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ANB</a:t>
                </a:r>
                <a:r>
                  <a:rPr lang="zh-CN" altLang="zh-CN" sz="2400" b="0" i="0" u="none" dirty="0">
                    <a:solidFill>
                      <a:srgbClr val="FF0000">
                        <a:alpha val="0"/>
                      </a:srgbClr>
                    </a:solidFill>
                    <a:effectLst/>
                    <a:latin typeface="白正" pitchFamily="24"/>
                    <a:ea typeface="黑体" pitchFamily="24"/>
                  </a:rPr>
                  <a:t>和</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AND</a:t>
                </a:r>
                <a:r>
                  <a:rPr lang="zh-CN" altLang="zh-CN" sz="2400" b="0" i="0" u="none" dirty="0">
                    <a:solidFill>
                      <a:srgbClr val="FF0000">
                        <a:alpha val="0"/>
                      </a:srgbClr>
                    </a:solidFill>
                    <a:effectLst/>
                    <a:latin typeface="白正" pitchFamily="24"/>
                    <a:ea typeface="黑体" pitchFamily="24"/>
                  </a:rPr>
                  <a:t>中，</a:t>
                </a: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dPr>
                      <m:e>
                        <m:eqArr>
                          <m:eqArr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eqAr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𝐵𝐴𝑁</m:t>
                            </m:r>
                            <m:r>
                              <a:rPr lang="zh-CN"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𝐷𝐴𝑁</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𝐴𝑁</m:t>
                            </m:r>
                            <m:r>
                              <a:rPr lang="zh-CN"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𝐴𝑁</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𝐴𝑁𝐵</m:t>
                            </m:r>
                            <m:r>
                              <a:rPr lang="zh-CN"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𝐴𝑁𝐷</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qArr>
                      </m:e>
                    </m:d>
                  </m:oMath>
                </a14:m>
                <a:r>
                  <a:rPr lang="zh-CN" altLang="zh-CN" sz="100" b="0" i="0" u="none" dirty="0">
                    <a:noFill/>
                    <a:effectLst/>
                    <a:latin typeface="白正"/>
                    <a:ea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ABN</a:t>
                </a: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ADN</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ASA</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黑体" pitchFamily="24"/>
                  </a:rPr>
                  <a:t>，</a:t>
                </a:r>
                <a:r>
                  <a:rPr lang="zh-CN" altLang="zh-CN" sz="100" b="0" i="0" u="none" dirty="0">
                    <a:noFill/>
                    <a:effectLst/>
                    <a:latin typeface="白正"/>
                    <a:ea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BN</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DN</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白正"/>
                    <a:ea typeface="宋体"/>
                  </a:rPr>
                  <a:t>⁠</a:t>
                </a:r>
              </a:p>
            </p:txBody>
          </p:sp>
        </mc:Choice>
        <mc:Fallback>
          <p:sp>
            <p:nvSpPr>
              <p:cNvPr id="11916" name="yt_shape_11916"/>
              <p:cNvSpPr txBox="1">
                <a:spLocks noRot="1" noChangeAspect="1" noMove="1" noResize="1" noEditPoints="1" noAdjustHandles="1" noChangeArrowheads="1" noChangeShapeType="1" noTextEdit="1"/>
              </p:cNvSpPr>
              <p:nvPr/>
            </p:nvSpPr>
            <p:spPr>
              <a:xfrm>
                <a:off x="540000" y="1251137"/>
                <a:ext cx="5503430" cy="4842159"/>
              </a:xfrm>
              <a:prstGeom prst="rect">
                <a:avLst/>
              </a:prstGeom>
              <a:blipFill>
                <a:blip r:embed="rId2"/>
                <a:stretch>
                  <a:fillRect l="-3437" t="-1006" b="-3019"/>
                </a:stretch>
              </a:blipFill>
            </p:spPr>
            <p:txBody>
              <a:bodyPr/>
              <a:lstStyle/>
              <a:p>
                <a:r>
                  <a:rPr lang="zh-CN" altLang="en-US">
                    <a:noFill/>
                  </a:rPr>
                  <a:t> </a:t>
                </a:r>
              </a:p>
            </p:txBody>
          </p:sp>
        </mc:Fallback>
      </mc:AlternateContent>
      <p:sp>
        <p:nvSpPr>
          <p:cNvPr id="10" name="yt_shape_11918"/>
          <p:cNvSpPr txBox="1"/>
          <p:nvPr/>
        </p:nvSpPr>
        <p:spPr>
          <a:xfrm>
            <a:off x="540000" y="1835835"/>
            <a:ext cx="8265083" cy="2829172"/>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黑体" pitchFamily="24"/>
              </a:rPr>
              <a:t>解：</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ABN</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ADN</a:t>
            </a:r>
            <a:r>
              <a:rPr lang="zh-CN" altLang="zh-CN" sz="2400" b="0" i="0" u="none">
                <a:solidFill>
                  <a:srgbClr val="FF0000">
                    <a:alpha val="0"/>
                  </a:srgbClr>
                </a:solidFill>
                <a:effectLst/>
                <a:latin typeface="白正" pitchFamily="24"/>
                <a:ea typeface="黑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白正" pitchFamily="24"/>
                <a:ea typeface="黑体" pitchFamily="24"/>
              </a:rPr>
              <a:t>，</a:t>
            </a:r>
            <a:r>
              <a:rPr lang="en-US" altLang="zh-CN" sz="2400" b="0" i="1" u="none">
                <a:solidFill>
                  <a:srgbClr val="FF0000">
                    <a:alpha val="0"/>
                  </a:srgbClr>
                </a:solidFill>
                <a:effectLst/>
                <a:latin typeface="Times New Roman" pitchFamily="24"/>
                <a:ea typeface="Times New Roman" pitchFamily="24"/>
              </a:rPr>
              <a:t>DN</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NB</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又</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黑体" pitchFamily="24"/>
              </a:rPr>
              <a:t>点</a:t>
            </a:r>
            <a:r>
              <a:rPr lang="en-US" altLang="zh-CN" sz="2400" b="0" i="1" u="none">
                <a:solidFill>
                  <a:srgbClr val="FF0000">
                    <a:alpha val="0"/>
                  </a:srgbClr>
                </a:solidFill>
                <a:effectLst/>
                <a:latin typeface="Times New Roman" pitchFamily="24"/>
                <a:ea typeface="Times New Roman" pitchFamily="24"/>
              </a:rPr>
              <a:t>M</a:t>
            </a:r>
            <a:r>
              <a:rPr lang="zh-CN" altLang="zh-CN" sz="2400" b="0" i="0" u="none">
                <a:solidFill>
                  <a:srgbClr val="FF0000">
                    <a:alpha val="0"/>
                  </a:srgbClr>
                </a:solidFill>
                <a:effectLst/>
                <a:latin typeface="白正" pitchFamily="24"/>
                <a:ea typeface="黑体" pitchFamily="24"/>
              </a:rPr>
              <a:t>是</a:t>
            </a:r>
            <a:r>
              <a:rPr lang="en-US" altLang="zh-CN" sz="2400" b="0" i="1"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白正" pitchFamily="24"/>
                <a:ea typeface="黑体" pitchFamily="24"/>
              </a:rPr>
              <a:t>的中点，</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MN</a:t>
            </a:r>
            <a:r>
              <a:rPr lang="zh-CN" altLang="zh-CN" sz="2400" b="0" i="0" u="none">
                <a:solidFill>
                  <a:srgbClr val="FF0000">
                    <a:alpha val="0"/>
                  </a:srgbClr>
                </a:solidFill>
                <a:effectLst/>
                <a:latin typeface="白正" pitchFamily="24"/>
                <a:ea typeface="黑体" pitchFamily="24"/>
              </a:rPr>
              <a:t>是</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BDC</a:t>
            </a:r>
            <a:r>
              <a:rPr lang="zh-CN" altLang="zh-CN" sz="2400" b="0" i="0" u="none">
                <a:solidFill>
                  <a:srgbClr val="FF0000">
                    <a:alpha val="0"/>
                  </a:srgbClr>
                </a:solidFill>
                <a:effectLst/>
                <a:latin typeface="白正" pitchFamily="24"/>
                <a:ea typeface="黑体" pitchFamily="24"/>
              </a:rPr>
              <a:t>的中位线，</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1" u="none">
                <a:solidFill>
                  <a:srgbClr val="FF0000">
                    <a:alpha val="0"/>
                  </a:srgbClr>
                </a:solidFill>
                <a:effectLst/>
                <a:latin typeface="Times New Roman" pitchFamily="24"/>
                <a:ea typeface="Times New Roman" pitchFamily="24"/>
              </a:rPr>
              <a:t>MN</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故</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ABC</a:t>
            </a:r>
            <a:r>
              <a:rPr lang="zh-CN" altLang="zh-CN" sz="2400" b="0" i="0" u="none">
                <a:solidFill>
                  <a:srgbClr val="FF0000">
                    <a:alpha val="0"/>
                  </a:srgbClr>
                </a:solidFill>
                <a:effectLst/>
                <a:latin typeface="白正" pitchFamily="24"/>
                <a:ea typeface="黑体" pitchFamily="24"/>
              </a:rPr>
              <a:t>的周长为：</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CD</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AD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41.</a:t>
            </a:r>
            <a:r>
              <a:rPr lang="zh-CN" altLang="zh-CN" sz="100" b="0" i="0" u="none">
                <a:noFill/>
                <a:effectLst/>
                <a:latin typeface="白正"/>
                <a:ea typeface="宋体"/>
              </a:rPr>
              <a:t>⁠</a:t>
            </a:r>
          </a:p>
        </p:txBody>
      </p:sp>
      <p:sp>
        <p:nvSpPr>
          <p:cNvPr id="11" name="文本框 10">
            <a:extLst>
              <a:ext uri="{FF2B5EF4-FFF2-40B4-BE49-F238E27FC236}">
                <a16:creationId xmlns:a16="http://schemas.microsoft.com/office/drawing/2014/main" id="{76904CC5-B42B-CF6D-8E86-2CAF47ADDCAD}"/>
              </a:ext>
            </a:extLst>
          </p:cNvPr>
          <p:cNvSpPr txBox="1"/>
          <p:nvPr/>
        </p:nvSpPr>
        <p:spPr>
          <a:xfrm>
            <a:off x="449989" y="1789029"/>
            <a:ext cx="42599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解：</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ABN</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ADN</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a:t>
            </a:r>
            <a:endParaRPr lang="zh-CN" altLang="en-US">
              <a:solidFill>
                <a:srgbClr val="FF0000"/>
              </a:solidFill>
            </a:endParaRPr>
          </a:p>
        </p:txBody>
      </p:sp>
      <p:sp>
        <p:nvSpPr>
          <p:cNvPr id="12" name="文本框 11">
            <a:extLst>
              <a:ext uri="{FF2B5EF4-FFF2-40B4-BE49-F238E27FC236}">
                <a16:creationId xmlns:a16="http://schemas.microsoft.com/office/drawing/2014/main" id="{86CCBDD5-3FD1-0325-C1F5-BEE00E28B34C}"/>
              </a:ext>
            </a:extLst>
          </p:cNvPr>
          <p:cNvSpPr txBox="1"/>
          <p:nvPr/>
        </p:nvSpPr>
        <p:spPr>
          <a:xfrm>
            <a:off x="449989" y="2264517"/>
            <a:ext cx="36757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DN</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NB</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3" name="文本框 12">
            <a:extLst>
              <a:ext uri="{FF2B5EF4-FFF2-40B4-BE49-F238E27FC236}">
                <a16:creationId xmlns:a16="http://schemas.microsoft.com/office/drawing/2014/main" id="{50B10CEB-CA7C-BF58-1A8D-C5280A874119}"/>
              </a:ext>
            </a:extLst>
          </p:cNvPr>
          <p:cNvSpPr txBox="1"/>
          <p:nvPr/>
        </p:nvSpPr>
        <p:spPr>
          <a:xfrm>
            <a:off x="449989" y="2740005"/>
            <a:ext cx="32614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是</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的中点，</a:t>
            </a:r>
            <a:endParaRPr lang="zh-CN" altLang="en-US">
              <a:solidFill>
                <a:srgbClr val="FF0000"/>
              </a:solidFill>
            </a:endParaRPr>
          </a:p>
        </p:txBody>
      </p:sp>
      <p:sp>
        <p:nvSpPr>
          <p:cNvPr id="14" name="文本框 13">
            <a:extLst>
              <a:ext uri="{FF2B5EF4-FFF2-40B4-BE49-F238E27FC236}">
                <a16:creationId xmlns:a16="http://schemas.microsoft.com/office/drawing/2014/main" id="{ACB1CC71-F1F6-9EF6-6490-B28C7174A320}"/>
              </a:ext>
            </a:extLst>
          </p:cNvPr>
          <p:cNvSpPr txBox="1"/>
          <p:nvPr/>
        </p:nvSpPr>
        <p:spPr>
          <a:xfrm>
            <a:off x="449989" y="3215493"/>
            <a:ext cx="3685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MN</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是</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的中位线，</a:t>
            </a:r>
            <a:endParaRPr lang="zh-CN" altLang="en-US">
              <a:solidFill>
                <a:srgbClr val="FF0000"/>
              </a:solidFill>
            </a:endParaRPr>
          </a:p>
        </p:txBody>
      </p:sp>
      <p:sp>
        <p:nvSpPr>
          <p:cNvPr id="15" name="文本框 14">
            <a:extLst>
              <a:ext uri="{FF2B5EF4-FFF2-40B4-BE49-F238E27FC236}">
                <a16:creationId xmlns:a16="http://schemas.microsoft.com/office/drawing/2014/main" id="{4C5E7EA1-AB0E-9C93-1ADC-B3FE094BF3D6}"/>
              </a:ext>
            </a:extLst>
          </p:cNvPr>
          <p:cNvSpPr txBox="1"/>
          <p:nvPr/>
        </p:nvSpPr>
        <p:spPr>
          <a:xfrm>
            <a:off x="449989" y="3690981"/>
            <a:ext cx="2356549"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MN</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endParaRPr lang="zh-CN" altLang="en-US">
              <a:solidFill>
                <a:srgbClr val="FF0000"/>
              </a:solidFill>
            </a:endParaRPr>
          </a:p>
        </p:txBody>
      </p:sp>
      <p:sp>
        <p:nvSpPr>
          <p:cNvPr id="16" name="文本框 15">
            <a:extLst>
              <a:ext uri="{FF2B5EF4-FFF2-40B4-BE49-F238E27FC236}">
                <a16:creationId xmlns:a16="http://schemas.microsoft.com/office/drawing/2014/main" id="{E4CEF9BE-04E1-F2EA-3EA3-9F66C8A9C8A3}"/>
              </a:ext>
            </a:extLst>
          </p:cNvPr>
          <p:cNvSpPr txBox="1"/>
          <p:nvPr/>
        </p:nvSpPr>
        <p:spPr>
          <a:xfrm>
            <a:off x="449989" y="4166469"/>
            <a:ext cx="836523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故</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的周长为：</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41.</a:t>
            </a:r>
            <a:endParaRPr lang="zh-CN" altLang="en-US">
              <a:solidFill>
                <a:srgbClr val="FF0000"/>
              </a:solidFill>
            </a:endParaRPr>
          </a:p>
        </p:txBody>
      </p:sp>
      <p:pic>
        <p:nvPicPr>
          <p:cNvPr id="17" name="yt_image_11912" title="H_140.76">
            <a:extLst>
              <a:ext uri="">
                <a16:creationId xmlns:a14="http://schemas.microsoft.com/office/drawing/2010/main" xmlns:mc="http://schemas.openxmlformats.org/markup-compatibility/2006" xmlns:m="http://schemas.openxmlformats.org/officeDocument/2006/math"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9356855" y="2107612"/>
            <a:ext cx="2295144" cy="17876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blinds(horizontal)">
                                      <p:cBhvr>
                                        <p:cTn id="12" dur="5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blinds(horizontal)">
                                      <p:cBhvr>
                                        <p:cTn id="17" dur="500"/>
                                        <p:tgtEl>
                                          <p:spTgt spid="1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blinds(horizontal)">
                                      <p:cBhvr>
                                        <p:cTn id="22" dur="500"/>
                                        <p:tgtEl>
                                          <p:spTgt spid="1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xEl>
                                              <p:pRg st="0" end="0"/>
                                            </p:txEl>
                                          </p:spTgt>
                                        </p:tgtEl>
                                        <p:attrNameLst>
                                          <p:attrName>style.visibility</p:attrName>
                                        </p:attrNameLst>
                                      </p:cBhvr>
                                      <p:to>
                                        <p:strVal val="visible"/>
                                      </p:to>
                                    </p:set>
                                    <p:animEffect transition="in" filter="blinds(horizontal)">
                                      <p:cBhvr>
                                        <p:cTn id="27" dur="500"/>
                                        <p:tgtEl>
                                          <p:spTgt spid="1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xEl>
                                              <p:pRg st="0" end="0"/>
                                            </p:txEl>
                                          </p:spTgt>
                                        </p:tgtEl>
                                        <p:attrNameLst>
                                          <p:attrName>style.visibility</p:attrName>
                                        </p:attrNameLst>
                                      </p:cBhvr>
                                      <p:to>
                                        <p:strVal val="visible"/>
                                      </p:to>
                                    </p:set>
                                    <p:animEffect transition="in" filter="blinds(horizontal)">
                                      <p:cBhvr>
                                        <p:cTn id="32"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allAtOnce"/>
      <p:bldP spid="12" grpId="0" build="allAtOnce"/>
      <p:bldP spid="13" grpId="0" build="allAtOnce"/>
      <p:bldP spid="14" grpId="0" build="allAtOnce"/>
      <p:bldP spid="15" grpId="0" build="allAtOnce"/>
      <p:bldP spid="16"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21" name="yt_shape_11921"/>
          <p:cNvSpPr txBox="1"/>
          <p:nvPr/>
        </p:nvSpPr>
        <p:spPr>
          <a:xfrm>
            <a:off x="529384" y="1029847"/>
            <a:ext cx="5385833" cy="349455"/>
          </a:xfrm>
          <a:prstGeom prst="rect">
            <a:avLst/>
          </a:prstGeom>
        </p:spPr>
        <p:txBody>
          <a:bodyPr vert="horz" wrap="none" lIns="0" tIns="0" rIns="0" bIns="0" rtlCol="0">
            <a:spAutoFit/>
          </a:bodyPr>
          <a:lstStyle/>
          <a:p>
            <a:pPr algn="l" eaLnBrk="1" latinLnBrk="0" hangingPunct="0">
              <a:lnSpc>
                <a:spcPct val="129999"/>
              </a:lnSpc>
            </a:pPr>
            <a:r>
              <a:rPr lang="en-US" altLang="zh-CN" sz="1900" b="0" i="0" u="none" spc="41573">
                <a:solidFill>
                  <a:srgbClr val="1EE3CF"/>
                </a:solidFill>
                <a:effectLst/>
                <a:latin typeface="白正" pitchFamily="19"/>
                <a:ea typeface="宋体" pitchFamily="19"/>
              </a:rPr>
              <a:t> </a:t>
            </a:r>
          </a:p>
        </p:txBody>
      </p:sp>
      <p:pic>
        <p:nvPicPr>
          <p:cNvPr id="11920" name="yt_image_11920" title="H_29.79">
            <a:extLs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359696" y="1079246"/>
            <a:ext cx="5338953" cy="378333"/>
          </a:xfrm>
          <a:prstGeom prst="rect">
            <a:avLst/>
          </a:prstGeom>
          <a:noFill/>
          <a:extLst>
            <a:ext uri="{909E8E84-426E-40DD-AFC4-6F175D3DCCD1}">
              <a14:hiddenFill xmlns:a14="http://schemas.microsoft.com/office/drawing/2010/main">
                <a:solidFill>
                  <a:srgbClr val="FFFFFF"/>
                </a:solidFill>
              </a14:hiddenFill>
            </a:ext>
          </a:extLst>
        </p:spPr>
      </p:pic>
      <p:sp>
        <p:nvSpPr>
          <p:cNvPr id="11923" name="yt_shape_11923"/>
          <p:cNvSpPr txBox="1"/>
          <p:nvPr/>
        </p:nvSpPr>
        <p:spPr>
          <a:xfrm>
            <a:off x="529384" y="1508272"/>
            <a:ext cx="11111999" cy="186891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dirty="0">
                <a:solidFill>
                  <a:srgbClr val="000000"/>
                </a:solidFill>
                <a:effectLst/>
                <a:latin typeface="白正" pitchFamily="24"/>
                <a:ea typeface="黑体" pitchFamily="24"/>
              </a:rPr>
              <a:t>中点四边形</a:t>
            </a:r>
          </a:p>
          <a:p>
            <a:pPr algn="just" eaLnBrk="1" latinLnBrk="0" hangingPunct="0">
              <a:lnSpc>
                <a:spcPct val="129999"/>
              </a:lnSpc>
            </a:pPr>
            <a:r>
              <a:rPr lang="en-US" altLang="zh-CN" sz="2400" b="0" i="0" u="none" dirty="0">
                <a:solidFill>
                  <a:srgbClr val="000000"/>
                </a:solidFill>
                <a:effectLst/>
                <a:latin typeface="Times New Roman" pitchFamily="24"/>
                <a:ea typeface="Times New Roman" pitchFamily="24"/>
              </a:rPr>
              <a:t>15.</a:t>
            </a:r>
            <a:r>
              <a:rPr lang="zh-CN" altLang="zh-CN" sz="2400" b="0" i="0" u="none" dirty="0">
                <a:solidFill>
                  <a:srgbClr val="000000"/>
                </a:solidFill>
                <a:effectLst/>
                <a:latin typeface="白正" pitchFamily="24"/>
                <a:ea typeface="宋体" pitchFamily="24"/>
              </a:rPr>
              <a:t>我们把依次连接任意一个四边形各边中点得到的四边形叫做中点四边形</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如图，在四边形</a:t>
            </a:r>
            <a:r>
              <a:rPr lang="en-US" altLang="zh-CN" sz="2400" b="0" i="1"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中，</a:t>
            </a:r>
            <a:r>
              <a:rPr lang="en-US" altLang="zh-CN" sz="2400" b="0" i="1" u="none" dirty="0">
                <a:solidFill>
                  <a:srgbClr val="000000"/>
                </a:solidFill>
                <a:effectLst/>
                <a:latin typeface="Times New Roman" pitchFamily="24"/>
                <a:ea typeface="Times New Roman" pitchFamily="24"/>
              </a:rPr>
              <a:t>E</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G</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H</a:t>
            </a:r>
            <a:r>
              <a:rPr lang="zh-CN" altLang="zh-CN" sz="2400" b="0" i="0" u="none" dirty="0">
                <a:solidFill>
                  <a:srgbClr val="000000"/>
                </a:solidFill>
                <a:effectLst/>
                <a:latin typeface="白正" pitchFamily="24"/>
                <a:ea typeface="宋体" pitchFamily="24"/>
              </a:rPr>
              <a:t>分别是边</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BC</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CD</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DA</a:t>
            </a:r>
            <a:r>
              <a:rPr lang="zh-CN" altLang="zh-CN" sz="2400" b="0" i="0" u="none" dirty="0">
                <a:solidFill>
                  <a:srgbClr val="000000"/>
                </a:solidFill>
                <a:effectLst/>
                <a:latin typeface="白正" pitchFamily="24"/>
                <a:ea typeface="宋体" pitchFamily="24"/>
              </a:rPr>
              <a:t>的中点，依次连接各边中点得到中点四边形</a:t>
            </a:r>
            <a:r>
              <a:rPr lang="en-US" altLang="zh-CN" sz="2400" b="0" i="1" u="none" dirty="0">
                <a:solidFill>
                  <a:srgbClr val="000000"/>
                </a:solidFill>
                <a:effectLst/>
                <a:latin typeface="Times New Roman" pitchFamily="24"/>
                <a:ea typeface="Times New Roman" pitchFamily="24"/>
              </a:rPr>
              <a:t>EFGH</a:t>
            </a:r>
            <a:r>
              <a:rPr lang="en-US" altLang="zh-CN" sz="2400" b="0" i="0" u="none" dirty="0">
                <a:solidFill>
                  <a:srgbClr val="000000"/>
                </a:solidFill>
                <a:effectLst/>
                <a:latin typeface="Times New Roman" pitchFamily="24"/>
                <a:ea typeface="Times New Roman" pitchFamily="24"/>
              </a:rPr>
              <a:t>.</a:t>
            </a:r>
          </a:p>
        </p:txBody>
      </p:sp>
      <p:pic>
        <p:nvPicPr>
          <p:cNvPr id="11925" name="yt_image_11925" title="H_95.04">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4759110" y="3309597"/>
            <a:ext cx="2540123" cy="1467858"/>
          </a:xfrm>
          <a:prstGeom prst="rect">
            <a:avLst/>
          </a:prstGeom>
          <a:noFill/>
          <a:extLst>
            <a:ext uri="{909E8E84-426E-40DD-AFC4-6F175D3DCCD1}">
              <a14:hiddenFill xmlns:a14="http://schemas.microsoft.com/office/drawing/2010/main">
                <a:solidFill>
                  <a:srgbClr val="FFFFFF"/>
                </a:solidFill>
              </a14:hiddenFill>
            </a:ext>
          </a:extLst>
        </p:spPr>
      </p:pic>
      <p:sp>
        <p:nvSpPr>
          <p:cNvPr id="11927" name="yt_shape_11927"/>
          <p:cNvSpPr txBox="1"/>
          <p:nvPr/>
        </p:nvSpPr>
        <p:spPr>
          <a:xfrm>
            <a:off x="449555" y="5276006"/>
            <a:ext cx="7437934"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这个中点四边形</a:t>
            </a:r>
            <a:r>
              <a:rPr lang="en-US" altLang="zh-CN" sz="2400" b="0" i="1" u="none" dirty="0">
                <a:solidFill>
                  <a:srgbClr val="000000"/>
                </a:solidFill>
                <a:effectLst/>
                <a:latin typeface="Times New Roman" pitchFamily="24"/>
                <a:ea typeface="Times New Roman" pitchFamily="24"/>
              </a:rPr>
              <a:t>EFGH</a:t>
            </a:r>
            <a:r>
              <a:rPr lang="zh-CN" altLang="zh-CN" sz="2400" b="0" i="0" u="none" dirty="0">
                <a:solidFill>
                  <a:srgbClr val="000000"/>
                </a:solidFill>
                <a:effectLst/>
                <a:latin typeface="白正" pitchFamily="24"/>
                <a:ea typeface="宋体" pitchFamily="24"/>
              </a:rPr>
              <a:t>的形状是</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白正" pitchFamily="24"/>
                <a:ea typeface="黑体" pitchFamily="24"/>
              </a:rPr>
              <a:t>平行四边形</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a:t>
            </a:r>
          </a:p>
        </p:txBody>
      </p:sp>
      <p:sp>
        <p:nvSpPr>
          <p:cNvPr id="2" name="文本框 1">
            <a:extLst>
              <a:ext uri="{FF2B5EF4-FFF2-40B4-BE49-F238E27FC236}">
                <a16:creationId xmlns:a16="http://schemas.microsoft.com/office/drawing/2014/main" id="{08AB793D-43CC-2362-B627-A299E57F8B21}"/>
              </a:ext>
            </a:extLst>
          </p:cNvPr>
          <p:cNvSpPr txBox="1"/>
          <p:nvPr/>
        </p:nvSpPr>
        <p:spPr>
          <a:xfrm>
            <a:off x="5591944" y="5229200"/>
            <a:ext cx="2008886" cy="524777"/>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平行四边形</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29" name="yt_shape_11929"/>
          <p:cNvSpPr txBox="1"/>
          <p:nvPr/>
        </p:nvSpPr>
        <p:spPr>
          <a:xfrm>
            <a:off x="540000" y="1268413"/>
            <a:ext cx="5123833" cy="480131"/>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请证明你的结论</a:t>
            </a:r>
            <a:r>
              <a:rPr lang="en-US" altLang="zh-CN" sz="2400" b="0" i="0" u="none" dirty="0" smtClean="0">
                <a:solidFill>
                  <a:srgbClr val="000000"/>
                </a:solidFill>
                <a:effectLst/>
                <a:latin typeface="Times New Roman" pitchFamily="24"/>
                <a:ea typeface="Times New Roman" pitchFamily="24"/>
              </a:rPr>
              <a:t>.</a:t>
            </a:r>
            <a:endParaRPr lang="zh-CN" altLang="zh-CN" sz="100" b="0" i="0" u="none" dirty="0">
              <a:noFill/>
              <a:effectLst/>
              <a:latin typeface="白正"/>
              <a:ea typeface="宋体"/>
            </a:endParaRPr>
          </a:p>
        </p:txBody>
      </p:sp>
      <p:pic>
        <p:nvPicPr>
          <p:cNvPr id="11931" name="yt_image_11931" title="H_86.76">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144337" y="3444350"/>
            <a:ext cx="2403252" cy="1337607"/>
          </a:xfrm>
          <a:prstGeom prst="rect">
            <a:avLst/>
          </a:prstGeom>
          <a:noFill/>
          <a:extLst>
            <a:ext uri="{909E8E84-426E-40DD-AFC4-6F175D3DCCD1}">
              <a14:hiddenFill xmlns:a14="http://schemas.microsoft.com/office/drawing/2010/main">
                <a:solidFill>
                  <a:srgbClr val="FFFFFF"/>
                </a:solidFill>
              </a14:hiddenFill>
            </a:ext>
          </a:extLst>
        </p:spPr>
      </p:pic>
      <p:sp>
        <p:nvSpPr>
          <p:cNvPr id="11934" name="yt_shape_11934"/>
          <p:cNvSpPr txBox="1"/>
          <p:nvPr/>
        </p:nvSpPr>
        <p:spPr>
          <a:xfrm>
            <a:off x="540000" y="4730551"/>
            <a:ext cx="3975447" cy="908647"/>
          </a:xfrm>
          <a:prstGeom prst="rect">
            <a:avLst/>
          </a:prstGeom>
        </p:spPr>
        <p:txBody>
          <a:bodyPr vert="horz" wrap="none" lIns="0" tIns="0" rIns="0" bIns="0" rtlCol="0">
            <a:spAutoFit/>
          </a:bodyPr>
          <a:lstStyle/>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EF</a:t>
            </a:r>
            <a:r>
              <a:rPr lang="en-US" altLang="zh-CN" sz="2400" b="0" i="0" u="none" dirty="0">
                <a:solidFill>
                  <a:srgbClr val="FF0000">
                    <a:alpha val="0"/>
                  </a:srgbClr>
                </a:solidFill>
                <a:effectLst/>
                <a:latin typeface="Times New Roman" pitchFamily="24"/>
                <a:ea typeface="Times New Roman" pitchFamily="24"/>
              </a:rPr>
              <a:t>􀱀</a:t>
            </a:r>
            <a:r>
              <a:rPr lang="en-US" altLang="zh-CN" sz="2400" b="0" i="1" u="none" dirty="0">
                <a:solidFill>
                  <a:srgbClr val="FF0000">
                    <a:alpha val="0"/>
                  </a:srgbClr>
                </a:solidFill>
                <a:effectLst/>
                <a:latin typeface="Times New Roman" pitchFamily="24"/>
                <a:ea typeface="Times New Roman" pitchFamily="24"/>
              </a:rPr>
              <a:t>GH</a:t>
            </a:r>
            <a:r>
              <a:rPr lang="zh-CN" altLang="zh-CN" sz="2400" b="0" i="0" u="none" dirty="0">
                <a:solidFill>
                  <a:srgbClr val="FF0000">
                    <a:alpha val="0"/>
                  </a:srgbClr>
                </a:solidFill>
                <a:effectLst/>
                <a:latin typeface="白正" pitchFamily="24"/>
                <a:ea typeface="黑体" pitchFamily="24"/>
              </a:rPr>
              <a:t>，</a:t>
            </a:r>
            <a:r>
              <a:rPr lang="zh-CN" altLang="zh-CN" sz="100" b="0" i="0" u="none" dirty="0">
                <a:noFill/>
                <a:effectLst/>
                <a:latin typeface="白正"/>
                <a:ea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黑体" pitchFamily="24"/>
              </a:rPr>
              <a:t>四边形</a:t>
            </a:r>
            <a:r>
              <a:rPr lang="en-US" altLang="zh-CN" sz="2400" b="0" i="1" u="none" dirty="0">
                <a:solidFill>
                  <a:srgbClr val="FF0000">
                    <a:alpha val="0"/>
                  </a:srgbClr>
                </a:solidFill>
                <a:effectLst/>
                <a:latin typeface="Times New Roman" pitchFamily="24"/>
                <a:ea typeface="Times New Roman" pitchFamily="24"/>
              </a:rPr>
              <a:t>EFGH</a:t>
            </a:r>
            <a:r>
              <a:rPr lang="zh-CN" altLang="zh-CN" sz="2400" b="0" i="0" u="none" dirty="0">
                <a:solidFill>
                  <a:srgbClr val="FF0000">
                    <a:alpha val="0"/>
                  </a:srgbClr>
                </a:solidFill>
                <a:effectLst/>
                <a:latin typeface="白正" pitchFamily="24"/>
                <a:ea typeface="黑体" pitchFamily="24"/>
              </a:rPr>
              <a:t>是平行四边形</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白正"/>
                <a:ea typeface="宋体"/>
              </a:rPr>
              <a:t>⁠</a:t>
            </a:r>
          </a:p>
        </p:txBody>
      </p:sp>
      <p:sp>
        <p:nvSpPr>
          <p:cNvPr id="2" name="文本框 1">
            <a:extLst>
              <a:ext uri="{FF2B5EF4-FFF2-40B4-BE49-F238E27FC236}">
                <a16:creationId xmlns:a16="http://schemas.microsoft.com/office/drawing/2014/main" id="{F8C60540-626B-4F72-04CC-A789B4FD2997}"/>
              </a:ext>
            </a:extLst>
          </p:cNvPr>
          <p:cNvSpPr txBox="1"/>
          <p:nvPr/>
        </p:nvSpPr>
        <p:spPr>
          <a:xfrm>
            <a:off x="470206" y="1599177"/>
            <a:ext cx="6293964" cy="76506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rPr>
              <a:t>连接</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AC</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rPr>
              <a:t>，由三角形中位线性质得</a:t>
            </a:r>
            <a:r>
              <a:rPr kumimoji="0" lang="zh-CN" altLang="zh-CN" sz="2400" b="0" i="0" strike="noStrike" kern="1200" cap="none" spc="0" normalizeH="0" baseline="0" noProof="0" dirty="0" smtClean="0">
                <a:ln>
                  <a:noFill/>
                </a:ln>
                <a:solidFill>
                  <a:srgbClr val="FF0000"/>
                </a:solidFill>
                <a:effectLst/>
                <a:uLnTx/>
                <a:uFillTx/>
                <a:latin typeface="白正" pitchFamily="24"/>
                <a:ea typeface="黑体" pitchFamily="24"/>
              </a:rPr>
              <a:t>，</a:t>
            </a:r>
            <a:endParaRPr lang="zh-CN" altLang="en-US" dirty="0">
              <a:solidFill>
                <a:srgbClr val="FF0000"/>
              </a:solidFill>
            </a:endParaRPr>
          </a:p>
        </p:txBody>
      </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94A8A205-683D-C663-0C2A-077500C098C4}"/>
                  </a:ext>
                </a:extLst>
              </p:cNvPr>
              <p:cNvSpPr txBox="1"/>
              <p:nvPr/>
            </p:nvSpPr>
            <p:spPr>
              <a:xfrm>
                <a:off x="470206" y="2176217"/>
                <a:ext cx="7230068" cy="726326"/>
              </a:xfrm>
              <a:prstGeom prst="rect">
                <a:avLst/>
              </a:prstGeom>
              <a:noFill/>
            </p:spPr>
            <p:txBody>
              <a:bodyPr vert="horz" wrap="none" rtlCol="0" anchor="ctr">
                <a:noAutofit/>
              </a:bodyPr>
              <a:lstStyle/>
              <a:p>
                <a:pPr>
                  <a:lnSpc>
                    <a:spcPct val="129999"/>
                  </a:lnSpc>
                </a:pPr>
                <a14:m>
                  <m:oMath xmlns:m="http://schemas.openxmlformats.org/officeDocument/2006/math">
                    <m:r>
                      <m:rPr>
                        <m:nor/>
                      </m:rPr>
                      <a:rPr lang="en-US" altLang="zh-CN" sz="2400" i="1" dirty="0">
                        <a:solidFill>
                          <a:srgbClr val="FF0000"/>
                        </a:solidFill>
                        <a:latin typeface="Times New Roman" pitchFamily="24"/>
                        <a:ea typeface="Times New Roman" pitchFamily="24"/>
                      </a:rPr>
                      <m:t>EF</m:t>
                    </m:r>
                    <m:r>
                      <m:rPr>
                        <m:nor/>
                      </m:rPr>
                      <a:rPr lang="en-US" altLang="zh-CN" sz="2400" dirty="0">
                        <a:solidFill>
                          <a:srgbClr val="FF0000"/>
                        </a:solidFill>
                        <a:latin typeface="宋体" pitchFamily="24"/>
                        <a:ea typeface="宋体" pitchFamily="24"/>
                      </a:rPr>
                      <m:t>∥</m:t>
                    </m:r>
                    <m:r>
                      <m:rPr>
                        <m:nor/>
                      </m:rPr>
                      <a:rPr lang="en-US" altLang="zh-CN" sz="2400" i="1" dirty="0">
                        <a:solidFill>
                          <a:srgbClr val="FF0000"/>
                        </a:solidFill>
                        <a:latin typeface="Times New Roman" pitchFamily="24"/>
                        <a:ea typeface="Times New Roman" pitchFamily="24"/>
                      </a:rPr>
                      <m:t>AC</m:t>
                    </m:r>
                    <m:r>
                      <m:rPr>
                        <m:nor/>
                      </m:rPr>
                      <a:rPr lang="zh-CN" altLang="zh-CN" sz="2400" dirty="0">
                        <a:solidFill>
                          <a:srgbClr val="FF0000"/>
                        </a:solidFill>
                        <a:latin typeface="白正" pitchFamily="24"/>
                        <a:ea typeface="黑体" pitchFamily="24"/>
                      </a:rPr>
                      <m:t>且</m:t>
                    </m:r>
                    <m:r>
                      <m:rPr>
                        <m:nor/>
                      </m:rPr>
                      <a:rPr lang="en-US" altLang="zh-CN" sz="2400" i="1" dirty="0">
                        <a:solidFill>
                          <a:srgbClr val="FF0000"/>
                        </a:solidFill>
                        <a:latin typeface="Times New Roman" pitchFamily="24"/>
                        <a:ea typeface="Times New Roman" pitchFamily="24"/>
                      </a:rPr>
                      <m:t>EF</m:t>
                    </m:r>
                    <m:r>
                      <m:rPr>
                        <m:nor/>
                      </m:rPr>
                      <a:rPr lang="zh-CN" altLang="zh-CN" sz="2400" dirty="0">
                        <a:solidFill>
                          <a:srgbClr val="FF0000"/>
                        </a:solidFill>
                        <a:latin typeface="宋体" pitchFamily="24"/>
                        <a:ea typeface="宋体" pitchFamily="24"/>
                      </a:rPr>
                      <m:t>＝</m:t>
                    </m:r>
                    <m:f>
                      <m:fPr>
                        <m:ctrlPr>
                          <a:rPr lang="en-US" altLang="zh-CN" sz="2400" i="1">
                            <a:solidFill>
                              <a:srgbClr val="FF0000"/>
                            </a:solidFill>
                            <a:latin typeface="Cambria Math" panose="02040503050406030204" pitchFamily="18" charset="0"/>
                            <a:ea typeface="Cambria Math" panose="02040503050406030204" pitchFamily="48" charset="0"/>
                          </a:rPr>
                        </m:ctrlPr>
                      </m:fPr>
                      <m:num>
                        <m:r>
                          <a:rPr lang="en-US" altLang="zh-CN" sz="2400">
                            <a:solidFill>
                              <a:srgbClr val="FF0000"/>
                            </a:solidFill>
                            <a:latin typeface="Cambria Math" panose="02040503050406030204" pitchFamily="48" charset="0"/>
                            <a:ea typeface="Cambria Math" panose="02040503050406030204" pitchFamily="48" charset="0"/>
                          </a:rPr>
                          <m:t>1</m:t>
                        </m:r>
                      </m:num>
                      <m:den>
                        <m:r>
                          <a:rPr lang="en-US" altLang="zh-CN" sz="2400">
                            <a:solidFill>
                              <a:srgbClr val="FF0000"/>
                            </a:solidFill>
                            <a:latin typeface="Cambria Math" panose="02040503050406030204" pitchFamily="48" charset="0"/>
                            <a:ea typeface="Cambria Math" panose="02040503050406030204" pitchFamily="48" charset="0"/>
                          </a:rPr>
                          <m:t>2</m:t>
                        </m:r>
                      </m:den>
                    </m:f>
                    <m:r>
                      <m:rPr>
                        <m:nor/>
                      </m:rPr>
                      <a:rPr lang="en-US" altLang="zh-CN" sz="2400" i="1" dirty="0">
                        <a:solidFill>
                          <a:srgbClr val="FF0000"/>
                        </a:solidFill>
                        <a:latin typeface="Times New Roman" pitchFamily="24"/>
                        <a:ea typeface="Times New Roman" pitchFamily="24"/>
                      </a:rPr>
                      <m:t>AC</m:t>
                    </m:r>
                    <m:r>
                      <m:rPr>
                        <m:nor/>
                      </m:rPr>
                      <a:rPr lang="zh-CN" altLang="zh-CN" sz="2400" dirty="0">
                        <a:solidFill>
                          <a:srgbClr val="FF0000"/>
                        </a:solidFill>
                        <a:latin typeface="白正" pitchFamily="24"/>
                        <a:ea typeface="黑体" pitchFamily="24"/>
                      </a:rPr>
                      <m:t>，</m:t>
                    </m:r>
                    <m:r>
                      <m:rPr>
                        <m:nor/>
                      </m:rPr>
                      <a:rPr lang="en-US" altLang="zh-CN" sz="2400" i="1" dirty="0">
                        <a:solidFill>
                          <a:srgbClr val="FF0000"/>
                        </a:solidFill>
                        <a:latin typeface="Times New Roman" pitchFamily="24"/>
                        <a:ea typeface="Times New Roman" pitchFamily="24"/>
                      </a:rPr>
                      <m:t>GH</m:t>
                    </m:r>
                    <m:r>
                      <m:rPr>
                        <m:nor/>
                      </m:rPr>
                      <a:rPr lang="en-US" altLang="zh-CN" sz="2400" dirty="0">
                        <a:solidFill>
                          <a:srgbClr val="FF0000"/>
                        </a:solidFill>
                        <a:latin typeface="宋体" pitchFamily="24"/>
                        <a:ea typeface="宋体" pitchFamily="24"/>
                      </a:rPr>
                      <m:t>∥</m:t>
                    </m:r>
                    <m:r>
                      <m:rPr>
                        <m:nor/>
                      </m:rPr>
                      <a:rPr lang="en-US" altLang="zh-CN" sz="2400" i="1" dirty="0">
                        <a:solidFill>
                          <a:srgbClr val="FF0000"/>
                        </a:solidFill>
                        <a:latin typeface="Times New Roman" pitchFamily="24"/>
                        <a:ea typeface="Times New Roman" pitchFamily="24"/>
                      </a:rPr>
                      <m:t>AC</m:t>
                    </m:r>
                    <m:r>
                      <m:rPr>
                        <m:nor/>
                      </m:rPr>
                      <a:rPr lang="zh-CN" altLang="zh-CN" sz="2400" dirty="0">
                        <a:solidFill>
                          <a:srgbClr val="FF0000"/>
                        </a:solidFill>
                        <a:latin typeface="白正" pitchFamily="24"/>
                        <a:ea typeface="黑体" pitchFamily="24"/>
                      </a:rPr>
                      <m:t>且</m:t>
                    </m:r>
                    <m:r>
                      <m:rPr>
                        <m:nor/>
                      </m:rPr>
                      <a:rPr lang="en-US" altLang="zh-CN" sz="2400" i="1" dirty="0">
                        <a:solidFill>
                          <a:srgbClr val="FF0000"/>
                        </a:solidFill>
                        <a:latin typeface="Times New Roman" pitchFamily="24"/>
                        <a:ea typeface="Times New Roman" pitchFamily="24"/>
                      </a:rPr>
                      <m:t>GH</m:t>
                    </m:r>
                    <m:r>
                      <m:rPr>
                        <m:nor/>
                      </m:rPr>
                      <a:rPr lang="zh-CN" altLang="zh-CN" sz="2400" dirty="0">
                        <a:solidFill>
                          <a:srgbClr val="FF0000"/>
                        </a:solidFill>
                        <a:latin typeface="宋体" pitchFamily="24"/>
                        <a:ea typeface="宋体" pitchFamily="24"/>
                      </a:rPr>
                      <m:t>＝</m:t>
                    </m:r>
                    <m:f>
                      <m:fPr>
                        <m:ctrlPr>
                          <a:rPr kumimoji="0" lang="en-US" altLang="zh-CN" sz="2400" b="0" i="1"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AC</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rPr>
                  <a:t>，</a:t>
                </a:r>
                <a:endParaRPr lang="zh-CN" altLang="en-US" dirty="0">
                  <a:solidFill>
                    <a:srgbClr val="FF0000"/>
                  </a:solidFill>
                </a:endParaRPr>
              </a:p>
            </p:txBody>
          </p:sp>
        </mc:Choice>
        <mc:Fallback>
          <p:sp>
            <p:nvSpPr>
              <p:cNvPr id="3" name="文本框 2">
                <a:extLst>
                  <a:ext uri="{FF2B5EF4-FFF2-40B4-BE49-F238E27FC236}">
                    <a16:creationId xmlns:a16="http://schemas.microsoft.com/office/drawing/2014/main" id="{94A8A205-683D-C663-0C2A-077500C098C4}"/>
                  </a:ext>
                </a:extLst>
              </p:cNvPr>
              <p:cNvSpPr txBox="1">
                <a:spLocks noRot="1" noChangeAspect="1" noMove="1" noResize="1" noEditPoints="1" noAdjustHandles="1" noChangeArrowheads="1" noChangeShapeType="1" noTextEdit="1"/>
              </p:cNvSpPr>
              <p:nvPr/>
            </p:nvSpPr>
            <p:spPr>
              <a:xfrm>
                <a:off x="470206" y="2176217"/>
                <a:ext cx="7230068" cy="726326"/>
              </a:xfrm>
              <a:prstGeom prst="rect">
                <a:avLst/>
              </a:prstGeom>
              <a:blipFill>
                <a:blip r:embed="rId3"/>
                <a:stretch>
                  <a:fillRect b="-5882"/>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43B3AE19-BA25-5A4C-B2AC-56C4F7735678}"/>
              </a:ext>
            </a:extLst>
          </p:cNvPr>
          <p:cNvSpPr txBox="1"/>
          <p:nvPr/>
        </p:nvSpPr>
        <p:spPr>
          <a:xfrm>
            <a:off x="394209" y="3479583"/>
            <a:ext cx="41170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四边形</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EFGH</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是平行四边形</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pic>
        <p:nvPicPr>
          <p:cNvPr id="10" name="yt_image_11925" title="H_95.04">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9007466" y="1502930"/>
            <a:ext cx="2540123" cy="1467858"/>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470206" y="2821605"/>
            <a:ext cx="2075561" cy="626754"/>
            <a:chOff x="449989" y="4683746"/>
            <a:chExt cx="2075561" cy="626754"/>
          </a:xfrm>
        </p:grpSpPr>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18CA7279-3CCE-3AC3-F588-04A38CC2A5C7}"/>
                    </a:ext>
                  </a:extLst>
                </p:cNvPr>
                <p:cNvSpPr txBox="1"/>
                <p:nvPr/>
              </p:nvSpPr>
              <p:spPr>
                <a:xfrm>
                  <a:off x="449989" y="4683746"/>
                  <a:ext cx="20755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EF</a:t>
                  </a:r>
                  <a14:m>
                    <m:oMath xmlns:m="http://schemas.openxmlformats.org/officeDocument/2006/math">
                      <m:r>
                        <m:rPr>
                          <m:nor/>
                        </m:rPr>
                        <a:rPr lang="en-US" altLang="zh-CN" sz="2400" dirty="0">
                          <a:solidFill>
                            <a:srgbClr val="FF0000"/>
                          </a:solidFill>
                          <a:latin typeface="宋体" pitchFamily="24"/>
                          <a:ea typeface="宋体" pitchFamily="24"/>
                        </a:rPr>
                        <m:t>∥</m:t>
                      </m:r>
                    </m:oMath>
                  </a14:m>
                  <a:r>
                    <a:rPr kumimoji="0" lang="en-US" altLang="zh-CN" sz="2400" b="0" i="1" strike="noStrike" kern="1200" cap="none" spc="0" normalizeH="0" baseline="0" noProof="0" dirty="0" smtClean="0">
                      <a:ln>
                        <a:noFill/>
                      </a:ln>
                      <a:solidFill>
                        <a:srgbClr val="FF0000"/>
                      </a:solidFill>
                      <a:effectLst/>
                      <a:uLnTx/>
                      <a:uFillTx/>
                      <a:latin typeface="Times New Roman" pitchFamily="24"/>
                      <a:ea typeface="Times New Roman" pitchFamily="24"/>
                      <a:cs typeface="+mn-cs"/>
                    </a:rPr>
                    <a:t>GH</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a:t>
                  </a:r>
                  <a:endParaRPr lang="zh-CN" altLang="en-US" dirty="0">
                    <a:solidFill>
                      <a:srgbClr val="FF0000"/>
                    </a:solidFill>
                  </a:endParaRPr>
                </a:p>
              </p:txBody>
            </p:sp>
          </mc:Choice>
          <mc:Fallback>
            <p:sp>
              <p:nvSpPr>
                <p:cNvPr id="4" name="文本框 3">
                  <a:extLst>
                    <a:ext uri="{FF2B5EF4-FFF2-40B4-BE49-F238E27FC236}">
                      <a16:creationId xmlns:a16="http://schemas.microsoft.com/office/drawing/2014/main" id="{18CA7279-3CCE-3AC3-F588-04A38CC2A5C7}"/>
                    </a:ext>
                  </a:extLst>
                </p:cNvPr>
                <p:cNvSpPr txBox="1">
                  <a:spLocks noRot="1" noChangeAspect="1" noMove="1" noResize="1" noEditPoints="1" noAdjustHandles="1" noChangeArrowheads="1" noChangeShapeType="1" noTextEdit="1"/>
                </p:cNvSpPr>
                <p:nvPr/>
              </p:nvSpPr>
              <p:spPr>
                <a:xfrm>
                  <a:off x="449989" y="4683746"/>
                  <a:ext cx="2075561" cy="569100"/>
                </a:xfrm>
                <a:prstGeom prst="rect">
                  <a:avLst/>
                </a:prstGeom>
                <a:blipFill>
                  <a:blip r:embed="rId5"/>
                  <a:stretch>
                    <a:fillRect l="-4399" t="-1075" b="-17204"/>
                  </a:stretch>
                </a:blipFill>
              </p:spPr>
              <p:txBody>
                <a:bodyPr/>
                <a:lstStyle/>
                <a:p>
                  <a:r>
                    <a:rPr lang="zh-CN" altLang="en-US">
                      <a:noFill/>
                    </a:rPr>
                    <a:t> </a:t>
                  </a:r>
                </a:p>
              </p:txBody>
            </p:sp>
          </mc:Fallback>
        </mc:AlternateContent>
        <p:sp>
          <p:nvSpPr>
            <p:cNvPr id="6" name="文本框 5"/>
            <p:cNvSpPr txBox="1"/>
            <p:nvPr/>
          </p:nvSpPr>
          <p:spPr>
            <a:xfrm>
              <a:off x="1139316" y="4941168"/>
              <a:ext cx="348172" cy="369332"/>
            </a:xfrm>
            <a:prstGeom prst="rect">
              <a:avLst/>
            </a:prstGeom>
            <a:noFill/>
          </p:spPr>
          <p:txBody>
            <a:bodyPr wrap="none" rtlCol="0">
              <a:spAutoFit/>
            </a:bodyPr>
            <a:lstStyle/>
            <a:p>
              <a:r>
                <a:rPr lang="zh-CN" altLang="en-US" dirty="0" smtClean="0">
                  <a:solidFill>
                    <a:srgbClr val="FF0000"/>
                  </a:solidFill>
                </a:rPr>
                <a:t>═</a:t>
              </a:r>
              <a:endParaRPr lang="zh-CN" altLang="en-US" dirty="0">
                <a:solidFill>
                  <a:srgbClr val="FF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931"/>
                                        </p:tgtEl>
                                        <p:attrNameLst>
                                          <p:attrName>style.visibility</p:attrName>
                                        </p:attrNameLst>
                                      </p:cBhvr>
                                      <p:to>
                                        <p:strVal val="visible"/>
                                      </p:to>
                                    </p:set>
                                    <p:animEffect transition="in" filter="blinds(horizontal)">
                                      <p:cBhvr>
                                        <p:cTn id="12" dur="500"/>
                                        <p:tgtEl>
                                          <p:spTgt spid="1193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5"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36" name="yt_shape_11936"/>
          <p:cNvSpPr txBox="1"/>
          <p:nvPr/>
        </p:nvSpPr>
        <p:spPr>
          <a:xfrm>
            <a:off x="479376" y="1265005"/>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黑体" pitchFamily="24"/>
              </a:rPr>
              <a:t>【变式</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黑体" pitchFamily="24"/>
              </a:rPr>
              <a:t>】</a:t>
            </a:r>
            <a:r>
              <a:rPr lang="zh-CN" altLang="zh-CN" sz="2400" b="0" i="0" u="none">
                <a:solidFill>
                  <a:srgbClr val="000000"/>
                </a:solidFill>
                <a:effectLst/>
                <a:latin typeface="白正" pitchFamily="24"/>
                <a:ea typeface="宋体" pitchFamily="24"/>
              </a:rPr>
              <a:t>如图，</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是</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内一点，</a:t>
            </a:r>
            <a:r>
              <a:rPr lang="en-US" altLang="zh-CN" sz="2400" b="0" i="1" u="none">
                <a:solidFill>
                  <a:srgbClr val="000000"/>
                </a:solidFill>
                <a:effectLst/>
                <a:latin typeface="Times New Roman" pitchFamily="24"/>
                <a:ea typeface="Times New Roman" pitchFamily="24"/>
              </a:rPr>
              <a:t>BD</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G</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H</a:t>
            </a:r>
            <a:r>
              <a:rPr lang="zh-CN" altLang="zh-CN" sz="2400" b="0" i="0" u="none">
                <a:solidFill>
                  <a:srgbClr val="000000"/>
                </a:solidFill>
                <a:effectLst/>
                <a:latin typeface="白正" pitchFamily="24"/>
                <a:ea typeface="宋体" pitchFamily="24"/>
              </a:rPr>
              <a:t>分别是</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的中点，则四边形</a:t>
            </a:r>
            <a:r>
              <a:rPr lang="en-US" altLang="zh-CN" sz="2400" b="0" i="1" u="none">
                <a:solidFill>
                  <a:srgbClr val="000000"/>
                </a:solidFill>
                <a:effectLst/>
                <a:latin typeface="Times New Roman" pitchFamily="24"/>
                <a:ea typeface="Times New Roman" pitchFamily="24"/>
              </a:rPr>
              <a:t>EFGH</a:t>
            </a:r>
            <a:r>
              <a:rPr lang="zh-CN" altLang="zh-CN" sz="2400" b="0" i="0" u="none">
                <a:solidFill>
                  <a:srgbClr val="000000"/>
                </a:solidFill>
                <a:effectLst/>
                <a:latin typeface="白正" pitchFamily="24"/>
                <a:ea typeface="宋体" pitchFamily="24"/>
              </a:rPr>
              <a:t>的周长为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1937" name="yt_image_11937" title="H_134.73">
            <a:extLst>
              <a:ext uri="">
                <a16:creationId xmlns:a14="http://schemas.microsoft.com/office/drawing/2010/main" xmlns:mc="http://schemas.openxmlformats.org/markup-compatibility/2006"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851681" y="2186766"/>
            <a:ext cx="1515607" cy="1990231"/>
          </a:xfrm>
          <a:prstGeom prst="rect">
            <a:avLst/>
          </a:prstGeom>
          <a:noFill/>
          <a:extLst>
            <a:ext uri="{909E8E84-426E-40DD-AFC4-6F175D3DCCD1}">
              <a14:hiddenFill xmlns:a14="http://schemas.microsoft.com/office/drawing/2010/main">
                <a:solidFill>
                  <a:srgbClr val="FFFFFF"/>
                </a:solidFill>
              </a14:hiddenFill>
            </a:ext>
          </a:extLst>
        </p:spPr>
      </p:pic>
      <p:sp>
        <p:nvSpPr>
          <p:cNvPr id="11939" name="yt_shape_11939"/>
          <p:cNvSpPr txBox="1"/>
          <p:nvPr/>
        </p:nvSpPr>
        <p:spPr>
          <a:xfrm>
            <a:off x="9916986" y="4213213"/>
            <a:ext cx="1384995" cy="435376"/>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dirty="0">
                <a:solidFill>
                  <a:srgbClr val="000000"/>
                </a:solidFill>
                <a:effectLst/>
                <a:latin typeface="白正" pitchFamily="24"/>
                <a:ea typeface="宋体" pitchFamily="24"/>
              </a:rPr>
              <a:t>变式</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白正" pitchFamily="24"/>
                <a:ea typeface="宋体" pitchFamily="24"/>
              </a:rPr>
              <a:t>题图</a:t>
            </a:r>
          </a:p>
        </p:txBody>
      </p:sp>
      <p:sp>
        <p:nvSpPr>
          <p:cNvPr id="2" name="文本框 1">
            <a:extLst>
              <a:ext uri="{FF2B5EF4-FFF2-40B4-BE49-F238E27FC236}">
                <a16:creationId xmlns:a16="http://schemas.microsoft.com/office/drawing/2014/main" id="{9217C33E-8145-4012-924E-F57703B29388}"/>
              </a:ext>
            </a:extLst>
          </p:cNvPr>
          <p:cNvSpPr txBox="1"/>
          <p:nvPr/>
        </p:nvSpPr>
        <p:spPr>
          <a:xfrm>
            <a:off x="9634964" y="1693687"/>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graphicFrame>
        <p:nvGraphicFramePr>
          <p:cNvPr id="6" name="yt_table_11940"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523600105"/>
              </p:ext>
            </p:extLst>
          </p:nvPr>
        </p:nvGraphicFramePr>
        <p:xfrm>
          <a:off x="562649" y="2667325"/>
          <a:ext cx="7505066" cy="475488"/>
        </p:xfrm>
        <a:graphic>
          <a:graphicData uri="http://schemas.openxmlformats.org/drawingml/2006/table">
            <a:tbl>
              <a:tblPr/>
              <a:tblGrid>
                <a:gridCol w="2118043">
                  <a:extLst>
                    <a:ext uri="{9D8B030D-6E8A-4147-A177-3AD203B41FA5}">
                      <a16:colId xmlns:a16="http://schemas.microsoft.com/office/drawing/2014/main" val="10353"/>
                    </a:ext>
                  </a:extLst>
                </a:gridCol>
                <a:gridCol w="2100580">
                  <a:extLst>
                    <a:ext uri="{9D8B030D-6E8A-4147-A177-3AD203B41FA5}">
                      <a16:colId xmlns:a16="http://schemas.microsoft.com/office/drawing/2014/main" val="10354"/>
                    </a:ext>
                  </a:extLst>
                </a:gridCol>
                <a:gridCol w="2100580">
                  <a:extLst>
                    <a:ext uri="{9D8B030D-6E8A-4147-A177-3AD203B41FA5}">
                      <a16:colId xmlns:a16="http://schemas.microsoft.com/office/drawing/2014/main" val="10355"/>
                    </a:ext>
                  </a:extLst>
                </a:gridCol>
                <a:gridCol w="1185863">
                  <a:extLst>
                    <a:ext uri="{9D8B030D-6E8A-4147-A177-3AD203B41FA5}">
                      <a16:colId xmlns:a16="http://schemas.microsoft.com/office/drawing/2014/main" val="10356"/>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A.12</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B.14</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C.24</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D.21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60"/>
                  </a:ext>
                </a:extLst>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42" name="yt_shape_11942"/>
          <p:cNvSpPr txBox="1"/>
          <p:nvPr/>
        </p:nvSpPr>
        <p:spPr>
          <a:xfrm>
            <a:off x="623392" y="1268413"/>
            <a:ext cx="11111999" cy="1388778"/>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a:solidFill>
                  <a:srgbClr val="000000"/>
                </a:solidFill>
                <a:effectLst/>
                <a:latin typeface="白正" pitchFamily="24"/>
                <a:ea typeface="黑体" pitchFamily="24"/>
              </a:rPr>
              <a:t>【变式</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黑体" pitchFamily="24"/>
              </a:rPr>
              <a:t>】</a:t>
            </a:r>
            <a:r>
              <a:rPr lang="zh-CN" altLang="zh-CN" sz="2400" b="0" i="0" u="none">
                <a:solidFill>
                  <a:srgbClr val="000000"/>
                </a:solidFill>
                <a:effectLst/>
                <a:latin typeface="白正" pitchFamily="24"/>
                <a:ea typeface="宋体" pitchFamily="24"/>
              </a:rPr>
              <a:t>如图，在四边形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G</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H</a:t>
            </a:r>
            <a:r>
              <a:rPr lang="zh-CN" altLang="zh-CN" sz="2400" b="0" i="0" u="none">
                <a:solidFill>
                  <a:srgbClr val="000000"/>
                </a:solidFill>
                <a:effectLst/>
                <a:latin typeface="白正" pitchFamily="24"/>
                <a:ea typeface="宋体" pitchFamily="24"/>
              </a:rPr>
              <a:t>分别是</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的中点，则四边形</a:t>
            </a:r>
            <a:r>
              <a:rPr lang="en-US" altLang="zh-CN" sz="2400" b="0" i="1" u="none">
                <a:solidFill>
                  <a:srgbClr val="000000"/>
                </a:solidFill>
                <a:effectLst/>
                <a:latin typeface="Times New Roman" pitchFamily="24"/>
                <a:ea typeface="Times New Roman" pitchFamily="24"/>
              </a:rPr>
              <a:t>EGFH</a:t>
            </a:r>
            <a:r>
              <a:rPr lang="zh-CN" altLang="zh-CN" sz="2400" b="0" i="0" u="none">
                <a:solidFill>
                  <a:srgbClr val="000000"/>
                </a:solidFill>
                <a:effectLst/>
                <a:latin typeface="白正" pitchFamily="24"/>
                <a:ea typeface="宋体" pitchFamily="24"/>
              </a:rPr>
              <a:t>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rPr>
              <a:t>平行四边形</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；若</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，则四边形</a:t>
            </a:r>
            <a:r>
              <a:rPr lang="en-US" altLang="zh-CN" sz="2400" b="0" i="1" u="none">
                <a:solidFill>
                  <a:srgbClr val="000000"/>
                </a:solidFill>
                <a:effectLst/>
                <a:latin typeface="Times New Roman" pitchFamily="24"/>
                <a:ea typeface="Times New Roman" pitchFamily="24"/>
              </a:rPr>
              <a:t>EGFH</a:t>
            </a:r>
            <a:r>
              <a:rPr lang="zh-CN" altLang="zh-CN" sz="2400" b="0" i="0" u="none">
                <a:solidFill>
                  <a:srgbClr val="000000"/>
                </a:solidFill>
                <a:effectLst/>
                <a:latin typeface="白正" pitchFamily="24"/>
                <a:ea typeface="宋体" pitchFamily="24"/>
              </a:rPr>
              <a:t>的周长为</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16</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grpSp>
        <p:nvGrpSpPr>
          <p:cNvPr id="4" name="组合 3"/>
          <p:cNvGrpSpPr/>
          <p:nvPr/>
        </p:nvGrpSpPr>
        <p:grpSpPr>
          <a:xfrm>
            <a:off x="5116123" y="2852936"/>
            <a:ext cx="2126535" cy="1947661"/>
            <a:chOff x="5193601" y="3780459"/>
            <a:chExt cx="1804797" cy="1652986"/>
          </a:xfrm>
        </p:grpSpPr>
        <p:pic>
          <p:nvPicPr>
            <p:cNvPr id="11943" name="yt_image_11943" title="H_101.52">
              <a:extLst>
                <a:ext uri="">
                  <a16:creationId xmlns:a14="http://schemas.microsoft.com/office/drawing/2010/main" xmlns:mc="http://schemas.openxmlformats.org/markup-compatibility/2006"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193601" y="3780459"/>
              <a:ext cx="1804797" cy="1289304"/>
            </a:xfrm>
            <a:prstGeom prst="rect">
              <a:avLst/>
            </a:prstGeom>
            <a:noFill/>
            <a:extLst>
              <a:ext uri="{909E8E84-426E-40DD-AFC4-6F175D3DCCD1}">
                <a14:hiddenFill xmlns:a14="http://schemas.microsoft.com/office/drawing/2010/main">
                  <a:solidFill>
                    <a:srgbClr val="FFFFFF"/>
                  </a:solidFill>
                </a14:hiddenFill>
              </a:ext>
            </a:extLst>
          </p:spPr>
        </p:pic>
        <p:sp>
          <p:nvSpPr>
            <p:cNvPr id="11945" name="yt_shape_11945"/>
            <p:cNvSpPr txBox="1"/>
            <p:nvPr/>
          </p:nvSpPr>
          <p:spPr>
            <a:xfrm>
              <a:off x="5508275" y="5069763"/>
              <a:ext cx="1175450" cy="363682"/>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dirty="0">
                  <a:solidFill>
                    <a:srgbClr val="000000"/>
                  </a:solidFill>
                  <a:effectLst/>
                  <a:latin typeface="白正" pitchFamily="24"/>
                  <a:ea typeface="宋体" pitchFamily="24"/>
                </a:rPr>
                <a:t>变式</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白正" pitchFamily="24"/>
                  <a:ea typeface="宋体" pitchFamily="24"/>
                </a:rPr>
                <a:t>题图</a:t>
              </a:r>
            </a:p>
          </p:txBody>
        </p:sp>
      </p:grpSp>
      <p:sp>
        <p:nvSpPr>
          <p:cNvPr id="2" name="文本框 1">
            <a:extLst>
              <a:ext uri="{FF2B5EF4-FFF2-40B4-BE49-F238E27FC236}">
                <a16:creationId xmlns:a16="http://schemas.microsoft.com/office/drawing/2014/main" id="{CC487A43-A778-7D48-76D9-8477C49B3CE8}"/>
              </a:ext>
            </a:extLst>
          </p:cNvPr>
          <p:cNvSpPr txBox="1"/>
          <p:nvPr/>
        </p:nvSpPr>
        <p:spPr>
          <a:xfrm>
            <a:off x="3943098" y="1697095"/>
            <a:ext cx="2008886" cy="569100"/>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dirty="0">
                <a:ln>
                  <a:noFill/>
                </a:ln>
                <a:solidFill>
                  <a:srgbClr val="FF0000"/>
                </a:solidFill>
                <a:effectLst/>
                <a:uLnTx/>
                <a:uFill>
                  <a:solidFill>
                    <a:srgbClr val="000000"/>
                  </a:solidFill>
                </a:uFill>
                <a:latin typeface="白正" pitchFamily="24"/>
                <a:ea typeface="黑体" pitchFamily="24"/>
                <a:cs typeface="+mn-cs"/>
              </a:rPr>
              <a:t>平行四边形</a:t>
            </a:r>
            <a:r>
              <a:rPr kumimoji="0" lang="zh-CN" altLang="zh-CN" sz="2400" b="0" i="0" strike="noStrike" kern="1200" cap="none" spc="0" normalizeH="0" baseline="0" noProof="0" dirty="0">
                <a:ln>
                  <a:noFill/>
                </a:ln>
                <a:solidFill>
                  <a:srgbClr val="FF0000"/>
                </a:solidFill>
                <a:effectLst/>
                <a:uLnTx/>
                <a:uFill>
                  <a:solidFill>
                    <a:srgbClr val="000000"/>
                  </a:solidFill>
                </a:uFill>
                <a:latin typeface="白正" pitchFamily="24"/>
                <a:ea typeface="宋体" pitchFamily="24"/>
                <a:cs typeface="+mn-cs"/>
              </a:rPr>
              <a:t>　</a:t>
            </a:r>
            <a:endParaRPr lang="zh-CN" altLang="en-US" dirty="0">
              <a:solidFill>
                <a:srgbClr val="FF0000"/>
              </a:solidFill>
            </a:endParaRPr>
          </a:p>
        </p:txBody>
      </p:sp>
      <p:sp>
        <p:nvSpPr>
          <p:cNvPr id="3" name="文本框 2">
            <a:extLst>
              <a:ext uri="{FF2B5EF4-FFF2-40B4-BE49-F238E27FC236}">
                <a16:creationId xmlns:a16="http://schemas.microsoft.com/office/drawing/2014/main" id="{375090E1-9062-B1E6-A1D6-899991B742AB}"/>
              </a:ext>
            </a:extLst>
          </p:cNvPr>
          <p:cNvSpPr txBox="1"/>
          <p:nvPr/>
        </p:nvSpPr>
        <p:spPr>
          <a:xfrm>
            <a:off x="1142981" y="2172583"/>
            <a:ext cx="789686"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16</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36" name="yt_shape_11836"/>
          <p:cNvSpPr txBox="1"/>
          <p:nvPr/>
        </p:nvSpPr>
        <p:spPr>
          <a:xfrm>
            <a:off x="539881" y="1141273"/>
            <a:ext cx="4137479"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526">
                <a:solidFill>
                  <a:srgbClr val="1EE3CF"/>
                </a:solidFill>
                <a:effectLst/>
                <a:latin typeface="白正" pitchFamily="32"/>
                <a:ea typeface="宋体" pitchFamily="32"/>
              </a:rPr>
              <a:t> </a:t>
            </a:r>
          </a:p>
        </p:txBody>
      </p:sp>
      <p:pic>
        <p:nvPicPr>
          <p:cNvPr id="11835" name="yt_image_11835">
            <a:extLst>
              <a:ext uri="">
                <a16:creationId xmlns:mc="http://schemas.openxmlformats.org/markup-compatibility/2006" xmlns:p14="http://schemas.microsoft.com/office/powerpoint/2010/main" xmlns:m="http://schemas.openxmlformats.org/officeDocument/2006/math"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39881" y="1141273"/>
            <a:ext cx="4104513" cy="652653"/>
          </a:xfrm>
          <a:prstGeom prst="rect">
            <a:avLst/>
          </a:prstGeom>
          <a:noFill/>
          <a:extLst>
            <a:ext uri="{909E8E84-426E-40DD-AFC4-6F175D3DCCD1}">
              <a14:hiddenFill xmlns:a14="http://schemas.microsoft.com/office/drawing/2010/main">
                <a:solidFill>
                  <a:srgbClr val="FFFFFF"/>
                </a:solidFill>
              </a14:hiddenFill>
            </a:ext>
          </a:extLst>
        </p:spPr>
      </p:pic>
      <p:sp>
        <p:nvSpPr>
          <p:cNvPr id="11838" name="yt_shape_11838"/>
          <p:cNvSpPr txBox="1"/>
          <p:nvPr/>
        </p:nvSpPr>
        <p:spPr>
          <a:xfrm>
            <a:off x="539881" y="1844570"/>
            <a:ext cx="4446730"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三角形中位线的性质</a:t>
            </a:r>
          </a:p>
        </p:txBody>
      </p:sp>
      <p:sp>
        <p:nvSpPr>
          <p:cNvPr id="11839" name="yt_shape_11839"/>
          <p:cNvSpPr txBox="1"/>
          <p:nvPr/>
        </p:nvSpPr>
        <p:spPr>
          <a:xfrm>
            <a:off x="540000" y="234888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广东省中考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如图，在</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分别为</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的中点，则</a:t>
            </a:r>
            <a:r>
              <a:rPr lang="en-US" altLang="zh-CN" sz="2400" b="0" i="1" u="none">
                <a:solidFill>
                  <a:srgbClr val="000000"/>
                </a:solidFill>
                <a:effectLst/>
                <a:latin typeface="Times New Roman" pitchFamily="24"/>
                <a:ea typeface="Times New Roman" pitchFamily="24"/>
              </a:rPr>
              <a:t>DE</a:t>
            </a:r>
            <a:r>
              <a:rPr lang="zh-CN" altLang="zh-CN" sz="2400" b="0" i="0" u="none">
                <a:solidFill>
                  <a:srgbClr val="000000"/>
                </a:solidFill>
                <a:effectLst/>
                <a:latin typeface="白正" pitchFamily="24"/>
                <a:ea typeface="宋体" pitchFamily="24"/>
              </a:rPr>
              <a:t>的长为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mc:Choice xmlns:a14="http://schemas.microsoft.com/office/drawing/2010/main" Requires="a14">
          <p:graphicFrame>
            <p:nvGraphicFramePr>
              <p:cNvPr id="11843" name="yt_table_11843_skip" title="H_49.8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552493702"/>
                  </p:ext>
                </p:extLst>
              </p:nvPr>
            </p:nvGraphicFramePr>
            <p:xfrm>
              <a:off x="539881" y="3308315"/>
              <a:ext cx="6847841" cy="671449"/>
            </p:xfrm>
            <a:graphic>
              <a:graphicData uri="http://schemas.openxmlformats.org/drawingml/2006/table">
                <a:tbl>
                  <a:tblPr/>
                  <a:tblGrid>
                    <a:gridCol w="1941830">
                      <a:extLst>
                        <a:ext uri="{9D8B030D-6E8A-4147-A177-3AD203B41FA5}">
                          <a16:colId xmlns:a16="http://schemas.microsoft.com/office/drawing/2014/main" val="10326"/>
                        </a:ext>
                      </a:extLst>
                    </a:gridCol>
                    <a:gridCol w="1924368">
                      <a:extLst>
                        <a:ext uri="{9D8B030D-6E8A-4147-A177-3AD203B41FA5}">
                          <a16:colId xmlns:a16="http://schemas.microsoft.com/office/drawing/2014/main" val="10327"/>
                        </a:ext>
                      </a:extLst>
                    </a:gridCol>
                    <a:gridCol w="1948180">
                      <a:extLst>
                        <a:ext uri="{9D8B030D-6E8A-4147-A177-3AD203B41FA5}">
                          <a16:colId xmlns:a16="http://schemas.microsoft.com/office/drawing/2014/main" val="10328"/>
                        </a:ext>
                      </a:extLst>
                    </a:gridCol>
                    <a:gridCol w="1033463">
                      <a:extLst>
                        <a:ext uri="{9D8B030D-6E8A-4147-A177-3AD203B41FA5}">
                          <a16:colId xmlns:a16="http://schemas.microsoft.com/office/drawing/2014/main" val="10329"/>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endParaRPr lang="en-US" altLang="zh-CN" sz="2400" b="0" i="0" u="none">
                            <a:solidFill>
                              <a:srgbClr val="000000"/>
                            </a:solidFill>
                            <a:effectLst/>
                            <a:latin typeface="Times New Roman" pitchFamily="24"/>
                            <a:ea typeface="Times New Roman"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endParaRPr lang="en-US" altLang="zh-CN" sz="2400" b="0" i="0" u="none">
                            <a:solidFill>
                              <a:srgbClr val="000000"/>
                            </a:solidFill>
                            <a:effectLst/>
                            <a:latin typeface="Times New Roman" pitchFamily="24"/>
                            <a:ea typeface="Times New Roman"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8"/>
                      </a:ext>
                    </a:extLst>
                  </a:tr>
                </a:tbl>
              </a:graphicData>
            </a:graphic>
          </p:graphicFrame>
        </mc:Choice>
        <mc:Fallback>
          <p:graphicFrame>
            <p:nvGraphicFramePr>
              <p:cNvPr id="11843" name="yt_table_11843_skip" title="H_49.8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552493702"/>
                  </p:ext>
                </p:extLst>
              </p:nvPr>
            </p:nvGraphicFramePr>
            <p:xfrm>
              <a:off x="539881" y="3308315"/>
              <a:ext cx="6847841" cy="671449"/>
            </p:xfrm>
            <a:graphic>
              <a:graphicData uri="http://schemas.openxmlformats.org/drawingml/2006/table">
                <a:tbl>
                  <a:tblPr/>
                  <a:tblGrid>
                    <a:gridCol w="1941830">
                      <a:extLst>
                        <a:ext uri="{9D8B030D-6E8A-4147-A177-3AD203B41FA5}">
                          <a16:colId xmlns:a16="http://schemas.microsoft.com/office/drawing/2014/main" val="10326"/>
                        </a:ext>
                      </a:extLst>
                    </a:gridCol>
                    <a:gridCol w="1924368">
                      <a:extLst>
                        <a:ext uri="{9D8B030D-6E8A-4147-A177-3AD203B41FA5}">
                          <a16:colId xmlns:a16="http://schemas.microsoft.com/office/drawing/2014/main" val="10327"/>
                        </a:ext>
                      </a:extLst>
                    </a:gridCol>
                    <a:gridCol w="1948180">
                      <a:extLst>
                        <a:ext uri="{9D8B030D-6E8A-4147-A177-3AD203B41FA5}">
                          <a16:colId xmlns:a16="http://schemas.microsoft.com/office/drawing/2014/main" val="10328"/>
                        </a:ext>
                      </a:extLst>
                    </a:gridCol>
                    <a:gridCol w="1033463">
                      <a:extLst>
                        <a:ext uri="{9D8B030D-6E8A-4147-A177-3AD203B41FA5}">
                          <a16:colId xmlns:a16="http://schemas.microsoft.com/office/drawing/2014/main" val="10329"/>
                        </a:ext>
                      </a:extLst>
                    </a:gridCol>
                  </a:tblGrid>
                  <a:tr h="671449">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252351" b="-991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00949" r="-154747" b="-9910"/>
                          </a:stretch>
                        </a:blipFill>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8"/>
                      </a:ext>
                    </a:extLst>
                  </a:tr>
                </a:tbl>
              </a:graphicData>
            </a:graphic>
          </p:graphicFrame>
        </mc:Fallback>
      </mc:AlternateContent>
      <p:grpSp>
        <p:nvGrpSpPr>
          <p:cNvPr id="11840" name="yt_shape_11840_skip" title="H_133.51111">
            <a:extLst>
              <a:ext uri="{FF2B5EF4-FFF2-40B4-BE49-F238E27FC236}">
                <a16:creationId xmlns:a16="http://schemas.microsoft.com/office/drawing/2014/main" id="{249740F1-2B05-4C5A-B423-6F681AEFABC2}"/>
              </a:ext>
            </a:extLst>
          </p:cNvPr>
          <p:cNvGrpSpPr/>
          <p:nvPr/>
        </p:nvGrpSpPr>
        <p:grpSpPr>
          <a:xfrm>
            <a:off x="9952583" y="3044793"/>
            <a:ext cx="1699416" cy="1992893"/>
            <a:chOff x="0" y="0"/>
            <a:chExt cx="1445895" cy="1695591"/>
          </a:xfrm>
        </p:grpSpPr>
        <p:pic>
          <p:nvPicPr>
            <p:cNvPr id="2" name="yt_image_11840">
              <a:extLst>
                <a:ext uri="">
                  <a16:creationId xmlns:m="http://schemas.openxmlformats.org/officeDocument/2006/math" xmlns:p14="http://schemas.microsoft.com/office/powerpoint/2010/main" xmlns:a14="http://schemas.microsoft.com/office/drawing/2010/main" xmlns:a16="http://schemas.microsoft.com/office/drawing/2014/main" xmlns:mc="http://schemas.openxmlformats.org/markup-compatibility/2006" xmlns="" id="{5351258F-BC95-41E6-9372-C2FE361B0291}"/>
                </a:ext>
              </a:extLst>
            </p:cNvPr>
            <p:cNvPicPr>
              <a:picLocks noChangeAspect="1" noChangeArrowheads="1"/>
            </p:cNvPicPr>
            <p:nvPr/>
          </p:nvPicPr>
          <p:blipFill>
            <a:blip r:embed="rId4" cstate="print"/>
            <a:srcRect/>
            <a:stretch>
              <a:fillRect/>
            </a:stretch>
          </p:blipFill>
          <p:spPr bwMode="auto">
            <a:xfrm>
              <a:off x="0" y="0"/>
              <a:ext cx="1445895" cy="1299591"/>
            </a:xfrm>
            <a:prstGeom prst="rect">
              <a:avLst/>
            </a:prstGeom>
            <a:noFill/>
            <a:extLst>
              <a:ext uri="{909E8E84-426E-40DD-AFC4-6F175D3DCCD1}">
                <a14:hiddenFill xmlns:a14="http://schemas.microsoft.com/office/drawing/2010/main">
                  <a:solidFill>
                    <a:srgbClr val="FFFFFF"/>
                  </a:solidFill>
                </a14:hiddenFill>
              </a:ext>
            </a:extLst>
          </p:spPr>
        </p:pic>
        <p:sp>
          <p:nvSpPr>
            <p:cNvPr id="11842" name="yt_shape_11842"/>
            <p:cNvSpPr txBox="1"/>
            <p:nvPr/>
          </p:nvSpPr>
          <p:spPr>
            <a:xfrm>
              <a:off x="189666" y="1335591"/>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题图</a:t>
              </a:r>
            </a:p>
          </p:txBody>
        </p:sp>
      </p:grpSp>
      <p:pic>
        <p:nvPicPr>
          <p:cNvPr id="4" name="yt_shape_1698903786768">
            <a:extLst>
              <a:ext uri="{FF2B5EF4-FFF2-40B4-BE49-F238E27FC236}">
                <a16:creationId xmlns:a16="http://schemas.microsoft.com/office/drawing/2014/main" id="{3D13B974-EA6B-9604-72FA-57168FF6C6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9881" y="1886247"/>
            <a:ext cx="1355917" cy="365782"/>
          </a:xfrm>
          <a:prstGeom prst="rect">
            <a:avLst/>
          </a:prstGeom>
        </p:spPr>
      </p:pic>
      <p:sp>
        <p:nvSpPr>
          <p:cNvPr id="3" name="文本框 2">
            <a:extLst>
              <a:ext uri="{FF2B5EF4-FFF2-40B4-BE49-F238E27FC236}">
                <a16:creationId xmlns:a16="http://schemas.microsoft.com/office/drawing/2014/main" id="{8CB8C15B-6F59-2133-B67B-0CEB6494D020}"/>
              </a:ext>
            </a:extLst>
          </p:cNvPr>
          <p:cNvSpPr txBox="1"/>
          <p:nvPr/>
        </p:nvSpPr>
        <p:spPr>
          <a:xfrm>
            <a:off x="1973989" y="2777562"/>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44" name="yt_shape_11844"/>
          <p:cNvSpPr txBox="1"/>
          <p:nvPr/>
        </p:nvSpPr>
        <p:spPr>
          <a:xfrm>
            <a:off x="540000" y="1268413"/>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如图，在</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中，点</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分别是</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的中点，</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50°</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ADE</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60°</a:t>
            </a:r>
            <a:r>
              <a:rPr lang="zh-CN" altLang="zh-CN" sz="2400" b="0" i="0" u="none">
                <a:solidFill>
                  <a:srgbClr val="000000"/>
                </a:solidFill>
                <a:effectLst/>
                <a:latin typeface="白正" pitchFamily="24"/>
                <a:ea typeface="宋体" pitchFamily="24"/>
              </a:rPr>
              <a:t>，则</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的度数为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848" name="yt_table_11848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573139263"/>
              </p:ext>
            </p:extLst>
          </p:nvPr>
        </p:nvGraphicFramePr>
        <p:xfrm>
          <a:off x="539881" y="2227848"/>
          <a:ext cx="7994016" cy="475488"/>
        </p:xfrm>
        <a:graphic>
          <a:graphicData uri="http://schemas.openxmlformats.org/drawingml/2006/table">
            <a:tbl>
              <a:tblPr/>
              <a:tblGrid>
                <a:gridCol w="2240280">
                  <a:extLst>
                    <a:ext uri="{9D8B030D-6E8A-4147-A177-3AD203B41FA5}">
                      <a16:colId xmlns:a16="http://schemas.microsoft.com/office/drawing/2014/main" val="10330"/>
                    </a:ext>
                  </a:extLst>
                </a:gridCol>
                <a:gridCol w="2222818">
                  <a:extLst>
                    <a:ext uri="{9D8B030D-6E8A-4147-A177-3AD203B41FA5}">
                      <a16:colId xmlns:a16="http://schemas.microsoft.com/office/drawing/2014/main" val="10331"/>
                    </a:ext>
                  </a:extLst>
                </a:gridCol>
                <a:gridCol w="2222818">
                  <a:extLst>
                    <a:ext uri="{9D8B030D-6E8A-4147-A177-3AD203B41FA5}">
                      <a16:colId xmlns:a16="http://schemas.microsoft.com/office/drawing/2014/main" val="10332"/>
                    </a:ext>
                  </a:extLst>
                </a:gridCol>
                <a:gridCol w="1308100">
                  <a:extLst>
                    <a:ext uri="{9D8B030D-6E8A-4147-A177-3AD203B41FA5}">
                      <a16:colId xmlns:a16="http://schemas.microsoft.com/office/drawing/2014/main" val="10333"/>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A.50°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B.60°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C.70°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D.80°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9"/>
                  </a:ext>
                </a:extLst>
              </a:tr>
            </a:tbl>
          </a:graphicData>
        </a:graphic>
      </p:graphicFrame>
      <p:grpSp>
        <p:nvGrpSpPr>
          <p:cNvPr id="11845" name="yt_shape_11845_skip" title="H_146.9211">
            <a:extLst>
              <a:ext uri="{FF2B5EF4-FFF2-40B4-BE49-F238E27FC236}">
                <a16:creationId xmlns:a16="http://schemas.microsoft.com/office/drawing/2014/main" id="{249740F1-2B05-4C5A-B423-6F681AEFABC2}"/>
              </a:ext>
            </a:extLst>
          </p:cNvPr>
          <p:cNvGrpSpPr/>
          <p:nvPr/>
        </p:nvGrpSpPr>
        <p:grpSpPr>
          <a:xfrm>
            <a:off x="10417825" y="1922302"/>
            <a:ext cx="1234174" cy="2016752"/>
            <a:chOff x="0" y="0"/>
            <a:chExt cx="1141857" cy="1865898"/>
          </a:xfrm>
        </p:grpSpPr>
        <p:pic>
          <p:nvPicPr>
            <p:cNvPr id="2" name="yt_image_11845">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141857" cy="1469898"/>
            </a:xfrm>
            <a:prstGeom prst="rect">
              <a:avLst/>
            </a:prstGeom>
            <a:noFill/>
            <a:extLst>
              <a:ext uri="{909E8E84-426E-40DD-AFC4-6F175D3DCCD1}">
                <a14:hiddenFill xmlns:a14="http://schemas.microsoft.com/office/drawing/2010/main">
                  <a:solidFill>
                    <a:srgbClr val="FFFFFF"/>
                  </a:solidFill>
                </a14:hiddenFill>
              </a:ext>
            </a:extLst>
          </p:spPr>
        </p:pic>
        <p:sp>
          <p:nvSpPr>
            <p:cNvPr id="11847" name="yt_shape_11847"/>
            <p:cNvSpPr txBox="1"/>
            <p:nvPr/>
          </p:nvSpPr>
          <p:spPr>
            <a:xfrm>
              <a:off x="37647" y="1505898"/>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题图</a:t>
              </a:r>
            </a:p>
          </p:txBody>
        </p:sp>
      </p:grpSp>
      <p:sp>
        <p:nvSpPr>
          <p:cNvPr id="11850" name="yt_shape_11850"/>
          <p:cNvSpPr txBox="1"/>
          <p:nvPr/>
        </p:nvSpPr>
        <p:spPr>
          <a:xfrm>
            <a:off x="540000" y="4144122"/>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楷体" pitchFamily="24"/>
              </a:rPr>
              <a:t>眉山市中考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在</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ABC</a:t>
            </a:r>
            <a:r>
              <a:rPr lang="zh-CN" altLang="zh-CN" sz="2400" b="0" i="0" u="none" dirty="0">
                <a:solidFill>
                  <a:srgbClr val="000000"/>
                </a:solidFill>
                <a:effectLst/>
                <a:latin typeface="白正" pitchFamily="24"/>
                <a:ea typeface="宋体" pitchFamily="24"/>
              </a:rPr>
              <a:t>中，</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BC</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AC</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白正" pitchFamily="24"/>
                <a:ea typeface="宋体" pitchFamily="24"/>
              </a:rPr>
              <a:t>，点</a:t>
            </a:r>
            <a:r>
              <a:rPr lang="en-US" altLang="zh-CN" sz="2400" b="0" i="1" u="none" dirty="0">
                <a:solidFill>
                  <a:srgbClr val="000000"/>
                </a:solidFill>
                <a:effectLst/>
                <a:latin typeface="Times New Roman" pitchFamily="24"/>
                <a:ea typeface="Times New Roman" pitchFamily="24"/>
              </a:rPr>
              <a:t>D</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E</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白正" pitchFamily="24"/>
                <a:ea typeface="宋体" pitchFamily="24"/>
              </a:rPr>
              <a:t>分别为边</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AC</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BC</a:t>
            </a:r>
            <a:r>
              <a:rPr lang="zh-CN" altLang="zh-CN" sz="2400" b="0" i="0" u="none" dirty="0">
                <a:solidFill>
                  <a:srgbClr val="000000"/>
                </a:solidFill>
                <a:effectLst/>
                <a:latin typeface="白正" pitchFamily="24"/>
                <a:ea typeface="宋体" pitchFamily="24"/>
              </a:rPr>
              <a:t>的中点，则</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DEF</a:t>
            </a:r>
            <a:r>
              <a:rPr lang="zh-CN" altLang="zh-CN" sz="2400" b="0" i="0" u="none" dirty="0">
                <a:solidFill>
                  <a:srgbClr val="000000"/>
                </a:solidFill>
                <a:effectLst/>
                <a:latin typeface="白正" pitchFamily="24"/>
                <a:ea typeface="宋体" pitchFamily="24"/>
              </a:rPr>
              <a:t>的周长为</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　</a:t>
            </a:r>
            <a:r>
              <a:rPr lang="en-US" altLang="zh-CN" sz="2400" b="0" i="0" u="none" dirty="0">
                <a:solidFill>
                  <a:srgbClr val="FF0000">
                    <a:alpha val="0"/>
                  </a:srgbClr>
                </a:solidFill>
                <a:effectLst/>
                <a:latin typeface="Times New Roman" pitchFamily="24"/>
                <a:ea typeface="Times New Roman" pitchFamily="24"/>
              </a:rPr>
              <a:t>A</a:t>
            </a:r>
            <a:r>
              <a:rPr lang="zh-CN" altLang="zh-CN" sz="2400" b="0" i="0" u="none" dirty="0">
                <a:solidFill>
                  <a:srgbClr val="000000"/>
                </a:solidFill>
                <a:effectLst/>
                <a:latin typeface="白正" pitchFamily="24"/>
                <a:ea typeface="宋体" pitchFamily="24"/>
              </a:rPr>
              <a:t>　</a:t>
            </a:r>
            <a:r>
              <a:rPr lang="zh-CN" altLang="zh-CN" sz="2400" b="0" i="0" u="none" dirty="0">
                <a:solidFill>
                  <a:srgbClr val="000000"/>
                </a:solidFill>
                <a:effectLst/>
                <a:latin typeface="宋体" pitchFamily="24"/>
                <a:ea typeface="宋体" pitchFamily="24"/>
              </a:rPr>
              <a:t>）</a:t>
            </a:r>
          </a:p>
        </p:txBody>
      </p:sp>
      <p:graphicFrame>
        <p:nvGraphicFramePr>
          <p:cNvPr id="11851" name="yt_table_11851"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902625426"/>
              </p:ext>
            </p:extLst>
          </p:nvPr>
        </p:nvGraphicFramePr>
        <p:xfrm>
          <a:off x="539881" y="5103557"/>
          <a:ext cx="7871779" cy="475488"/>
        </p:xfrm>
        <a:graphic>
          <a:graphicData uri="http://schemas.openxmlformats.org/drawingml/2006/table">
            <a:tbl>
              <a:tblPr/>
              <a:tblGrid>
                <a:gridCol w="2240280">
                  <a:extLst>
                    <a:ext uri="{9D8B030D-6E8A-4147-A177-3AD203B41FA5}">
                      <a16:colId xmlns:a16="http://schemas.microsoft.com/office/drawing/2014/main" val="10334"/>
                    </a:ext>
                  </a:extLst>
                </a:gridCol>
                <a:gridCol w="2222818">
                  <a:extLst>
                    <a:ext uri="{9D8B030D-6E8A-4147-A177-3AD203B41FA5}">
                      <a16:colId xmlns:a16="http://schemas.microsoft.com/office/drawing/2014/main" val="10335"/>
                    </a:ext>
                  </a:extLst>
                </a:gridCol>
                <a:gridCol w="2222818">
                  <a:extLst>
                    <a:ext uri="{9D8B030D-6E8A-4147-A177-3AD203B41FA5}">
                      <a16:colId xmlns:a16="http://schemas.microsoft.com/office/drawing/2014/main" val="10336"/>
                    </a:ext>
                  </a:extLst>
                </a:gridCol>
                <a:gridCol w="1185863">
                  <a:extLst>
                    <a:ext uri="{9D8B030D-6E8A-4147-A177-3AD203B41FA5}">
                      <a16:colId xmlns:a16="http://schemas.microsoft.com/office/drawing/2014/main" val="10337"/>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A.9</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B.12</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C.14</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D.16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0"/>
                  </a:ext>
                </a:extLst>
              </a:tr>
            </a:tbl>
          </a:graphicData>
        </a:graphic>
      </p:graphicFrame>
      <p:sp>
        <p:nvSpPr>
          <p:cNvPr id="3" name="文本框 2">
            <a:extLst>
              <a:ext uri="{FF2B5EF4-FFF2-40B4-BE49-F238E27FC236}">
                <a16:creationId xmlns:a16="http://schemas.microsoft.com/office/drawing/2014/main" id="{059859B9-E12F-DE52-A2C9-730E91D70BF2}"/>
              </a:ext>
            </a:extLst>
          </p:cNvPr>
          <p:cNvSpPr txBox="1"/>
          <p:nvPr/>
        </p:nvSpPr>
        <p:spPr>
          <a:xfrm>
            <a:off x="2786789" y="1697095"/>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
        <p:nvSpPr>
          <p:cNvPr id="4" name="文本框 3">
            <a:extLst>
              <a:ext uri="{FF2B5EF4-FFF2-40B4-BE49-F238E27FC236}">
                <a16:creationId xmlns:a16="http://schemas.microsoft.com/office/drawing/2014/main" id="{BAF2EE5C-1442-0DDA-1A70-19ADB810AA26}"/>
              </a:ext>
            </a:extLst>
          </p:cNvPr>
          <p:cNvSpPr txBox="1"/>
          <p:nvPr/>
        </p:nvSpPr>
        <p:spPr>
          <a:xfrm>
            <a:off x="5782402" y="4572804"/>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53" name="yt_shape_11853"/>
          <p:cNvSpPr txBox="1"/>
          <p:nvPr/>
        </p:nvSpPr>
        <p:spPr>
          <a:xfrm>
            <a:off x="540000" y="127516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如图，</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白正" pitchFamily="24"/>
                <a:ea typeface="宋体" pitchFamily="24"/>
              </a:rPr>
              <a:t>是</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的中线，点</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分别是</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DC</a:t>
            </a:r>
            <a:r>
              <a:rPr lang="zh-CN" altLang="zh-CN" sz="2400" b="0" i="0" u="none">
                <a:solidFill>
                  <a:srgbClr val="000000"/>
                </a:solidFill>
                <a:effectLst/>
                <a:latin typeface="白正" pitchFamily="24"/>
                <a:ea typeface="宋体" pitchFamily="24"/>
              </a:rPr>
              <a:t>的中点，</a:t>
            </a:r>
            <a:r>
              <a:rPr lang="en-US" altLang="zh-CN" sz="2400" b="0" i="1" u="none">
                <a:solidFill>
                  <a:srgbClr val="000000"/>
                </a:solidFill>
                <a:effectLst/>
                <a:latin typeface="Times New Roman" pitchFamily="24"/>
                <a:ea typeface="Times New Roman" pitchFamily="24"/>
              </a:rPr>
              <a:t>EF</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，则</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2</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11857" name="yt_shape_11857"/>
          <p:cNvSpPr txBox="1"/>
          <p:nvPr/>
        </p:nvSpPr>
        <p:spPr>
          <a:xfrm>
            <a:off x="539881" y="4275812"/>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1854" name="yt_shape_11854" title="H_144.76111">
            <a:extLst>
              <a:ext uri="{FF2B5EF4-FFF2-40B4-BE49-F238E27FC236}">
                <a16:creationId xmlns:a16="http://schemas.microsoft.com/office/drawing/2014/main" id="{249740F1-2B05-4C5A-B423-6F681AEFABC2}"/>
              </a:ext>
            </a:extLst>
          </p:cNvPr>
          <p:cNvGrpSpPr/>
          <p:nvPr/>
        </p:nvGrpSpPr>
        <p:grpSpPr>
          <a:xfrm>
            <a:off x="5159777" y="2250390"/>
            <a:ext cx="1724774" cy="2212300"/>
            <a:chOff x="0" y="0"/>
            <a:chExt cx="1433322" cy="1838466"/>
          </a:xfrm>
        </p:grpSpPr>
        <p:pic>
          <p:nvPicPr>
            <p:cNvPr id="2" name="yt_image_1185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433322" cy="1442466"/>
            </a:xfrm>
            <a:prstGeom prst="rect">
              <a:avLst/>
            </a:prstGeom>
            <a:noFill/>
            <a:extLst>
              <a:ext uri="{909E8E84-426E-40DD-AFC4-6F175D3DCCD1}">
                <a14:hiddenFill xmlns:a14="http://schemas.microsoft.com/office/drawing/2010/main">
                  <a:solidFill>
                    <a:srgbClr val="FFFFFF"/>
                  </a:solidFill>
                </a14:hiddenFill>
              </a:ext>
            </a:extLst>
          </p:spPr>
        </p:pic>
        <p:sp>
          <p:nvSpPr>
            <p:cNvPr id="11856" name="yt_shape_11856"/>
            <p:cNvSpPr txBox="1"/>
            <p:nvPr/>
          </p:nvSpPr>
          <p:spPr>
            <a:xfrm>
              <a:off x="183380" y="1478466"/>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题图</a:t>
              </a:r>
            </a:p>
          </p:txBody>
        </p:sp>
      </p:grpSp>
      <p:sp>
        <p:nvSpPr>
          <p:cNvPr id="3" name="文本框 2">
            <a:extLst>
              <a:ext uri="{FF2B5EF4-FFF2-40B4-BE49-F238E27FC236}">
                <a16:creationId xmlns:a16="http://schemas.microsoft.com/office/drawing/2014/main" id="{D218D82C-BF37-DE61-151F-354A3DE52A69}"/>
              </a:ext>
            </a:extLst>
          </p:cNvPr>
          <p:cNvSpPr txBox="1"/>
          <p:nvPr/>
        </p:nvSpPr>
        <p:spPr>
          <a:xfrm>
            <a:off x="1059589" y="1703847"/>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58" name="yt_shape_11858"/>
          <p:cNvSpPr txBox="1"/>
          <p:nvPr/>
        </p:nvSpPr>
        <p:spPr>
          <a:xfrm>
            <a:off x="540119" y="1218713"/>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白正" pitchFamily="24"/>
                <a:ea typeface="宋体" pitchFamily="24"/>
              </a:rPr>
              <a:t>如图，</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ABC</a:t>
            </a:r>
            <a:r>
              <a:rPr lang="zh-CN" altLang="zh-CN" sz="2400" b="0" i="0" u="none" dirty="0">
                <a:solidFill>
                  <a:srgbClr val="000000"/>
                </a:solidFill>
                <a:effectLst/>
                <a:latin typeface="白正" pitchFamily="24"/>
                <a:ea typeface="宋体" pitchFamily="24"/>
              </a:rPr>
              <a:t>的中线</a:t>
            </a:r>
            <a:r>
              <a:rPr lang="en-US" altLang="zh-CN" sz="2400" b="0" i="1" u="none" dirty="0">
                <a:solidFill>
                  <a:srgbClr val="000000"/>
                </a:solidFill>
                <a:effectLst/>
                <a:latin typeface="Times New Roman" pitchFamily="24"/>
                <a:ea typeface="Times New Roman" pitchFamily="24"/>
              </a:rPr>
              <a:t>BE</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CD</a:t>
            </a:r>
            <a:r>
              <a:rPr lang="zh-CN" altLang="zh-CN" sz="2400" b="0" i="0" u="none" dirty="0">
                <a:solidFill>
                  <a:srgbClr val="000000"/>
                </a:solidFill>
                <a:effectLst/>
                <a:latin typeface="白正" pitchFamily="24"/>
                <a:ea typeface="宋体" pitchFamily="24"/>
              </a:rPr>
              <a:t>相交于点</a:t>
            </a:r>
            <a:r>
              <a:rPr lang="en-US" altLang="zh-CN" sz="2400" b="0" i="1" u="none" dirty="0">
                <a:solidFill>
                  <a:srgbClr val="000000"/>
                </a:solidFill>
                <a:effectLst/>
                <a:latin typeface="Times New Roman" pitchFamily="24"/>
                <a:ea typeface="Times New Roman" pitchFamily="24"/>
              </a:rPr>
              <a:t>O</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G</a:t>
            </a:r>
            <a:r>
              <a:rPr lang="zh-CN" altLang="zh-CN" sz="2400" b="0" i="0" u="none" dirty="0">
                <a:solidFill>
                  <a:srgbClr val="000000"/>
                </a:solidFill>
                <a:effectLst/>
                <a:latin typeface="白正" pitchFamily="24"/>
                <a:ea typeface="宋体" pitchFamily="24"/>
              </a:rPr>
              <a:t>分别是</a:t>
            </a:r>
            <a:r>
              <a:rPr lang="en-US" altLang="zh-CN" sz="2400" b="0" i="1" u="none" dirty="0">
                <a:solidFill>
                  <a:srgbClr val="000000"/>
                </a:solidFill>
                <a:effectLst/>
                <a:latin typeface="Times New Roman" pitchFamily="24"/>
                <a:ea typeface="Times New Roman" pitchFamily="24"/>
              </a:rPr>
              <a:t>BO</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CO</a:t>
            </a:r>
            <a:r>
              <a:rPr lang="zh-CN" altLang="zh-CN" sz="2400" b="0" i="0" u="none" dirty="0">
                <a:solidFill>
                  <a:srgbClr val="000000"/>
                </a:solidFill>
                <a:effectLst/>
                <a:latin typeface="白正" pitchFamily="24"/>
                <a:ea typeface="宋体" pitchFamily="24"/>
              </a:rPr>
              <a:t>的中点，求证：</a:t>
            </a:r>
            <a:r>
              <a:rPr lang="en-US" altLang="zh-CN" sz="2400" b="0" i="1" u="none" dirty="0">
                <a:solidFill>
                  <a:srgbClr val="000000"/>
                </a:solidFill>
                <a:effectLst/>
                <a:latin typeface="Times New Roman" pitchFamily="24"/>
                <a:ea typeface="Times New Roman" pitchFamily="24"/>
              </a:rPr>
              <a:t>DF</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EG</a:t>
            </a:r>
            <a:r>
              <a:rPr lang="en-US" altLang="zh-CN" sz="2400" b="0" i="0" u="none" dirty="0">
                <a:solidFill>
                  <a:srgbClr val="000000"/>
                </a:solidFill>
                <a:effectLst/>
                <a:latin typeface="Times New Roman" pitchFamily="24"/>
                <a:ea typeface="Times New Roman" pitchFamily="24"/>
              </a:rPr>
              <a:t>.</a:t>
            </a:r>
          </a:p>
        </p:txBody>
      </p:sp>
      <p:pic>
        <p:nvPicPr>
          <p:cNvPr id="11859" name="yt_image_11859" title="H_119.61">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624392" y="1872454"/>
            <a:ext cx="2027726" cy="170884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11861" name="yt_shape_11861"/>
              <p:cNvSpPr txBox="1"/>
              <p:nvPr/>
            </p:nvSpPr>
            <p:spPr>
              <a:xfrm>
                <a:off x="630130" y="2219785"/>
                <a:ext cx="3675686" cy="2744790"/>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证明：</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黑体" pitchFamily="24"/>
                  </a:rPr>
                  <a:t>点</a:t>
                </a:r>
                <a:r>
                  <a:rPr lang="en-US" altLang="zh-CN" sz="2400" b="0" i="1" u="none">
                    <a:solidFill>
                      <a:srgbClr val="FF0000">
                        <a:alpha val="0"/>
                      </a:srgbClr>
                    </a:solidFill>
                    <a:effectLst/>
                    <a:latin typeface="Times New Roman" pitchFamily="24"/>
                    <a:ea typeface="Times New Roman" pitchFamily="24"/>
                  </a:rPr>
                  <a:t>D</a:t>
                </a:r>
                <a:r>
                  <a:rPr lang="zh-CN" altLang="zh-CN" sz="2400" b="0" i="0" u="none">
                    <a:solidFill>
                      <a:srgbClr val="FF0000">
                        <a:alpha val="0"/>
                      </a:srgbClr>
                    </a:solidFill>
                    <a:effectLst/>
                    <a:latin typeface="白正" pitchFamily="24"/>
                    <a:ea typeface="黑体" pitchFamily="24"/>
                  </a:rPr>
                  <a:t>是</a:t>
                </a:r>
                <a:r>
                  <a:rPr lang="en-US" altLang="zh-CN" sz="2400" b="0" i="1"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白正" pitchFamily="24"/>
                    <a:ea typeface="黑体" pitchFamily="24"/>
                  </a:rPr>
                  <a:t>的中点，</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点</a:t>
                </a:r>
                <a:r>
                  <a:rPr lang="en-US" altLang="zh-CN" sz="2400" b="0" i="1" u="none">
                    <a:solidFill>
                      <a:srgbClr val="FF0000">
                        <a:alpha val="0"/>
                      </a:srgbClr>
                    </a:solidFill>
                    <a:effectLst/>
                    <a:latin typeface="Times New Roman" pitchFamily="24"/>
                    <a:ea typeface="Times New Roman" pitchFamily="24"/>
                  </a:rPr>
                  <a:t>F</a:t>
                </a:r>
                <a:r>
                  <a:rPr lang="zh-CN" altLang="zh-CN" sz="2400" b="0" i="0" u="none">
                    <a:solidFill>
                      <a:srgbClr val="FF0000">
                        <a:alpha val="0"/>
                      </a:srgbClr>
                    </a:solidFill>
                    <a:effectLst/>
                    <a:latin typeface="白正" pitchFamily="24"/>
                    <a:ea typeface="黑体" pitchFamily="24"/>
                  </a:rPr>
                  <a:t>是</a:t>
                </a:r>
                <a:r>
                  <a:rPr lang="en-US" altLang="zh-CN" sz="2400" b="0" i="1" u="none">
                    <a:solidFill>
                      <a:srgbClr val="FF0000">
                        <a:alpha val="0"/>
                      </a:srgbClr>
                    </a:solidFill>
                    <a:effectLst/>
                    <a:latin typeface="Times New Roman" pitchFamily="24"/>
                    <a:ea typeface="Times New Roman" pitchFamily="24"/>
                  </a:rPr>
                  <a:t>BO</a:t>
                </a:r>
                <a:r>
                  <a:rPr lang="zh-CN" altLang="zh-CN" sz="2400" b="0" i="0" u="none">
                    <a:solidFill>
                      <a:srgbClr val="FF0000">
                        <a:alpha val="0"/>
                      </a:srgbClr>
                    </a:solidFill>
                    <a:effectLst/>
                    <a:latin typeface="白正" pitchFamily="24"/>
                    <a:ea typeface="黑体" pitchFamily="24"/>
                  </a:rPr>
                  <a:t>的中点，</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DF</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AO</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同理可得</a:t>
                </a:r>
                <a:r>
                  <a:rPr lang="en-US" altLang="zh-CN" sz="2400" b="0" i="1" u="none">
                    <a:solidFill>
                      <a:srgbClr val="FF0000">
                        <a:alpha val="0"/>
                      </a:srgbClr>
                    </a:solidFill>
                    <a:effectLst/>
                    <a:latin typeface="Times New Roman" pitchFamily="24"/>
                    <a:ea typeface="Times New Roman" pitchFamily="24"/>
                  </a:rPr>
                  <a:t>EG</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AO</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DF</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EG</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mc:Choice>
        <mc:Fallback>
          <p:sp>
            <p:nvSpPr>
              <p:cNvPr id="11861" name="yt_shape_11861"/>
              <p:cNvSpPr txBox="1">
                <a:spLocks noRot="1" noChangeAspect="1" noMove="1" noResize="1" noEditPoints="1" noAdjustHandles="1" noChangeArrowheads="1" noChangeShapeType="1" noTextEdit="1"/>
              </p:cNvSpPr>
              <p:nvPr/>
            </p:nvSpPr>
            <p:spPr>
              <a:xfrm>
                <a:off x="630130" y="2219785"/>
                <a:ext cx="3675686" cy="2744790"/>
              </a:xfrm>
              <a:prstGeom prst="rect">
                <a:avLst/>
              </a:prstGeom>
              <a:blipFill>
                <a:blip r:embed="rId3"/>
                <a:stretch>
                  <a:fillRect l="-4975" t="-1778" r="-4312" b="-6222"/>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DEE49B8C-1972-6CB4-FA26-D319912ABB0E}"/>
              </a:ext>
            </a:extLst>
          </p:cNvPr>
          <p:cNvSpPr txBox="1"/>
          <p:nvPr/>
        </p:nvSpPr>
        <p:spPr>
          <a:xfrm>
            <a:off x="540119" y="2172979"/>
            <a:ext cx="38202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证明：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是</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的中点，</a:t>
            </a:r>
            <a:endParaRPr lang="zh-CN" altLang="en-US">
              <a:solidFill>
                <a:srgbClr val="FF0000"/>
              </a:solidFill>
            </a:endParaRPr>
          </a:p>
        </p:txBody>
      </p:sp>
      <p:sp>
        <p:nvSpPr>
          <p:cNvPr id="3" name="文本框 2">
            <a:extLst>
              <a:ext uri="{FF2B5EF4-FFF2-40B4-BE49-F238E27FC236}">
                <a16:creationId xmlns:a16="http://schemas.microsoft.com/office/drawing/2014/main" id="{FAB3A882-476C-DE3C-30D4-74045602769B}"/>
              </a:ext>
            </a:extLst>
          </p:cNvPr>
          <p:cNvSpPr txBox="1"/>
          <p:nvPr/>
        </p:nvSpPr>
        <p:spPr>
          <a:xfrm>
            <a:off x="540119" y="2648467"/>
            <a:ext cx="260102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F</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是</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的中点，</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69695AE4-9FBD-1815-53D8-DDF2E928A930}"/>
                  </a:ext>
                </a:extLst>
              </p:cNvPr>
              <p:cNvSpPr txBox="1"/>
              <p:nvPr/>
            </p:nvSpPr>
            <p:spPr>
              <a:xfrm>
                <a:off x="540119" y="3123955"/>
                <a:ext cx="1807274"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DF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p:sp>
            <p:nvSpPr>
              <p:cNvPr id="4" name="文本框 3">
                <a:extLst>
                  <a:ext uri="{FF2B5EF4-FFF2-40B4-BE49-F238E27FC236}">
                    <a16:creationId xmlns:a16="http://schemas.microsoft.com/office/drawing/2014/main" id="{69695AE4-9FBD-1815-53D8-DDF2E928A930}"/>
                  </a:ext>
                </a:extLst>
              </p:cNvPr>
              <p:cNvSpPr txBox="1">
                <a:spLocks noRot="1" noChangeAspect="1" noMove="1" noResize="1" noEditPoints="1" noAdjustHandles="1" noChangeArrowheads="1" noChangeShapeType="1" noTextEdit="1"/>
              </p:cNvSpPr>
              <p:nvPr/>
            </p:nvSpPr>
            <p:spPr>
              <a:xfrm>
                <a:off x="540119" y="3123955"/>
                <a:ext cx="1807274" cy="765061"/>
              </a:xfrm>
              <a:prstGeom prst="rect">
                <a:avLst/>
              </a:prstGeom>
              <a:blipFill>
                <a:blip r:embed="rId4"/>
                <a:stretch>
                  <a:fillRect l="-5405" r="-5405" b="-317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CFB54732-B6ED-7CB2-C627-D6AE3D946CFC}"/>
                  </a:ext>
                </a:extLst>
              </p:cNvPr>
              <p:cNvSpPr txBox="1"/>
              <p:nvPr/>
            </p:nvSpPr>
            <p:spPr>
              <a:xfrm>
                <a:off x="540119" y="3795404"/>
                <a:ext cx="2721674" cy="76506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rPr>
                  <a:t>同理可得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EG</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AO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p:sp>
            <p:nvSpPr>
              <p:cNvPr id="5" name="文本框 4">
                <a:extLst>
                  <a:ext uri="{FF2B5EF4-FFF2-40B4-BE49-F238E27FC236}">
                    <a16:creationId xmlns:a16="http://schemas.microsoft.com/office/drawing/2014/main" id="{CFB54732-B6ED-7CB2-C627-D6AE3D946CFC}"/>
                  </a:ext>
                </a:extLst>
              </p:cNvPr>
              <p:cNvSpPr txBox="1">
                <a:spLocks noRot="1" noChangeAspect="1" noMove="1" noResize="1" noEditPoints="1" noAdjustHandles="1" noChangeArrowheads="1" noChangeShapeType="1" noTextEdit="1"/>
              </p:cNvSpPr>
              <p:nvPr/>
            </p:nvSpPr>
            <p:spPr>
              <a:xfrm>
                <a:off x="540119" y="3795404"/>
                <a:ext cx="2721674" cy="765061"/>
              </a:xfrm>
              <a:prstGeom prst="rect">
                <a:avLst/>
              </a:prstGeom>
              <a:blipFill>
                <a:blip r:embed="rId5"/>
                <a:stretch>
                  <a:fillRect l="-3587" r="-3812" b="-3200"/>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3FE27A51-11C4-67B9-9846-A186BC18D346}"/>
              </a:ext>
            </a:extLst>
          </p:cNvPr>
          <p:cNvSpPr txBox="1"/>
          <p:nvPr/>
        </p:nvSpPr>
        <p:spPr>
          <a:xfrm>
            <a:off x="540119" y="4466853"/>
            <a:ext cx="1678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EG</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63" name="yt_shape_11863"/>
          <p:cNvSpPr txBox="1"/>
          <p:nvPr/>
        </p:nvSpPr>
        <p:spPr>
          <a:xfrm>
            <a:off x="551384" y="1041652"/>
            <a:ext cx="6293390"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三角形的中位线在四边形中的应用</a:t>
            </a:r>
          </a:p>
        </p:txBody>
      </p:sp>
      <p:sp>
        <p:nvSpPr>
          <p:cNvPr id="11864" name="yt_shape_11864"/>
          <p:cNvSpPr txBox="1"/>
          <p:nvPr/>
        </p:nvSpPr>
        <p:spPr>
          <a:xfrm>
            <a:off x="551384" y="1545962"/>
            <a:ext cx="10865154"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如图，以三角形</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的三个顶点及三边中点为顶点的平行四边形共有</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868" name="yt_table_11868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97967186"/>
              </p:ext>
            </p:extLst>
          </p:nvPr>
        </p:nvGraphicFramePr>
        <p:xfrm>
          <a:off x="551384" y="2025265"/>
          <a:ext cx="8082916" cy="475488"/>
        </p:xfrm>
        <a:graphic>
          <a:graphicData uri="http://schemas.openxmlformats.org/drawingml/2006/table">
            <a:tbl>
              <a:tblPr/>
              <a:tblGrid>
                <a:gridCol w="2262505">
                  <a:extLst>
                    <a:ext uri="{9D8B030D-6E8A-4147-A177-3AD203B41FA5}">
                      <a16:colId xmlns:a16="http://schemas.microsoft.com/office/drawing/2014/main" val="10338"/>
                    </a:ext>
                  </a:extLst>
                </a:gridCol>
                <a:gridCol w="2245043">
                  <a:extLst>
                    <a:ext uri="{9D8B030D-6E8A-4147-A177-3AD203B41FA5}">
                      <a16:colId xmlns:a16="http://schemas.microsoft.com/office/drawing/2014/main" val="10339"/>
                    </a:ext>
                  </a:extLst>
                </a:gridCol>
                <a:gridCol w="2245043">
                  <a:extLst>
                    <a:ext uri="{9D8B030D-6E8A-4147-A177-3AD203B41FA5}">
                      <a16:colId xmlns:a16="http://schemas.microsoft.com/office/drawing/2014/main" val="10340"/>
                    </a:ext>
                  </a:extLst>
                </a:gridCol>
                <a:gridCol w="1330325">
                  <a:extLst>
                    <a:ext uri="{9D8B030D-6E8A-4147-A177-3AD203B41FA5}">
                      <a16:colId xmlns:a16="http://schemas.microsoft.com/office/drawing/2014/main" val="10341"/>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a:t>
                      </a:r>
                      <a:r>
                        <a:rPr lang="zh-CN" altLang="zh-CN" sz="2400" b="0" i="0" u="none">
                          <a:solidFill>
                            <a:srgbClr val="000000"/>
                          </a:solidFill>
                          <a:effectLst/>
                          <a:latin typeface="白正"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B.2</a:t>
                      </a:r>
                      <a:r>
                        <a:rPr lang="zh-CN" altLang="zh-CN" sz="2400" b="0" i="0" u="none">
                          <a:solidFill>
                            <a:srgbClr val="000000"/>
                          </a:solidFill>
                          <a:effectLst/>
                          <a:latin typeface="白正"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C.3</a:t>
                      </a:r>
                      <a:r>
                        <a:rPr lang="zh-CN" altLang="zh-CN" sz="2400" b="0" i="0" u="none">
                          <a:solidFill>
                            <a:srgbClr val="000000"/>
                          </a:solidFill>
                          <a:effectLst/>
                          <a:latin typeface="白正"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D.4</a:t>
                      </a:r>
                      <a:r>
                        <a:rPr lang="zh-CN" altLang="zh-CN" sz="2400" b="0" i="0" u="none">
                          <a:solidFill>
                            <a:srgbClr val="000000"/>
                          </a:solidFill>
                          <a:effectLst/>
                          <a:latin typeface="白正" pitchFamily="24"/>
                          <a:ea typeface="宋体" pitchFamily="24"/>
                        </a:rPr>
                        <a:t>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1"/>
                  </a:ext>
                </a:extLst>
              </a:tr>
            </a:tbl>
          </a:graphicData>
        </a:graphic>
      </p:graphicFrame>
      <p:grpSp>
        <p:nvGrpSpPr>
          <p:cNvPr id="11865" name="yt_shape_11865_skip" title="H_133.51111">
            <a:extLst>
              <a:ext uri="{FF2B5EF4-FFF2-40B4-BE49-F238E27FC236}">
                <a16:creationId xmlns:a16="http://schemas.microsoft.com/office/drawing/2014/main" id="{249740F1-2B05-4C5A-B423-6F681AEFABC2}"/>
              </a:ext>
            </a:extLst>
          </p:cNvPr>
          <p:cNvGrpSpPr/>
          <p:nvPr/>
        </p:nvGrpSpPr>
        <p:grpSpPr>
          <a:xfrm>
            <a:off x="10109016" y="2004061"/>
            <a:ext cx="1552194" cy="1695591"/>
            <a:chOff x="0" y="0"/>
            <a:chExt cx="1552194" cy="1695591"/>
          </a:xfrm>
        </p:grpSpPr>
        <p:pic>
          <p:nvPicPr>
            <p:cNvPr id="3" name="yt_image_11865">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552194" cy="1299591"/>
            </a:xfrm>
            <a:prstGeom prst="rect">
              <a:avLst/>
            </a:prstGeom>
            <a:noFill/>
            <a:extLst>
              <a:ext uri="{909E8E84-426E-40DD-AFC4-6F175D3DCCD1}">
                <a14:hiddenFill xmlns:a14="http://schemas.microsoft.com/office/drawing/2010/main">
                  <a:solidFill>
                    <a:srgbClr val="FFFFFF"/>
                  </a:solidFill>
                </a14:hiddenFill>
              </a:ext>
            </a:extLst>
          </p:spPr>
        </p:pic>
        <p:sp>
          <p:nvSpPr>
            <p:cNvPr id="11867" name="yt_shape_11867"/>
            <p:cNvSpPr txBox="1"/>
            <p:nvPr/>
          </p:nvSpPr>
          <p:spPr>
            <a:xfrm>
              <a:off x="242816" y="1335591"/>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题图</a:t>
              </a:r>
            </a:p>
          </p:txBody>
        </p:sp>
      </p:grpSp>
      <p:sp>
        <p:nvSpPr>
          <p:cNvPr id="11870" name="yt_shape_11870"/>
          <p:cNvSpPr txBox="1"/>
          <p:nvPr/>
        </p:nvSpPr>
        <p:spPr>
          <a:xfrm>
            <a:off x="551503" y="377127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丽水市中考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如图，在</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分别是边</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白正" pitchFamily="24"/>
                <a:ea typeface="宋体" pitchFamily="24"/>
              </a:rPr>
              <a:t>的中点</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若</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，则四边形</a:t>
            </a:r>
            <a:r>
              <a:rPr lang="en-US" altLang="zh-CN" sz="2400" b="0" i="1" u="none">
                <a:solidFill>
                  <a:srgbClr val="000000"/>
                </a:solidFill>
                <a:effectLst/>
                <a:latin typeface="Times New Roman" pitchFamily="24"/>
                <a:ea typeface="Times New Roman" pitchFamily="24"/>
              </a:rPr>
              <a:t>BDEF</a:t>
            </a:r>
            <a:r>
              <a:rPr lang="zh-CN" altLang="zh-CN" sz="2400" b="0" i="0" u="none">
                <a:solidFill>
                  <a:srgbClr val="000000"/>
                </a:solidFill>
                <a:effectLst/>
                <a:latin typeface="白正" pitchFamily="24"/>
                <a:ea typeface="宋体" pitchFamily="24"/>
              </a:rPr>
              <a:t>的周长是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874" name="yt_table_11874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015188475"/>
              </p:ext>
            </p:extLst>
          </p:nvPr>
        </p:nvGraphicFramePr>
        <p:xfrm>
          <a:off x="551384" y="4730705"/>
          <a:ext cx="7786054" cy="475488"/>
        </p:xfrm>
        <a:graphic>
          <a:graphicData uri="http://schemas.openxmlformats.org/drawingml/2006/table">
            <a:tbl>
              <a:tblPr/>
              <a:tblGrid>
                <a:gridCol w="2262505">
                  <a:extLst>
                    <a:ext uri="{9D8B030D-6E8A-4147-A177-3AD203B41FA5}">
                      <a16:colId xmlns:a16="http://schemas.microsoft.com/office/drawing/2014/main" val="10342"/>
                    </a:ext>
                  </a:extLst>
                </a:gridCol>
                <a:gridCol w="2245043">
                  <a:extLst>
                    <a:ext uri="{9D8B030D-6E8A-4147-A177-3AD203B41FA5}">
                      <a16:colId xmlns:a16="http://schemas.microsoft.com/office/drawing/2014/main" val="10343"/>
                    </a:ext>
                  </a:extLst>
                </a:gridCol>
                <a:gridCol w="2245043">
                  <a:extLst>
                    <a:ext uri="{9D8B030D-6E8A-4147-A177-3AD203B41FA5}">
                      <a16:colId xmlns:a16="http://schemas.microsoft.com/office/drawing/2014/main" val="10344"/>
                    </a:ext>
                  </a:extLst>
                </a:gridCol>
                <a:gridCol w="1033463">
                  <a:extLst>
                    <a:ext uri="{9D8B030D-6E8A-4147-A177-3AD203B41FA5}">
                      <a16:colId xmlns:a16="http://schemas.microsoft.com/office/drawing/2014/main" val="10345"/>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A.28</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B.14</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C.10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D.7</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2"/>
                  </a:ext>
                </a:extLst>
              </a:tr>
            </a:tbl>
          </a:graphicData>
        </a:graphic>
      </p:graphicFrame>
      <p:grpSp>
        <p:nvGrpSpPr>
          <p:cNvPr id="11871" name="yt_shape_11871_skip" title="H_136.5711">
            <a:extLst>
              <a:ext uri="{FF2B5EF4-FFF2-40B4-BE49-F238E27FC236}">
                <a16:creationId xmlns:a16="http://schemas.microsoft.com/office/drawing/2014/main" id="{249740F1-2B05-4C5A-B423-6F681AEFABC2}"/>
              </a:ext>
            </a:extLst>
          </p:cNvPr>
          <p:cNvGrpSpPr/>
          <p:nvPr/>
        </p:nvGrpSpPr>
        <p:grpSpPr>
          <a:xfrm>
            <a:off x="9656388" y="4458943"/>
            <a:ext cx="2004822" cy="1734453"/>
            <a:chOff x="0" y="0"/>
            <a:chExt cx="2004822" cy="1734453"/>
          </a:xfrm>
        </p:grpSpPr>
        <p:pic>
          <p:nvPicPr>
            <p:cNvPr id="2" name="yt_image_11871">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0" y="0"/>
              <a:ext cx="2004822" cy="1338453"/>
            </a:xfrm>
            <a:prstGeom prst="rect">
              <a:avLst/>
            </a:prstGeom>
            <a:noFill/>
            <a:extLst>
              <a:ext uri="{909E8E84-426E-40DD-AFC4-6F175D3DCCD1}">
                <a14:hiddenFill xmlns:a14="http://schemas.microsoft.com/office/drawing/2010/main">
                  <a:solidFill>
                    <a:srgbClr val="FFFFFF"/>
                  </a:solidFill>
                </a14:hiddenFill>
              </a:ext>
            </a:extLst>
          </p:spPr>
        </p:pic>
        <p:sp>
          <p:nvSpPr>
            <p:cNvPr id="11873" name="yt_shape_11873"/>
            <p:cNvSpPr txBox="1"/>
            <p:nvPr/>
          </p:nvSpPr>
          <p:spPr>
            <a:xfrm>
              <a:off x="469130" y="1374453"/>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题图</a:t>
              </a:r>
            </a:p>
          </p:txBody>
        </p:sp>
      </p:grpSp>
      <p:pic>
        <p:nvPicPr>
          <p:cNvPr id="5" name="yt_shape_1698903786956">
            <a:extLst>
              <a:ext uri="{FF2B5EF4-FFF2-40B4-BE49-F238E27FC236}">
                <a16:creationId xmlns:a16="http://schemas.microsoft.com/office/drawing/2014/main" id="{52572267-1C15-B789-907C-ACA5415BAF4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1384" y="1083329"/>
            <a:ext cx="1355917" cy="365782"/>
          </a:xfrm>
          <a:prstGeom prst="rect">
            <a:avLst/>
          </a:prstGeom>
        </p:spPr>
      </p:pic>
      <p:sp>
        <p:nvSpPr>
          <p:cNvPr id="4" name="文本框 3">
            <a:extLst>
              <a:ext uri="{FF2B5EF4-FFF2-40B4-BE49-F238E27FC236}">
                <a16:creationId xmlns:a16="http://schemas.microsoft.com/office/drawing/2014/main" id="{8222FF1A-7F2E-BFBE-A67B-FC2EC6BF018F}"/>
              </a:ext>
            </a:extLst>
          </p:cNvPr>
          <p:cNvSpPr txBox="1"/>
          <p:nvPr/>
        </p:nvSpPr>
        <p:spPr>
          <a:xfrm>
            <a:off x="10408648" y="149915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
        <p:nvSpPr>
          <p:cNvPr id="6" name="文本框 5">
            <a:extLst>
              <a:ext uri="{FF2B5EF4-FFF2-40B4-BE49-F238E27FC236}">
                <a16:creationId xmlns:a16="http://schemas.microsoft.com/office/drawing/2014/main" id="{B30C8F57-B505-AEF8-842B-BCCA32849DE6}"/>
              </a:ext>
            </a:extLst>
          </p:cNvPr>
          <p:cNvSpPr txBox="1"/>
          <p:nvPr/>
        </p:nvSpPr>
        <p:spPr>
          <a:xfrm>
            <a:off x="6200305" y="4199952"/>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6"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76" name="yt_shape_11876"/>
          <p:cNvSpPr txBox="1"/>
          <p:nvPr/>
        </p:nvSpPr>
        <p:spPr>
          <a:xfrm>
            <a:off x="540001" y="1268413"/>
            <a:ext cx="10621836" cy="1440394"/>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楷体" pitchFamily="24"/>
              </a:rPr>
              <a:t>达州市中考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如图，在</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ABC</a:t>
            </a:r>
            <a:r>
              <a:rPr lang="zh-CN" altLang="zh-CN" sz="2400" b="0" i="0" u="none" dirty="0">
                <a:solidFill>
                  <a:srgbClr val="000000"/>
                </a:solidFill>
                <a:effectLst/>
                <a:latin typeface="白正" pitchFamily="24"/>
                <a:ea typeface="宋体" pitchFamily="24"/>
              </a:rPr>
              <a:t>中，点</a:t>
            </a:r>
            <a:r>
              <a:rPr lang="en-US" altLang="zh-CN" sz="2400" b="0" i="1" u="none" dirty="0">
                <a:solidFill>
                  <a:srgbClr val="000000"/>
                </a:solidFill>
                <a:effectLst/>
                <a:latin typeface="Times New Roman" pitchFamily="24"/>
                <a:ea typeface="Times New Roman" pitchFamily="24"/>
              </a:rPr>
              <a:t>D</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E</a:t>
            </a:r>
            <a:r>
              <a:rPr lang="zh-CN" altLang="zh-CN" sz="2400" b="0" i="0" u="none" dirty="0">
                <a:solidFill>
                  <a:srgbClr val="000000"/>
                </a:solidFill>
                <a:effectLst/>
                <a:latin typeface="白正" pitchFamily="24"/>
                <a:ea typeface="宋体" pitchFamily="24"/>
              </a:rPr>
              <a:t>分别是边</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BC</a:t>
            </a:r>
            <a:r>
              <a:rPr lang="zh-CN" altLang="zh-CN" sz="2400" b="0" i="0" u="none" dirty="0">
                <a:solidFill>
                  <a:srgbClr val="000000"/>
                </a:solidFill>
                <a:effectLst/>
                <a:latin typeface="白正" pitchFamily="24"/>
                <a:ea typeface="宋体" pitchFamily="24"/>
              </a:rPr>
              <a:t>的中点，点</a:t>
            </a:r>
            <a:r>
              <a:rPr lang="en-US" altLang="zh-CN" sz="2400" b="0" i="1"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白正" pitchFamily="24"/>
                <a:ea typeface="宋体" pitchFamily="24"/>
              </a:rPr>
              <a:t>在</a:t>
            </a:r>
            <a:r>
              <a:rPr lang="en-US" altLang="zh-CN" sz="2400" b="0" i="1" u="none" dirty="0">
                <a:solidFill>
                  <a:srgbClr val="000000"/>
                </a:solidFill>
                <a:effectLst/>
                <a:latin typeface="Times New Roman" pitchFamily="24"/>
                <a:ea typeface="Times New Roman" pitchFamily="24"/>
              </a:rPr>
              <a:t>DE</a:t>
            </a:r>
            <a:r>
              <a:rPr lang="zh-CN" altLang="zh-CN" sz="2400" b="0" i="0" u="none" dirty="0">
                <a:solidFill>
                  <a:srgbClr val="000000"/>
                </a:solidFill>
                <a:effectLst/>
                <a:latin typeface="白正" pitchFamily="24"/>
                <a:ea typeface="宋体" pitchFamily="24"/>
              </a:rPr>
              <a:t>的延长线上</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添加一个条件，使得四边形</a:t>
            </a:r>
            <a:r>
              <a:rPr lang="en-US" altLang="zh-CN" sz="2400" b="0" i="1" u="none" dirty="0">
                <a:solidFill>
                  <a:srgbClr val="000000"/>
                </a:solidFill>
                <a:effectLst/>
                <a:latin typeface="Times New Roman" pitchFamily="24"/>
                <a:ea typeface="Times New Roman" pitchFamily="24"/>
              </a:rPr>
              <a:t>ADFC</a:t>
            </a:r>
            <a:r>
              <a:rPr lang="zh-CN" altLang="zh-CN" sz="2400" b="0" i="0" u="none" dirty="0">
                <a:solidFill>
                  <a:srgbClr val="000000"/>
                </a:solidFill>
                <a:effectLst/>
                <a:latin typeface="白正" pitchFamily="24"/>
                <a:ea typeface="宋体" pitchFamily="24"/>
              </a:rPr>
              <a:t>为平行四边形，则这个条件可以是</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　</a:t>
            </a:r>
            <a:r>
              <a:rPr lang="en-US" altLang="zh-CN" sz="2400" b="0" i="0" u="none" dirty="0">
                <a:solidFill>
                  <a:srgbClr val="FF0000">
                    <a:alpha val="0"/>
                  </a:srgbClr>
                </a:solidFill>
                <a:effectLst/>
                <a:latin typeface="Times New Roman" pitchFamily="24"/>
                <a:ea typeface="Times New Roman" pitchFamily="24"/>
              </a:rPr>
              <a:t>B</a:t>
            </a:r>
            <a:r>
              <a:rPr lang="zh-CN" altLang="zh-CN" sz="2400" b="0" i="0" u="none" dirty="0">
                <a:solidFill>
                  <a:srgbClr val="000000"/>
                </a:solidFill>
                <a:effectLst/>
                <a:latin typeface="白正" pitchFamily="24"/>
                <a:ea typeface="宋体" pitchFamily="24"/>
              </a:rPr>
              <a:t>　</a:t>
            </a:r>
            <a:r>
              <a:rPr lang="zh-CN" altLang="zh-CN" sz="2400" b="0" i="0" u="none" dirty="0">
                <a:solidFill>
                  <a:srgbClr val="000000"/>
                </a:solidFill>
                <a:effectLst/>
                <a:latin typeface="宋体" pitchFamily="24"/>
                <a:ea typeface="宋体" pitchFamily="24"/>
              </a:rPr>
              <a:t>）</a:t>
            </a:r>
          </a:p>
        </p:txBody>
      </p:sp>
      <p:graphicFrame>
        <p:nvGraphicFramePr>
          <p:cNvPr id="11880" name="yt_table_11880_skip"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620445444"/>
              </p:ext>
            </p:extLst>
          </p:nvPr>
        </p:nvGraphicFramePr>
        <p:xfrm>
          <a:off x="539881" y="2707979"/>
          <a:ext cx="5080318" cy="950976"/>
        </p:xfrm>
        <a:graphic>
          <a:graphicData uri="http://schemas.openxmlformats.org/drawingml/2006/table">
            <a:tbl>
              <a:tblPr/>
              <a:tblGrid>
                <a:gridCol w="3099118">
                  <a:extLst>
                    <a:ext uri="{9D8B030D-6E8A-4147-A177-3AD203B41FA5}">
                      <a16:colId xmlns:a16="http://schemas.microsoft.com/office/drawing/2014/main" val="10346"/>
                    </a:ext>
                  </a:extLst>
                </a:gridCol>
                <a:gridCol w="1981200">
                  <a:extLst>
                    <a:ext uri="{9D8B030D-6E8A-4147-A177-3AD203B41FA5}">
                      <a16:colId xmlns:a16="http://schemas.microsoft.com/office/drawing/2014/main" val="10347"/>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F</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en-US" altLang="zh-CN" sz="2400" b="0" i="1" u="none">
                          <a:solidFill>
                            <a:srgbClr val="000000"/>
                          </a:solidFill>
                          <a:effectLst/>
                          <a:latin typeface="Times New Roman" pitchFamily="24"/>
                          <a:ea typeface="Times New Roman" pitchFamily="24"/>
                        </a:rPr>
                        <a:t>DE</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EF</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3"/>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CF</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CF</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4"/>
                  </a:ext>
                </a:extLst>
              </a:tr>
            </a:tbl>
          </a:graphicData>
        </a:graphic>
      </p:graphicFrame>
      <p:grpSp>
        <p:nvGrpSpPr>
          <p:cNvPr id="11877" name="yt_shape_11877_skip" title="H_126.5811">
            <a:extLst>
              <a:ext uri="{FF2B5EF4-FFF2-40B4-BE49-F238E27FC236}">
                <a16:creationId xmlns:a16="http://schemas.microsoft.com/office/drawing/2014/main" id="{249740F1-2B05-4C5A-B423-6F681AEFABC2}"/>
              </a:ext>
            </a:extLst>
          </p:cNvPr>
          <p:cNvGrpSpPr/>
          <p:nvPr/>
        </p:nvGrpSpPr>
        <p:grpSpPr>
          <a:xfrm>
            <a:off x="8792684" y="2492896"/>
            <a:ext cx="2369153" cy="1801141"/>
            <a:chOff x="0" y="0"/>
            <a:chExt cx="2114550" cy="1607580"/>
          </a:xfrm>
        </p:grpSpPr>
        <p:pic>
          <p:nvPicPr>
            <p:cNvPr id="2" name="yt_image_11877">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2114550" cy="1211580"/>
            </a:xfrm>
            <a:prstGeom prst="rect">
              <a:avLst/>
            </a:prstGeom>
            <a:noFill/>
            <a:extLst>
              <a:ext uri="{909E8E84-426E-40DD-AFC4-6F175D3DCCD1}">
                <a14:hiddenFill xmlns:a14="http://schemas.microsoft.com/office/drawing/2010/main">
                  <a:solidFill>
                    <a:srgbClr val="FFFFFF"/>
                  </a:solidFill>
                </a14:hiddenFill>
              </a:ext>
            </a:extLst>
          </p:spPr>
        </p:pic>
        <p:sp>
          <p:nvSpPr>
            <p:cNvPr id="11879" name="yt_shape_11879"/>
            <p:cNvSpPr txBox="1"/>
            <p:nvPr/>
          </p:nvSpPr>
          <p:spPr>
            <a:xfrm>
              <a:off x="523994" y="124758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题图</a:t>
              </a:r>
            </a:p>
          </p:txBody>
        </p:sp>
      </p:grpSp>
      <p:sp>
        <p:nvSpPr>
          <p:cNvPr id="3" name="文本框 2">
            <a:extLst>
              <a:ext uri="{FF2B5EF4-FFF2-40B4-BE49-F238E27FC236}">
                <a16:creationId xmlns:a16="http://schemas.microsoft.com/office/drawing/2014/main" id="{4CFEA391-1A4F-1031-3B4A-F7D967C6EC92}"/>
              </a:ext>
            </a:extLst>
          </p:cNvPr>
          <p:cNvSpPr txBox="1"/>
          <p:nvPr/>
        </p:nvSpPr>
        <p:spPr>
          <a:xfrm>
            <a:off x="1703512" y="218999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B</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82" name="yt_shape_11882"/>
          <p:cNvSpPr txBox="1"/>
          <p:nvPr/>
        </p:nvSpPr>
        <p:spPr>
          <a:xfrm>
            <a:off x="540000" y="1268413"/>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白正" pitchFamily="24"/>
                <a:ea typeface="宋体" pitchFamily="24"/>
              </a:rPr>
              <a:t>如图，在</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中，对角线</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相交于点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，点</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是</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白正" pitchFamily="24"/>
                <a:ea typeface="宋体" pitchFamily="24"/>
              </a:rPr>
              <a:t>的中点，</a:t>
            </a:r>
            <a:r>
              <a:rPr lang="en-US" altLang="zh-CN" sz="2400" b="0" i="1" u="none">
                <a:solidFill>
                  <a:srgbClr val="000000"/>
                </a:solidFill>
                <a:effectLst/>
                <a:latin typeface="Times New Roman" pitchFamily="24"/>
                <a:ea typeface="Times New Roman" pitchFamily="24"/>
              </a:rPr>
              <a:t>OE</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5cm.</a:t>
            </a:r>
            <a:r>
              <a:rPr lang="zh-CN" altLang="zh-CN" sz="2400" b="0" i="0" u="none">
                <a:solidFill>
                  <a:srgbClr val="000000"/>
                </a:solidFill>
                <a:effectLst/>
                <a:latin typeface="白正" pitchFamily="24"/>
                <a:ea typeface="宋体" pitchFamily="24"/>
              </a:rPr>
              <a:t>则</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宋体" pitchFamily="24"/>
              </a:rPr>
              <a:t>的长是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10</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cm.</a:t>
            </a:r>
          </a:p>
        </p:txBody>
      </p:sp>
      <p:sp>
        <p:nvSpPr>
          <p:cNvPr id="11886" name="yt_shape_11886"/>
          <p:cNvSpPr txBox="1"/>
          <p:nvPr/>
        </p:nvSpPr>
        <p:spPr>
          <a:xfrm>
            <a:off x="539881" y="3698829"/>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1883" name="yt_shape_11883" title="H_99.851105">
            <a:extLst>
              <a:ext uri="{FF2B5EF4-FFF2-40B4-BE49-F238E27FC236}">
                <a16:creationId xmlns:a16="http://schemas.microsoft.com/office/drawing/2014/main" id="{249740F1-2B05-4C5A-B423-6F681AEFABC2}"/>
              </a:ext>
            </a:extLst>
          </p:cNvPr>
          <p:cNvGrpSpPr/>
          <p:nvPr/>
        </p:nvGrpSpPr>
        <p:grpSpPr>
          <a:xfrm>
            <a:off x="4838438" y="2380212"/>
            <a:ext cx="2514886" cy="1641269"/>
            <a:chOff x="0" y="0"/>
            <a:chExt cx="1943100" cy="1268109"/>
          </a:xfrm>
        </p:grpSpPr>
        <p:pic>
          <p:nvPicPr>
            <p:cNvPr id="2" name="yt_image_1188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943100" cy="872109"/>
            </a:xfrm>
            <a:prstGeom prst="rect">
              <a:avLst/>
            </a:prstGeom>
            <a:noFill/>
            <a:extLst>
              <a:ext uri="{909E8E84-426E-40DD-AFC4-6F175D3DCCD1}">
                <a14:hiddenFill xmlns:a14="http://schemas.microsoft.com/office/drawing/2010/main">
                  <a:solidFill>
                    <a:srgbClr val="FFFFFF"/>
                  </a:solidFill>
                </a14:hiddenFill>
              </a:ext>
            </a:extLst>
          </p:spPr>
        </p:pic>
        <p:sp>
          <p:nvSpPr>
            <p:cNvPr id="11885" name="yt_shape_11885"/>
            <p:cNvSpPr txBox="1"/>
            <p:nvPr/>
          </p:nvSpPr>
          <p:spPr>
            <a:xfrm>
              <a:off x="438269" y="908109"/>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白正" pitchFamily="24"/>
                  <a:ea typeface="宋体" pitchFamily="24"/>
                </a:rPr>
                <a:t>题图</a:t>
              </a:r>
            </a:p>
          </p:txBody>
        </p:sp>
      </p:grpSp>
      <p:sp>
        <p:nvSpPr>
          <p:cNvPr id="3" name="文本框 2">
            <a:extLst>
              <a:ext uri="{FF2B5EF4-FFF2-40B4-BE49-F238E27FC236}">
                <a16:creationId xmlns:a16="http://schemas.microsoft.com/office/drawing/2014/main" id="{F2B89714-673C-3627-0765-564FA55F6B2B}"/>
              </a:ext>
            </a:extLst>
          </p:cNvPr>
          <p:cNvSpPr txBox="1"/>
          <p:nvPr/>
        </p:nvSpPr>
        <p:spPr>
          <a:xfrm>
            <a:off x="2075589" y="1697095"/>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87" name="yt_shape_11887"/>
          <p:cNvSpPr txBox="1"/>
          <p:nvPr/>
        </p:nvSpPr>
        <p:spPr>
          <a:xfrm>
            <a:off x="551384" y="1196498"/>
            <a:ext cx="5370060"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运用中位线时判断出现错误</a:t>
            </a:r>
          </a:p>
        </p:txBody>
      </p:sp>
      <p:sp>
        <p:nvSpPr>
          <p:cNvPr id="11888" name="yt_shape_11888"/>
          <p:cNvSpPr txBox="1"/>
          <p:nvPr/>
        </p:nvSpPr>
        <p:spPr>
          <a:xfrm>
            <a:off x="551384" y="1700808"/>
            <a:ext cx="1007808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如图，点</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白正" pitchFamily="24"/>
                <a:ea typeface="宋体" pitchFamily="24"/>
              </a:rPr>
              <a:t>分别为</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白正" pitchFamily="24"/>
                <a:ea typeface="宋体" pitchFamily="24"/>
              </a:rPr>
              <a:t>各边中点，下列说法正确的是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mc:Choice xmlns:a14="http://schemas.microsoft.com/office/drawing/2010/main" Requires="a14">
          <p:graphicFrame>
            <p:nvGraphicFramePr>
              <p:cNvPr id="11890" name="yt_table_11890_skip" title="H_150.0651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51112295"/>
                  </p:ext>
                </p:extLst>
              </p:nvPr>
            </p:nvGraphicFramePr>
            <p:xfrm>
              <a:off x="551384" y="2180111"/>
              <a:ext cx="2776538" cy="2097913"/>
            </p:xfrm>
            <a:graphic>
              <a:graphicData uri="http://schemas.openxmlformats.org/drawingml/2006/table">
                <a:tbl>
                  <a:tblPr/>
                  <a:tblGrid>
                    <a:gridCol w="2776538">
                      <a:extLst>
                        <a:ext uri="{9D8B030D-6E8A-4147-A177-3AD203B41FA5}">
                          <a16:colId xmlns:a16="http://schemas.microsoft.com/office/drawing/2014/main" val="10348"/>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2400" b="0" i="1" u="none">
                              <a:solidFill>
                                <a:srgbClr val="000000"/>
                              </a:solidFill>
                              <a:effectLst/>
                              <a:latin typeface="Times New Roman" pitchFamily="24"/>
                              <a:ea typeface="Times New Roman" pitchFamily="24"/>
                            </a:rPr>
                            <a:t>DE</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DF</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5"/>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r>
                            <a:rPr lang="en-US" altLang="zh-CN" sz="2400" b="0" i="1" u="none">
                              <a:solidFill>
                                <a:srgbClr val="000000"/>
                              </a:solidFill>
                              <a:effectLst/>
                              <a:latin typeface="Times New Roman" pitchFamily="24"/>
                              <a:ea typeface="Times New Roman" pitchFamily="24"/>
                            </a:rPr>
                            <a:t>EF</a:t>
                          </a:r>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000000"/>
                              </a:solidFill>
                              <a:effectLst/>
                              <a:latin typeface="Times New Roman" pitchFamily="24"/>
                              <a:ea typeface="Times New Roman" pitchFamily="24"/>
                            </a:rPr>
                            <a:t>AB</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6"/>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2400" b="0" i="1" u="none">
                              <a:solidFill>
                                <a:srgbClr val="000000"/>
                              </a:solidFill>
                              <a:effectLst/>
                              <a:latin typeface="Times New Roman" pitchFamily="24"/>
                              <a:ea typeface="Times New Roman" pitchFamily="24"/>
                            </a:rPr>
                            <a:t>S</a:t>
                          </a:r>
                          <a:r>
                            <a:rPr lang="en-US" altLang="zh-CN" sz="2400" b="0" i="0" u="none" baseline="-25000">
                              <a:solidFill>
                                <a:srgbClr val="000000"/>
                              </a:solidFill>
                              <a:effectLst/>
                              <a:latin typeface="宋体" pitchFamily="24"/>
                              <a:ea typeface="宋体" pitchFamily="24"/>
                            </a:rPr>
                            <a:t>△</a:t>
                          </a:r>
                          <a:r>
                            <a:rPr lang="en-US" altLang="zh-CN" sz="2400" b="0" i="1" u="none" baseline="-25000">
                              <a:solidFill>
                                <a:srgbClr val="000000"/>
                              </a:solidFill>
                              <a:effectLst/>
                              <a:latin typeface="Times New Roman" pitchFamily="24"/>
                              <a:ea typeface="Times New Roman" pitchFamily="24"/>
                            </a:rPr>
                            <a:t>ABD</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S</a:t>
                          </a:r>
                          <a:r>
                            <a:rPr lang="en-US" altLang="zh-CN" sz="2400" b="0" i="0" u="none" baseline="-25000">
                              <a:solidFill>
                                <a:srgbClr val="000000"/>
                              </a:solidFill>
                              <a:effectLst/>
                              <a:latin typeface="宋体" pitchFamily="24"/>
                              <a:ea typeface="宋体" pitchFamily="24"/>
                            </a:rPr>
                            <a:t>△</a:t>
                          </a:r>
                          <a:r>
                            <a:rPr lang="en-US" altLang="zh-CN" sz="2400" b="0" i="1" u="none" baseline="-25000">
                              <a:solidFill>
                                <a:srgbClr val="000000"/>
                              </a:solidFill>
                              <a:effectLst/>
                              <a:latin typeface="Times New Roman" pitchFamily="24"/>
                              <a:ea typeface="Times New Roman" pitchFamily="24"/>
                            </a:rPr>
                            <a:t>ACD</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7"/>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宋体" pitchFamily="24"/>
                            </a:rPr>
                            <a:t>平分</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BAC</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8"/>
                      </a:ext>
                    </a:extLst>
                  </a:tr>
                </a:tbl>
              </a:graphicData>
            </a:graphic>
          </p:graphicFrame>
        </mc:Choice>
        <mc:Fallback>
          <p:graphicFrame>
            <p:nvGraphicFramePr>
              <p:cNvPr id="11890" name="yt_table_11890_skip" title="H_150.0651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51112295"/>
                  </p:ext>
                </p:extLst>
              </p:nvPr>
            </p:nvGraphicFramePr>
            <p:xfrm>
              <a:off x="551384" y="2180111"/>
              <a:ext cx="2776538" cy="2097913"/>
            </p:xfrm>
            <a:graphic>
              <a:graphicData uri="http://schemas.openxmlformats.org/drawingml/2006/table">
                <a:tbl>
                  <a:tblPr/>
                  <a:tblGrid>
                    <a:gridCol w="2776538">
                      <a:extLst>
                        <a:ext uri="{9D8B030D-6E8A-4147-A177-3AD203B41FA5}">
                          <a16:colId xmlns:a16="http://schemas.microsoft.com/office/drawing/2014/main" val="10348"/>
                        </a:ext>
                      </a:extLst>
                    </a:gridCol>
                  </a:tblGrid>
                  <a:tr h="475488">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2400" b="0" i="1" u="none">
                              <a:solidFill>
                                <a:srgbClr val="000000"/>
                              </a:solidFill>
                              <a:effectLst/>
                              <a:latin typeface="Times New Roman" pitchFamily="24"/>
                              <a:ea typeface="Times New Roman" pitchFamily="24"/>
                            </a:rPr>
                            <a:t>DE</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DF</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5"/>
                      </a:ext>
                    </a:extLst>
                  </a:tr>
                  <a:tr h="671449">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t="-77477" b="-161261"/>
                          </a:stretch>
                        </a:blipFill>
                      </a:tcPr>
                    </a:tc>
                    <a:extLst>
                      <a:ext uri="{0D108BD9-81ED-4DB2-BD59-A6C34878D82A}">
                        <a16:rowId xmlns:a16="http://schemas.microsoft.com/office/drawing/2014/main" val="10256"/>
                      </a:ext>
                    </a:extLst>
                  </a:tr>
                  <a:tr h="475488">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2400" b="0" i="1" u="none">
                              <a:solidFill>
                                <a:srgbClr val="000000"/>
                              </a:solidFill>
                              <a:effectLst/>
                              <a:latin typeface="Times New Roman" pitchFamily="24"/>
                              <a:ea typeface="Times New Roman" pitchFamily="24"/>
                            </a:rPr>
                            <a:t>S</a:t>
                          </a:r>
                          <a:r>
                            <a:rPr lang="en-US" altLang="zh-CN" sz="2400" b="0" i="0" u="none" baseline="-25000">
                              <a:solidFill>
                                <a:srgbClr val="000000"/>
                              </a:solidFill>
                              <a:effectLst/>
                              <a:latin typeface="宋体" pitchFamily="24"/>
                              <a:ea typeface="宋体" pitchFamily="24"/>
                            </a:rPr>
                            <a:t>△</a:t>
                          </a:r>
                          <a:r>
                            <a:rPr lang="en-US" altLang="zh-CN" sz="2400" b="0" i="1" u="none" baseline="-25000">
                              <a:solidFill>
                                <a:srgbClr val="000000"/>
                              </a:solidFill>
                              <a:effectLst/>
                              <a:latin typeface="Times New Roman" pitchFamily="24"/>
                              <a:ea typeface="Times New Roman" pitchFamily="24"/>
                            </a:rPr>
                            <a:t>ABD</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S</a:t>
                          </a:r>
                          <a:r>
                            <a:rPr lang="en-US" altLang="zh-CN" sz="2400" b="0" i="0" u="none" baseline="-25000">
                              <a:solidFill>
                                <a:srgbClr val="000000"/>
                              </a:solidFill>
                              <a:effectLst/>
                              <a:latin typeface="宋体" pitchFamily="24"/>
                              <a:ea typeface="宋体" pitchFamily="24"/>
                            </a:rPr>
                            <a:t>△</a:t>
                          </a:r>
                          <a:r>
                            <a:rPr lang="en-US" altLang="zh-CN" sz="2400" b="0" i="1" u="none" baseline="-25000">
                              <a:solidFill>
                                <a:srgbClr val="000000"/>
                              </a:solidFill>
                              <a:effectLst/>
                              <a:latin typeface="Times New Roman" pitchFamily="24"/>
                              <a:ea typeface="Times New Roman" pitchFamily="24"/>
                            </a:rPr>
                            <a:t>ACD</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7"/>
                      </a:ext>
                    </a:extLst>
                  </a:tr>
                  <a:tr h="475488">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宋体" pitchFamily="24"/>
                            </a:rPr>
                            <a:t>平分</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BAC</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58"/>
                      </a:ext>
                    </a:extLst>
                  </a:tr>
                </a:tbl>
              </a:graphicData>
            </a:graphic>
          </p:graphicFrame>
        </mc:Fallback>
      </mc:AlternateContent>
      <p:pic>
        <p:nvPicPr>
          <p:cNvPr id="11889" name="yt_image_11889_skip" title="H_114.48">
            <a:extLst>
              <a:ext uri="">
                <a16:creationId xmlns:m="http://schemas.openxmlformats.org/officeDocument/2006/math" xmlns:p14="http://schemas.microsoft.com/office/powerpoint/2010/main" xmlns:a14="http://schemas.microsoft.com/office/drawing/2010/main" xmlns:a16="http://schemas.microsoft.com/office/drawing/2014/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9768408" y="2348880"/>
            <a:ext cx="1892798" cy="1786082"/>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98903787123">
            <a:extLst>
              <a:ext uri="{FF2B5EF4-FFF2-40B4-BE49-F238E27FC236}">
                <a16:creationId xmlns:a16="http://schemas.microsoft.com/office/drawing/2014/main" id="{6502A7AC-20C9-975A-403B-8B9E23CA067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1384" y="1268760"/>
            <a:ext cx="1355917" cy="365782"/>
          </a:xfrm>
          <a:prstGeom prst="rect">
            <a:avLst/>
          </a:prstGeom>
        </p:spPr>
      </p:pic>
      <p:sp>
        <p:nvSpPr>
          <p:cNvPr id="2" name="文本框 1">
            <a:extLst>
              <a:ext uri="{FF2B5EF4-FFF2-40B4-BE49-F238E27FC236}">
                <a16:creationId xmlns:a16="http://schemas.microsoft.com/office/drawing/2014/main" id="{B8CFA395-74EB-D48B-ED6E-52E4AFD19E41}"/>
              </a:ext>
            </a:extLst>
          </p:cNvPr>
          <p:cNvSpPr txBox="1"/>
          <p:nvPr/>
        </p:nvSpPr>
        <p:spPr>
          <a:xfrm>
            <a:off x="9629185" y="1654002"/>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1367</Words>
  <Application>Microsoft Office PowerPoint</Application>
  <PresentationFormat>宽屏</PresentationFormat>
  <Paragraphs>146</Paragraphs>
  <Slides>19</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19</vt:i4>
      </vt:variant>
    </vt:vector>
  </HeadingPairs>
  <TitlesOfParts>
    <vt:vector size="33" baseType="lpstr">
      <vt:lpstr>Finished</vt:lpstr>
      <vt:lpstr>白正</vt:lpstr>
      <vt:lpstr>等线</vt:lpstr>
      <vt:lpstr>等线 Light</vt:lpstr>
      <vt:lpstr>黑体</vt:lpstr>
      <vt:lpstr>楷体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阳鑫</cp:lastModifiedBy>
  <cp:revision>45</cp:revision>
  <dcterms:created xsi:type="dcterms:W3CDTF">2023-05-05T05:33:04Z</dcterms:created>
  <dcterms:modified xsi:type="dcterms:W3CDTF">2023-11-02T12:12:41Z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