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5" r:id="rId6"/>
    <p:sldId id="376" r:id="rId7"/>
    <p:sldId id="378" r:id="rId8"/>
    <p:sldId id="380" r:id="rId9"/>
    <p:sldId id="385" r:id="rId10"/>
    <p:sldId id="381" r:id="rId11"/>
    <p:sldId id="388" r:id="rId12"/>
    <p:sldId id="387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5" name="yt_shape_14605"/>
          <p:cNvSpPr txBox="1"/>
          <p:nvPr/>
        </p:nvSpPr>
        <p:spPr>
          <a:xfrm>
            <a:off x="482975" y="1234133"/>
            <a:ext cx="4232825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604" name="yt_image_14604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3413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07" name="yt_shape_14607"/>
          <p:cNvSpPr txBox="1"/>
          <p:nvPr/>
        </p:nvSpPr>
        <p:spPr>
          <a:xfrm>
            <a:off x="540000" y="1931716"/>
            <a:ext cx="11111999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平均数的计算要用到所有的数据，它能充分利用数据提供的信息，在现实生活中较为常用，但它受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极端值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影响较大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中位数只需很少的计算，不易受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极端值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的影响，在这方面是一个优点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当一组数据中某个数据多次重复出现时，众数往往是人们关心的一个量，它不易受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极端值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影响，这也是它的优势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04DD9C-1E60-C780-A144-28E182B5162D}"/>
              </a:ext>
            </a:extLst>
          </p:cNvPr>
          <p:cNvSpPr txBox="1"/>
          <p:nvPr/>
        </p:nvSpPr>
        <p:spPr>
          <a:xfrm>
            <a:off x="3193189" y="23603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极端值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06CD95-CDAC-7F6D-77AD-F2CDE4B8FB73}"/>
              </a:ext>
            </a:extLst>
          </p:cNvPr>
          <p:cNvSpPr txBox="1"/>
          <p:nvPr/>
        </p:nvSpPr>
        <p:spPr>
          <a:xfrm>
            <a:off x="5250589" y="283588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极端值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FA05DE-30C3-FD79-C650-3CF66C1FA822}"/>
              </a:ext>
            </a:extLst>
          </p:cNvPr>
          <p:cNvSpPr txBox="1"/>
          <p:nvPr/>
        </p:nvSpPr>
        <p:spPr>
          <a:xfrm>
            <a:off x="1059589" y="378686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极端值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74" name="yt_shape_14674"/>
              <p:cNvSpPr txBox="1"/>
              <p:nvPr/>
            </p:nvSpPr>
            <p:spPr>
              <a:xfrm>
                <a:off x="540000" y="1196752"/>
                <a:ext cx="11111999" cy="35622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在摄影测试中，七位评委给小涵打出的分数如下：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这组数据的中位数是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69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分，众数是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69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分，平均数是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分；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请你计算小涵的总评成绩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just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白正" pitchFamily="24"/>
                  <a:ea typeface="宋体" pitchFamily="24"/>
                </a:endParaRPr>
              </a:p>
              <a:p>
                <a:pPr algn="just"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86×4+84×4+70×2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4+4+2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答：小涵的总评成绩为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674" name="yt_shape_146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3562257"/>
              </a:xfrm>
              <a:prstGeom prst="rect">
                <a:avLst/>
              </a:prstGeom>
              <a:blipFill>
                <a:blip r:embed="rId2"/>
                <a:stretch>
                  <a:fillRect l="-1701" t="-1368" r="-1701" b="-2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D77BAA0-73A8-95D8-6CDC-7C6D02D52DA6}"/>
              </a:ext>
            </a:extLst>
          </p:cNvPr>
          <p:cNvSpPr txBox="1"/>
          <p:nvPr/>
        </p:nvSpPr>
        <p:spPr>
          <a:xfrm>
            <a:off x="4488589" y="16254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85DE47-C708-89B0-3D7A-01A0B495CE04}"/>
              </a:ext>
            </a:extLst>
          </p:cNvPr>
          <p:cNvSpPr txBox="1"/>
          <p:nvPr/>
        </p:nvSpPr>
        <p:spPr>
          <a:xfrm>
            <a:off x="6926988" y="16254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02F3C4-47EA-13D1-1A6B-43B57731A582}"/>
              </a:ext>
            </a:extLst>
          </p:cNvPr>
          <p:cNvSpPr txBox="1"/>
          <p:nvPr/>
        </p:nvSpPr>
        <p:spPr>
          <a:xfrm>
            <a:off x="9670188" y="16254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B65BFD-87C7-39E0-4975-55B8DD1195C8}"/>
                  </a:ext>
                </a:extLst>
              </p:cNvPr>
              <p:cNvSpPr txBox="1"/>
              <p:nvPr/>
            </p:nvSpPr>
            <p:spPr>
              <a:xfrm>
                <a:off x="540000" y="2412033"/>
                <a:ext cx="558520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86×4+84×4+70×2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4+4+2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B65BFD-87C7-39E0-4975-55B8DD1195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2033"/>
                <a:ext cx="5585206" cy="768490"/>
              </a:xfrm>
              <a:prstGeom prst="rect">
                <a:avLst/>
              </a:prstGeom>
              <a:blipFill>
                <a:blip r:embed="rId3"/>
                <a:stretch>
                  <a:fillRect l="-1747" r="-174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3EA8FEF-AC15-82C5-D5D9-ACDEFD0C1988}"/>
              </a:ext>
            </a:extLst>
          </p:cNvPr>
          <p:cNvSpPr txBox="1"/>
          <p:nvPr/>
        </p:nvSpPr>
        <p:spPr>
          <a:xfrm>
            <a:off x="540000" y="3086911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答：小涵的总评成绩为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4" name="yt_table_14667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874794"/>
              </p:ext>
            </p:extLst>
          </p:nvPr>
        </p:nvGraphicFramePr>
        <p:xfrm>
          <a:off x="540000" y="3823011"/>
          <a:ext cx="6924152" cy="18719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475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5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92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29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选手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测试成绩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总评成绩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采访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写作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摄影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小涵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5" name="yt_image_14669" title="H_200.43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44272" y="3666298"/>
            <a:ext cx="2930250" cy="2185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70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74" name="yt_shape_14674"/>
              <p:cNvSpPr txBox="1"/>
              <p:nvPr/>
            </p:nvSpPr>
            <p:spPr>
              <a:xfrm>
                <a:off x="540000" y="620688"/>
                <a:ext cx="11111999" cy="260199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学校决定根据总评成绩择优选拔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名小记者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试分析小悦、小涵能否入选，并说明理由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86×4+84×4+70×2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4+4+2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答：小涵的总评成绩为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674" name="yt_shape_146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0688"/>
                <a:ext cx="11111999" cy="2601994"/>
              </a:xfrm>
              <a:prstGeom prst="rect">
                <a:avLst/>
              </a:prstGeom>
              <a:blipFill>
                <a:blip r:embed="rId2"/>
                <a:stretch>
                  <a:fillRect l="-1701" r="-1701" b="-4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4677"/>
          <p:cNvSpPr txBox="1"/>
          <p:nvPr/>
        </p:nvSpPr>
        <p:spPr>
          <a:xfrm>
            <a:off x="535952" y="1963638"/>
            <a:ext cx="11111999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结论：小涵能入选，小悦不一定能入选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理由：由频数直方图可得，总评成绩不低于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分的学生有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名，总评成绩不低于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分且小于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分的学生有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小涵和小悦的总评成绩分别是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分，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分，学校要选拔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名小记者，小涵的成绩在前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名，因此小涵一定能入选；小悦的成绩不一定在前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名，因此小悦不一定能入选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95C055-15F5-2AE5-91E7-1CB6A03A961F}"/>
              </a:ext>
            </a:extLst>
          </p:cNvPr>
          <p:cNvSpPr txBox="1"/>
          <p:nvPr/>
        </p:nvSpPr>
        <p:spPr>
          <a:xfrm>
            <a:off x="445941" y="1916832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结论：小涵能入选，小悦不一定能入选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AFF3EE-1743-E227-119D-DE0CE9195E21}"/>
              </a:ext>
            </a:extLst>
          </p:cNvPr>
          <p:cNvSpPr txBox="1"/>
          <p:nvPr/>
        </p:nvSpPr>
        <p:spPr>
          <a:xfrm>
            <a:off x="445941" y="2392320"/>
            <a:ext cx="112020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理由：由频数直方图可得，总评成绩不低于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分的学生有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名，总评成绩不低于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B3B65D-697D-A38D-B5BA-29FB829B6376}"/>
              </a:ext>
            </a:extLst>
          </p:cNvPr>
          <p:cNvSpPr txBox="1"/>
          <p:nvPr/>
        </p:nvSpPr>
        <p:spPr>
          <a:xfrm>
            <a:off x="445941" y="2867808"/>
            <a:ext cx="112020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分且小于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分的学生有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小涵和小悦的总评成绩分别是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分，学校要选拔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F9ECB5B-F505-8ABB-AEE1-26EB228B61BC}"/>
              </a:ext>
            </a:extLst>
          </p:cNvPr>
          <p:cNvSpPr txBox="1"/>
          <p:nvPr/>
        </p:nvSpPr>
        <p:spPr>
          <a:xfrm>
            <a:off x="445941" y="3343296"/>
            <a:ext cx="112020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名小记者，小涵的成绩在前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名，因此小涵一定能入选；小悦的成绩不一定在前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2620C0-55A8-F32E-9421-69CDFB652598}"/>
              </a:ext>
            </a:extLst>
          </p:cNvPr>
          <p:cNvSpPr txBox="1"/>
          <p:nvPr/>
        </p:nvSpPr>
        <p:spPr>
          <a:xfrm>
            <a:off x="445941" y="3818784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名，因此小悦不一定能入选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4" name="yt_table_14667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424239"/>
              </p:ext>
            </p:extLst>
          </p:nvPr>
        </p:nvGraphicFramePr>
        <p:xfrm>
          <a:off x="519576" y="4537770"/>
          <a:ext cx="6924152" cy="18719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475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5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92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29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选手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测试成绩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总评成绩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采访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写作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摄影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小涵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5" name="yt_image_14669" title="H_200.43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6280" y="4295016"/>
            <a:ext cx="2930250" cy="2185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1" name="yt_shape_14611"/>
          <p:cNvSpPr txBox="1"/>
          <p:nvPr/>
        </p:nvSpPr>
        <p:spPr>
          <a:xfrm>
            <a:off x="483094" y="1304918"/>
            <a:ext cx="4251292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610" name="yt_image_14610" title="H_51.3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0491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13" name="yt_shape_14613"/>
          <p:cNvSpPr txBox="1"/>
          <p:nvPr/>
        </p:nvSpPr>
        <p:spPr>
          <a:xfrm>
            <a:off x="540000" y="2008215"/>
            <a:ext cx="5677836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平均数、中位数和众数的应用</a:t>
            </a:r>
          </a:p>
        </p:txBody>
      </p:sp>
      <p:sp>
        <p:nvSpPr>
          <p:cNvPr id="14614" name="yt_shape_14614"/>
          <p:cNvSpPr txBox="1"/>
          <p:nvPr/>
        </p:nvSpPr>
        <p:spPr>
          <a:xfrm>
            <a:off x="540120" y="2512525"/>
            <a:ext cx="1146053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黑龙江省中考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一组数据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的中位数和平均数分别是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15" name="yt_table_146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951006"/>
              </p:ext>
            </p:extLst>
          </p:nvPr>
        </p:nvGraphicFramePr>
        <p:xfrm>
          <a:off x="555592" y="3070558"/>
          <a:ext cx="9924226" cy="475488"/>
        </p:xfrm>
        <a:graphic>
          <a:graphicData uri="http://schemas.openxmlformats.org/drawingml/2006/table">
            <a:tbl>
              <a:tblPr/>
              <a:tblGrid>
                <a:gridCol w="2716340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</a:tbl>
          </a:graphicData>
        </a:graphic>
      </p:graphicFrame>
      <p:sp>
        <p:nvSpPr>
          <p:cNvPr id="14617" name="yt_shape_14617"/>
          <p:cNvSpPr txBox="1"/>
          <p:nvPr/>
        </p:nvSpPr>
        <p:spPr>
          <a:xfrm>
            <a:off x="555592" y="3623948"/>
            <a:ext cx="11445064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在某校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我的中国梦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演讲比赛中，有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名学生参加决赛，他们决赛的最终成绩各不相同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其中的一名学生要想知道自己能否进入前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名，不仅要了解自己的成绩，还要了解这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名学生成绩的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18" name="yt_table_146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043759"/>
              </p:ext>
            </p:extLst>
          </p:nvPr>
        </p:nvGraphicFramePr>
        <p:xfrm>
          <a:off x="555473" y="5063514"/>
          <a:ext cx="9916288" cy="475488"/>
        </p:xfrm>
        <a:graphic>
          <a:graphicData uri="http://schemas.openxmlformats.org/drawingml/2006/table">
            <a:tbl>
              <a:tblPr/>
              <a:tblGrid>
                <a:gridCol w="2716340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最高分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</a:tbl>
          </a:graphicData>
        </a:graphic>
      </p:graphicFrame>
      <p:pic>
        <p:nvPicPr>
          <p:cNvPr id="3" name="yt_shape_1698905525715" title="H_28.801733">
            <a:extLst>
              <a:ext uri="{FF2B5EF4-FFF2-40B4-BE49-F238E27FC236}">
                <a16:creationId xmlns:a16="http://schemas.microsoft.com/office/drawing/2014/main" id="{4FB06881-B364-4E08-82F4-CE0B638097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4989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4D0740-C8DD-5EB9-F361-66925E8AC92B}"/>
              </a:ext>
            </a:extLst>
          </p:cNvPr>
          <p:cNvSpPr txBox="1"/>
          <p:nvPr/>
        </p:nvSpPr>
        <p:spPr>
          <a:xfrm>
            <a:off x="11064552" y="24208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FD813B-A186-55DC-E011-AD4EDB4CB13A}"/>
              </a:ext>
            </a:extLst>
          </p:cNvPr>
          <p:cNvSpPr txBox="1"/>
          <p:nvPr/>
        </p:nvSpPr>
        <p:spPr>
          <a:xfrm>
            <a:off x="3647728" y="45334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20" name="yt_shape_14620"/>
              <p:cNvSpPr txBox="1"/>
              <p:nvPr/>
            </p:nvSpPr>
            <p:spPr>
              <a:xfrm>
                <a:off x="540000" y="1124744"/>
                <a:ext cx="11111999" cy="22159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在一次测验中，某学习小组的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名同学的成绩为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单位：分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则这组成绩的平均分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分，中位数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68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分；若去掉一个最高分后的平均分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69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分；那么所求的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这三个数据中，你认为能描述该小组学生这次测验成绩的一般水平的数据是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某商店销售尺寸为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22.5cm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27cm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的女鞋，商店统计了一周的销售情况，如表：</a:t>
                </a:r>
              </a:p>
            </p:txBody>
          </p:sp>
        </mc:Choice>
        <mc:Fallback>
          <p:sp>
            <p:nvSpPr>
              <p:cNvPr id="14620" name="yt_shape_146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2215991"/>
              </a:xfrm>
              <a:prstGeom prst="rect">
                <a:avLst/>
              </a:prstGeom>
              <a:blipFill>
                <a:blip r:embed="rId2"/>
                <a:stretch>
                  <a:fillRect l="-1701" t="-3857" r="-1701" b="-57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yt_table_14623" title="H_221.76">
            <a:extLst>
              <a:ext uri="{FF2B5EF4-FFF2-40B4-BE49-F238E27FC236}">
                <a16:creationId xmlns:a16="http://schemas.microsoft.com/office/drawing/2014/main" id="{2A37D87C-AE4D-BEDB-9C56-1BD524C545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307469"/>
              </p:ext>
            </p:extLst>
          </p:nvPr>
        </p:nvGraphicFramePr>
        <p:xfrm>
          <a:off x="540000" y="3364430"/>
          <a:ext cx="11111995" cy="281635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383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7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73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73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73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73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73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6736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6736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6736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401142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鞋的尺码</a:t>
                      </a:r>
                    </a:p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单位：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23.5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1142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销售量</a:t>
                      </a:r>
                    </a:p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单位：双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yt_shape_14625">
            <a:extLst>
              <a:ext uri="{FF2B5EF4-FFF2-40B4-BE49-F238E27FC236}">
                <a16:creationId xmlns:a16="http://schemas.microsoft.com/office/drawing/2014/main" id="{F765D0A9-0B8A-BBE3-D41D-ADCEC4EEAA40}"/>
              </a:ext>
            </a:extLst>
          </p:cNvPr>
          <p:cNvSpPr txBox="1"/>
          <p:nvPr/>
        </p:nvSpPr>
        <p:spPr>
          <a:xfrm>
            <a:off x="540000" y="6231582"/>
            <a:ext cx="8377293" cy="4431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根据统计，你认为商家进货时应多进尺码为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24.5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的女鞋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26C2B8-248E-147E-8991-0AD7B9C7970F}"/>
              </a:ext>
            </a:extLst>
          </p:cNvPr>
          <p:cNvSpPr txBox="1"/>
          <p:nvPr/>
        </p:nvSpPr>
        <p:spPr>
          <a:xfrm>
            <a:off x="4354922" y="1516850"/>
            <a:ext cx="789685" cy="5325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7C4324-714B-8F81-F01E-3B0A97CC183A}"/>
              </a:ext>
            </a:extLst>
          </p:cNvPr>
          <p:cNvSpPr txBox="1"/>
          <p:nvPr/>
        </p:nvSpPr>
        <p:spPr>
          <a:xfrm>
            <a:off x="7536160" y="1516850"/>
            <a:ext cx="789685" cy="5325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FA62DF-DBC3-442E-F93D-AE0B291DF974}"/>
              </a:ext>
            </a:extLst>
          </p:cNvPr>
          <p:cNvSpPr txBox="1"/>
          <p:nvPr/>
        </p:nvSpPr>
        <p:spPr>
          <a:xfrm>
            <a:off x="2515009" y="1955762"/>
            <a:ext cx="789686" cy="5325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9852AF-F597-FCC6-B3AF-1BC062AE5272}"/>
              </a:ext>
            </a:extLst>
          </p:cNvPr>
          <p:cNvSpPr txBox="1"/>
          <p:nvPr/>
        </p:nvSpPr>
        <p:spPr>
          <a:xfrm>
            <a:off x="5936389" y="2394674"/>
            <a:ext cx="7388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ED35ED6-805E-D284-DF5E-0A60FA61DB78}"/>
              </a:ext>
            </a:extLst>
          </p:cNvPr>
          <p:cNvSpPr txBox="1"/>
          <p:nvPr/>
        </p:nvSpPr>
        <p:spPr>
          <a:xfrm>
            <a:off x="6545988" y="6184776"/>
            <a:ext cx="1018287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6" name="yt_shape_14626"/>
          <p:cNvSpPr txBox="1"/>
          <p:nvPr/>
        </p:nvSpPr>
        <p:spPr>
          <a:xfrm>
            <a:off x="540119" y="90861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为了了解八年级学生本学期参加社会实践活动的天数情况，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两个县区分别随机抽查了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名八年级学生，根据调查结果绘制了统计图表，部分图表如图所示：</a:t>
            </a:r>
          </a:p>
        </p:txBody>
      </p:sp>
      <p:pic>
        <p:nvPicPr>
          <p:cNvPr id="14627" name="yt_image_14627" title="H_149.04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060848"/>
            <a:ext cx="2020824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29" name="yt_shape_14629"/>
          <p:cNvSpPr txBox="1"/>
          <p:nvPr/>
        </p:nvSpPr>
        <p:spPr>
          <a:xfrm>
            <a:off x="2291396" y="1903512"/>
            <a:ext cx="314509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两个县区的统计表</a:t>
            </a:r>
          </a:p>
        </p:txBody>
      </p:sp>
      <p:graphicFrame>
        <p:nvGraphicFramePr>
          <p:cNvPr id="14630" name="yt_table_14630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980953"/>
              </p:ext>
            </p:extLst>
          </p:nvPr>
        </p:nvGraphicFramePr>
        <p:xfrm>
          <a:off x="556887" y="2479576"/>
          <a:ext cx="7326594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95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4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4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28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县区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县区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yt_shape_14632"/>
          <p:cNvSpPr txBox="1"/>
          <p:nvPr/>
        </p:nvSpPr>
        <p:spPr>
          <a:xfrm>
            <a:off x="540000" y="4321048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县区八年级共约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名学生，估计该县区八年级学生参加社会实践活动不少于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天的学生约为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3750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两个县区八年级学生参加社会实践活动的天数情况进行比较，作出判断，并说明理由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从平均数和众数来看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县区好，但从中位数来看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县区好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C940F4-AE22-B4DC-E3E0-62141242E488}"/>
              </a:ext>
            </a:extLst>
          </p:cNvPr>
          <p:cNvSpPr txBox="1"/>
          <p:nvPr/>
        </p:nvSpPr>
        <p:spPr>
          <a:xfrm>
            <a:off x="3345589" y="474973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3750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75EB1C-DC84-945C-B80D-65AE14298089}"/>
              </a:ext>
            </a:extLst>
          </p:cNvPr>
          <p:cNvSpPr txBox="1"/>
          <p:nvPr/>
        </p:nvSpPr>
        <p:spPr>
          <a:xfrm>
            <a:off x="449989" y="6176194"/>
            <a:ext cx="9009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从平均数和众数来看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县区好，但从中位数来看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县区好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5" name="yt_shape_14635"/>
          <p:cNvSpPr txBox="1"/>
          <p:nvPr/>
        </p:nvSpPr>
        <p:spPr>
          <a:xfrm>
            <a:off x="540000" y="900000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错误选择数据集中的代表分析</a:t>
            </a:r>
          </a:p>
        </p:txBody>
      </p:sp>
      <p:sp>
        <p:nvSpPr>
          <p:cNvPr id="14636" name="yt_shape_14636"/>
          <p:cNvSpPr txBox="1"/>
          <p:nvPr/>
        </p:nvSpPr>
        <p:spPr>
          <a:xfrm>
            <a:off x="540000" y="1353522"/>
            <a:ext cx="684802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八年级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班班长统计了全班捐书情况如下表：</a:t>
            </a:r>
          </a:p>
        </p:txBody>
      </p:sp>
      <p:graphicFrame>
        <p:nvGraphicFramePr>
          <p:cNvPr id="14637" name="yt_table_1463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244327"/>
              </p:ext>
            </p:extLst>
          </p:nvPr>
        </p:nvGraphicFramePr>
        <p:xfrm>
          <a:off x="540000" y="1992050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58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5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册数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639" name="yt_shape_14639"/>
          <p:cNvSpPr txBox="1"/>
          <p:nvPr/>
        </p:nvSpPr>
        <p:spPr>
          <a:xfrm>
            <a:off x="540119" y="3395656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请算出捐书册数的平均数、中位数和众数，并判断其中哪些统计量不能反映该班同学捐书册数的一般状况，说明理由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解：捐书册数的平均数为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按从小到大的顺序排列得到第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个数均为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所以中位数为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出现次数最多的是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，所以众数为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因为平均数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受两个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的影响较大，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所以平均数不能反映该班同学捐书册数的一般情况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3" name="yt_shape_1698905525900" title="H_28.801733">
            <a:extLst>
              <a:ext uri="{FF2B5EF4-FFF2-40B4-BE49-F238E27FC236}">
                <a16:creationId xmlns:a16="http://schemas.microsoft.com/office/drawing/2014/main" id="{3C7C590D-047E-B308-D4B3-86C121AADC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3345AF-E2B2-C15C-945A-9C54BC4A09F4}"/>
              </a:ext>
            </a:extLst>
          </p:cNvPr>
          <p:cNvSpPr txBox="1"/>
          <p:nvPr/>
        </p:nvSpPr>
        <p:spPr>
          <a:xfrm>
            <a:off x="450108" y="4299826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解：捐书册数的平均数为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C88A51-B0C3-06F0-2937-39FB23B7A28C}"/>
              </a:ext>
            </a:extLst>
          </p:cNvPr>
          <p:cNvSpPr txBox="1"/>
          <p:nvPr/>
        </p:nvSpPr>
        <p:spPr>
          <a:xfrm>
            <a:off x="450108" y="4775314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按从小到大的顺序排列得到第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个数均为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0D03AA-06F8-F123-9BBA-4931866D7965}"/>
              </a:ext>
            </a:extLst>
          </p:cNvPr>
          <p:cNvSpPr txBox="1"/>
          <p:nvPr/>
        </p:nvSpPr>
        <p:spPr>
          <a:xfrm>
            <a:off x="450108" y="5250802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所以中位数为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出现次数最多的是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，所以众数为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5E6121-66A1-3EB0-1DDA-DEAC050499E4}"/>
              </a:ext>
            </a:extLst>
          </p:cNvPr>
          <p:cNvSpPr txBox="1"/>
          <p:nvPr/>
        </p:nvSpPr>
        <p:spPr>
          <a:xfrm>
            <a:off x="450108" y="572629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因为平均数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受两个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的影响较大，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2C379D-19A0-F5E6-9DFA-63E8FFCC51B5}"/>
              </a:ext>
            </a:extLst>
          </p:cNvPr>
          <p:cNvSpPr txBox="1"/>
          <p:nvPr/>
        </p:nvSpPr>
        <p:spPr>
          <a:xfrm>
            <a:off x="450108" y="6201778"/>
            <a:ext cx="6961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所以平均数不能反映该班同学捐书册数的一般情况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2" name="yt_shape_14642"/>
          <p:cNvSpPr txBox="1"/>
          <p:nvPr/>
        </p:nvSpPr>
        <p:spPr>
          <a:xfrm>
            <a:off x="540000" y="1272997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641" name="yt_image_14641" title="H_50.0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72997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4" name="yt_shape_14644"/>
          <p:cNvSpPr txBox="1"/>
          <p:nvPr/>
        </p:nvSpPr>
        <p:spPr>
          <a:xfrm>
            <a:off x="540119" y="1959152"/>
            <a:ext cx="11651881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梧州市中考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已知一组数据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是这组数据的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45" name="yt_table_1464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415716"/>
              </p:ext>
            </p:extLst>
          </p:nvPr>
        </p:nvGraphicFramePr>
        <p:xfrm>
          <a:off x="575600" y="2489930"/>
          <a:ext cx="3616325" cy="1901952"/>
        </p:xfrm>
        <a:graphic>
          <a:graphicData uri="http://schemas.openxmlformats.org/drawingml/2006/table">
            <a:tbl>
              <a:tblPr/>
              <a:tblGrid>
                <a:gridCol w="3616325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平均数但不是中位数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平均数也是中位数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中位数但不是平均数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ABDDC75-9FE2-6872-9694-BFC8A089A389}"/>
              </a:ext>
            </a:extLst>
          </p:cNvPr>
          <p:cNvSpPr txBox="1"/>
          <p:nvPr/>
        </p:nvSpPr>
        <p:spPr>
          <a:xfrm>
            <a:off x="11208568" y="19085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7" name="yt_shape_14647"/>
          <p:cNvSpPr txBox="1"/>
          <p:nvPr/>
        </p:nvSpPr>
        <p:spPr>
          <a:xfrm>
            <a:off x="540119" y="900000"/>
            <a:ext cx="11111999" cy="2355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为振兴乡村经济，在农产品网络销售中实行目标管理，根据目标完成的情况对销售员给予适当的奖励，某村委会统计了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名销售员在某月的销售额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，数据如下：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补全月销售额数据的条形图；</a:t>
            </a:r>
          </a:p>
        </p:txBody>
      </p:sp>
      <p:pic>
        <p:nvPicPr>
          <p:cNvPr id="14649" name="yt_image_14649" title="H_169.404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512" y="3255901"/>
            <a:ext cx="4828032" cy="215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655"/>
          <p:cNvSpPr txBox="1"/>
          <p:nvPr/>
        </p:nvSpPr>
        <p:spPr>
          <a:xfrm>
            <a:off x="3628688" y="4530916"/>
            <a:ext cx="4712572" cy="19309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500" b="0" i="0" u="none" spc="-10500" dirty="0">
                <a:solidFill>
                  <a:srgbClr val="1EE3CF"/>
                </a:solidFill>
                <a:effectLst/>
                <a:latin typeface="白正" pitchFamily="105"/>
                <a:ea typeface="宋体" pitchFamily="105"/>
              </a:rPr>
              <a:t> </a:t>
            </a:r>
            <a:r>
              <a:rPr lang="en-US" altLang="zh-CN" sz="10500" b="0" i="0" u="none" spc="34373" dirty="0">
                <a:solidFill>
                  <a:srgbClr val="1EE3CF"/>
                </a:solidFill>
                <a:effectLst/>
                <a:latin typeface="白正" pitchFamily="105"/>
                <a:ea typeface="宋体" pitchFamily="105"/>
              </a:rPr>
              <a:t> 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6" name="yt_image_14654" title="H_164.5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4388" y="3241471"/>
            <a:ext cx="4697730" cy="208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B01E50F-C32B-68E1-3309-512D569DBE69}"/>
              </a:ext>
            </a:extLst>
          </p:cNvPr>
          <p:cNvSpPr txBox="1"/>
          <p:nvPr/>
        </p:nvSpPr>
        <p:spPr>
          <a:xfrm>
            <a:off x="407368" y="5611802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根据数据可得：月销售额为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万元的人数为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1FAAA4-84AD-E905-A8FB-4F89E640A657}"/>
              </a:ext>
            </a:extLst>
          </p:cNvPr>
          <p:cNvSpPr txBox="1"/>
          <p:nvPr/>
        </p:nvSpPr>
        <p:spPr>
          <a:xfrm>
            <a:off x="407368" y="6087290"/>
            <a:ext cx="7416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月销售额为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万元的</a:t>
            </a:r>
            <a:r>
              <a:rPr lang="zh-CN" altLang="zh-CN" sz="2400" dirty="0" smtClean="0">
                <a:solidFill>
                  <a:srgbClr val="FF0000"/>
                </a:solidFill>
                <a:latin typeface="白正" pitchFamily="24"/>
                <a:ea typeface="黑体" pitchFamily="24"/>
              </a:rPr>
              <a:t>人数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补全条形图如图所示；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2" name="yt_shape_14652"/>
          <p:cNvSpPr txBox="1"/>
          <p:nvPr/>
        </p:nvSpPr>
        <p:spPr>
          <a:xfrm>
            <a:off x="450108" y="3573979"/>
            <a:ext cx="11579196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中的结果，确定一个较高的销售目标给予奖励，你认为月销售额定为多少合适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7" name="yt_shape_14651"/>
          <p:cNvSpPr txBox="1"/>
          <p:nvPr/>
        </p:nvSpPr>
        <p:spPr>
          <a:xfrm>
            <a:off x="450108" y="1124744"/>
            <a:ext cx="11579196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月销售额在哪个值的人数最多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众数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？中间的月销售额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是多少？平均月销售额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平均数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是多少？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AA048C-DDFE-D12C-C613-9B2EA0399B42}"/>
              </a:ext>
            </a:extLst>
          </p:cNvPr>
          <p:cNvSpPr txBox="1"/>
          <p:nvPr/>
        </p:nvSpPr>
        <p:spPr>
          <a:xfrm>
            <a:off x="357648" y="2038338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由条形图可得：月销售额在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万元的人数最多；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6AB827F-E045-AB4B-CD51-00A1D53961F9}"/>
              </a:ext>
            </a:extLst>
          </p:cNvPr>
          <p:cNvSpPr txBox="1"/>
          <p:nvPr/>
        </p:nvSpPr>
        <p:spPr>
          <a:xfrm>
            <a:off x="450108" y="2510895"/>
            <a:ext cx="1115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将数据按照从小到大排序后，中间的月销售额为第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名销售员的销售额，为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万元；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63C4CE3-87B4-DAA0-7EF6-AC6B73A3DF75}"/>
                  </a:ext>
                </a:extLst>
              </p:cNvPr>
              <p:cNvSpPr txBox="1"/>
              <p:nvPr/>
            </p:nvSpPr>
            <p:spPr>
              <a:xfrm>
                <a:off x="450108" y="3079995"/>
                <a:ext cx="1167165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平均月销售额为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万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元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9999"/>
                  </a:lnSpc>
                </a:pP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63C4CE3-87B4-DAA0-7EF6-AC6B73A3DF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79995"/>
                <a:ext cx="11671656" cy="768046"/>
              </a:xfrm>
              <a:prstGeom prst="rect">
                <a:avLst/>
              </a:prstGeom>
              <a:blipFill>
                <a:blip r:embed="rId2"/>
                <a:stretch>
                  <a:fillRect l="-836" t="-7937" r="-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38578BA2-C641-533B-C317-4D197F156188}"/>
              </a:ext>
            </a:extLst>
          </p:cNvPr>
          <p:cNvSpPr txBox="1"/>
          <p:nvPr/>
        </p:nvSpPr>
        <p:spPr>
          <a:xfrm>
            <a:off x="450108" y="4531901"/>
            <a:ext cx="4218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月销售额定为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万元合适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" name="yt_image_14649" title="H_169.404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5920" y="4302549"/>
            <a:ext cx="4828032" cy="215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1" name="yt_shape_14661"/>
          <p:cNvSpPr txBox="1"/>
          <p:nvPr/>
        </p:nvSpPr>
        <p:spPr>
          <a:xfrm>
            <a:off x="540000" y="1058246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660" name="yt_image_1466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5824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63" name="yt_shape_14663"/>
          <p:cNvSpPr txBox="1"/>
          <p:nvPr/>
        </p:nvSpPr>
        <p:spPr>
          <a:xfrm>
            <a:off x="540119" y="1755829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为增强学生的社会实践能力，促进学生全面发展，某校计划建立小记者站，有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名学生报名参加选拔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报名的学生需参加采访、写作、摄影三项测试，每项测试均由七位评委打分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，取平均分作为该项的测试成绩，再将采访、写作、摄影三项的测试成绩按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的比例计算出每人的总评成绩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小悦、小涵的三项测试成绩和总评成绩如下表，这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名学生的总评成绩频数直方图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每组含最小值，不含最大值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664" name="yt_image_14664" title="H_1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0733" y="4788153"/>
            <a:ext cx="197053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1514</Words>
  <Application>Microsoft Office PowerPoint</Application>
  <PresentationFormat>宽屏</PresentationFormat>
  <Paragraphs>177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2023-11-03T02:02:51Z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