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71" r:id="rId5"/>
    <p:sldId id="373" r:id="rId6"/>
    <p:sldId id="374" r:id="rId7"/>
    <p:sldId id="378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704" y="328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4" name="yt_shape_13024"/>
          <p:cNvSpPr txBox="1"/>
          <p:nvPr/>
        </p:nvSpPr>
        <p:spPr>
          <a:xfrm>
            <a:off x="539881" y="1251521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023" name="yt_image_13023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5152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26" name="yt_shape_13026"/>
          <p:cNvSpPr txBox="1"/>
          <p:nvPr/>
        </p:nvSpPr>
        <p:spPr>
          <a:xfrm>
            <a:off x="540000" y="19491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在一个变化过程中，数值发生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变化的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量叫做变量，数值始终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不变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的量叫常量，变量和常量是相对的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573319B-0431-645C-D9F0-0C5DADD0B7ED}"/>
              </a:ext>
            </a:extLst>
          </p:cNvPr>
          <p:cNvSpPr txBox="1"/>
          <p:nvPr/>
        </p:nvSpPr>
        <p:spPr>
          <a:xfrm>
            <a:off x="4717189" y="190229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变化的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063347-5727-D18D-305B-B716BD947A38}"/>
              </a:ext>
            </a:extLst>
          </p:cNvPr>
          <p:cNvSpPr txBox="1"/>
          <p:nvPr/>
        </p:nvSpPr>
        <p:spPr>
          <a:xfrm>
            <a:off x="9289188" y="190229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不变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8" name="yt_shape_13028"/>
          <p:cNvSpPr txBox="1"/>
          <p:nvPr/>
        </p:nvSpPr>
        <p:spPr>
          <a:xfrm>
            <a:off x="540000" y="1064625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027" name="yt_image_13027" title="H_51.3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64625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30" name="yt_shape_13030"/>
          <p:cNvSpPr txBox="1"/>
          <p:nvPr/>
        </p:nvSpPr>
        <p:spPr>
          <a:xfrm>
            <a:off x="540000" y="1767922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常量与变量</a:t>
            </a:r>
          </a:p>
        </p:txBody>
      </p:sp>
      <p:sp>
        <p:nvSpPr>
          <p:cNvPr id="13031" name="yt_shape_13031"/>
          <p:cNvSpPr txBox="1"/>
          <p:nvPr/>
        </p:nvSpPr>
        <p:spPr>
          <a:xfrm>
            <a:off x="540119" y="22722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广东省中考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水中涟漪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圆形水波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不断扩大，记它的半径为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，圆周长为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之间的关系式为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，下列判断正确的是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32" name="yt_table_1303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781584"/>
              </p:ext>
            </p:extLst>
          </p:nvPr>
        </p:nvGraphicFramePr>
        <p:xfrm>
          <a:off x="540000" y="3231667"/>
          <a:ext cx="6498273" cy="950976"/>
        </p:xfrm>
        <a:graphic>
          <a:graphicData uri="http://schemas.openxmlformats.org/drawingml/2006/table">
            <a:tbl>
              <a:tblPr/>
              <a:tblGrid>
                <a:gridCol w="4507548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  <a:gridCol w="1990725">
                  <a:extLst>
                    <a:ext uri="{9D8B030D-6E8A-4147-A177-3AD203B41FA5}">
                      <a16:colId xmlns:a16="http://schemas.microsoft.com/office/drawing/2014/main" val="104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是变量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是变量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是变量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是常量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</a:tbl>
          </a:graphicData>
        </a:graphic>
      </p:graphicFrame>
      <p:sp>
        <p:nvSpPr>
          <p:cNvPr id="13034" name="yt_shape_13034"/>
          <p:cNvSpPr txBox="1"/>
          <p:nvPr/>
        </p:nvSpPr>
        <p:spPr>
          <a:xfrm>
            <a:off x="540000" y="4233221"/>
            <a:ext cx="9977090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假设汽车匀速行驶在高速公路上，那么在下列各量中，变量有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行驶速度；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行驶时间；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行驶路程；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汽车油箱中的剩余油量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3037" name="yt_table_1303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222067"/>
              </p:ext>
            </p:extLst>
          </p:nvPr>
        </p:nvGraphicFramePr>
        <p:xfrm>
          <a:off x="540000" y="5677991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479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480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4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</a:tbl>
          </a:graphicData>
        </a:graphic>
      </p:graphicFrame>
      <p:pic>
        <p:nvPicPr>
          <p:cNvPr id="3" name="yt_shape_1698904461426" title="H_28.801733">
            <a:extLst>
              <a:ext uri="{FF2B5EF4-FFF2-40B4-BE49-F238E27FC236}">
                <a16:creationId xmlns:a16="http://schemas.microsoft.com/office/drawing/2014/main" id="{A6F60A42-00F7-AEE7-CC92-81FA3AC596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0959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50772F-DA2C-A3F2-8786-527B4AEC5ED5}"/>
              </a:ext>
            </a:extLst>
          </p:cNvPr>
          <p:cNvSpPr txBox="1"/>
          <p:nvPr/>
        </p:nvSpPr>
        <p:spPr>
          <a:xfrm>
            <a:off x="7497021" y="270091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1E3C0E-56DC-B9C9-8D6A-B1944C61DD14}"/>
              </a:ext>
            </a:extLst>
          </p:cNvPr>
          <p:cNvSpPr txBox="1"/>
          <p:nvPr/>
        </p:nvSpPr>
        <p:spPr>
          <a:xfrm>
            <a:off x="9517789" y="4186415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9" name="yt_shape_13039"/>
          <p:cNvSpPr txBox="1"/>
          <p:nvPr/>
        </p:nvSpPr>
        <p:spPr>
          <a:xfrm>
            <a:off x="539880" y="1284933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确定两个变量之间的关系</a:t>
            </a:r>
          </a:p>
        </p:txBody>
      </p:sp>
      <p:sp>
        <p:nvSpPr>
          <p:cNvPr id="13040" name="yt_shape_13040"/>
          <p:cNvSpPr txBox="1"/>
          <p:nvPr/>
        </p:nvSpPr>
        <p:spPr>
          <a:xfrm>
            <a:off x="540000" y="178924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中国电信公司最近推出的无线市话的收费标准为：前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收费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后每分钟收费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元，则通话一次的时间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与这次通话费用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41" name="yt_table_1304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979923"/>
              </p:ext>
            </p:extLst>
          </p:nvPr>
        </p:nvGraphicFramePr>
        <p:xfrm>
          <a:off x="539880" y="3228809"/>
          <a:ext cx="7102793" cy="950976"/>
        </p:xfrm>
        <a:graphic>
          <a:graphicData uri="http://schemas.openxmlformats.org/drawingml/2006/table">
            <a:tbl>
              <a:tblPr/>
              <a:tblGrid>
                <a:gridCol w="4580255">
                  <a:extLst>
                    <a:ext uri="{9D8B030D-6E8A-4147-A177-3AD203B41FA5}">
                      <a16:colId xmlns:a16="http://schemas.microsoft.com/office/drawing/2014/main" val="10482"/>
                    </a:ext>
                  </a:extLst>
                </a:gridCol>
                <a:gridCol w="2522538">
                  <a:extLst>
                    <a:ext uri="{9D8B030D-6E8A-4147-A177-3AD203B41FA5}">
                      <a16:colId xmlns:a16="http://schemas.microsoft.com/office/drawing/2014/main" val="104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0"/>
                  </a:ext>
                </a:extLst>
              </a:tr>
            </a:tbl>
          </a:graphicData>
        </a:graphic>
      </p:graphicFrame>
      <p:pic>
        <p:nvPicPr>
          <p:cNvPr id="3" name="yt_shape_1698904461570" title="H_28.801733">
            <a:extLst>
              <a:ext uri="{FF2B5EF4-FFF2-40B4-BE49-F238E27FC236}">
                <a16:creationId xmlns:a16="http://schemas.microsoft.com/office/drawing/2014/main" id="{474BB7C6-B849-84B3-27DA-21EC5A652A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0" y="132661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ED3D96-7720-1A94-49A9-D3220222E5C6}"/>
              </a:ext>
            </a:extLst>
          </p:cNvPr>
          <p:cNvSpPr txBox="1"/>
          <p:nvPr/>
        </p:nvSpPr>
        <p:spPr>
          <a:xfrm>
            <a:off x="5156927" y="269341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3" name="yt_shape_13043"/>
          <p:cNvSpPr txBox="1"/>
          <p:nvPr/>
        </p:nvSpPr>
        <p:spPr>
          <a:xfrm>
            <a:off x="540000" y="126841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写出下列问题中的关系式，并指出其中的变量和常量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直角三角形中一个锐角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与另一个锐角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之间的关系；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是变量，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是常量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是变量，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是常量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163D10-3400-9E09-0DAF-F95756861955}"/>
              </a:ext>
            </a:extLst>
          </p:cNvPr>
          <p:cNvSpPr txBox="1"/>
          <p:nvPr/>
        </p:nvSpPr>
        <p:spPr>
          <a:xfrm>
            <a:off x="449989" y="2213103"/>
            <a:ext cx="646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是变量，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是常量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49833F-B2CE-7BA7-3EAF-47158D38AAD4}"/>
              </a:ext>
            </a:extLst>
          </p:cNvPr>
          <p:cNvSpPr txBox="1"/>
          <p:nvPr/>
        </p:nvSpPr>
        <p:spPr>
          <a:xfrm>
            <a:off x="449989" y="3858885"/>
            <a:ext cx="6266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是变量，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是常量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5268" y="2816591"/>
            <a:ext cx="1038526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甲、乙两地相距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千米，小明骑自行车以每小时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千米的速度从甲地驶向乙地，请用行驶时间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小时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表示小明离乙地的距离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千米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9" name="yt_shape_13049"/>
          <p:cNvSpPr txBox="1"/>
          <p:nvPr/>
        </p:nvSpPr>
        <p:spPr>
          <a:xfrm>
            <a:off x="484577" y="1297137"/>
            <a:ext cx="4054187" cy="63017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048" name="yt_image_13048" title="H_50.0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1297137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51" name="yt_shape_13051"/>
          <p:cNvSpPr txBox="1"/>
          <p:nvPr/>
        </p:nvSpPr>
        <p:spPr>
          <a:xfrm>
            <a:off x="540000" y="1983292"/>
            <a:ext cx="1111199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某地某一时刻的地面温度为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，高度每增加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，温度下降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，则有下列说法：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是常量；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高度是变量；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温度是变量；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该地某一高度这一时刻的温度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的关系式为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其中正确的个数是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52" name="yt_table_1305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326051"/>
              </p:ext>
            </p:extLst>
          </p:nvPr>
        </p:nvGraphicFramePr>
        <p:xfrm>
          <a:off x="539880" y="3422858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484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485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486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4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1"/>
                  </a:ext>
                </a:extLst>
              </a:tr>
            </a:tbl>
          </a:graphicData>
        </a:graphic>
      </p:graphicFrame>
      <p:sp>
        <p:nvSpPr>
          <p:cNvPr id="13054" name="yt_shape_13054"/>
          <p:cNvSpPr txBox="1"/>
          <p:nvPr/>
        </p:nvSpPr>
        <p:spPr>
          <a:xfrm>
            <a:off x="539999" y="3949029"/>
            <a:ext cx="1111199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小明带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元钱去文具店买日记本，已知每本日记本定价为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元，则小明剩余的钱数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与所买日记本的本数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之间的关系可表示为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在这个问题中，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是变量，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是常量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DB74CA3-F4C3-1B11-6A05-68B52E4215D6}"/>
              </a:ext>
            </a:extLst>
          </p:cNvPr>
          <p:cNvSpPr txBox="1"/>
          <p:nvPr/>
        </p:nvSpPr>
        <p:spPr>
          <a:xfrm>
            <a:off x="9844813" y="288746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5AFA2B-96A7-3835-79F2-8C08D8DB80E8}"/>
              </a:ext>
            </a:extLst>
          </p:cNvPr>
          <p:cNvSpPr txBox="1"/>
          <p:nvPr/>
        </p:nvSpPr>
        <p:spPr>
          <a:xfrm>
            <a:off x="1364388" y="4825452"/>
            <a:ext cx="1059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0E2DEF-CCD9-0C34-19F5-3A5215FB557A}"/>
              </a:ext>
            </a:extLst>
          </p:cNvPr>
          <p:cNvSpPr txBox="1"/>
          <p:nvPr/>
        </p:nvSpPr>
        <p:spPr>
          <a:xfrm>
            <a:off x="3767863" y="4853200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56" name="yt_image_13056" title="H_86.7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4706" y="2492896"/>
            <a:ext cx="2322587" cy="1487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058" name="yt_shape_13058"/>
              <p:cNvSpPr txBox="1"/>
              <p:nvPr/>
            </p:nvSpPr>
            <p:spPr>
              <a:xfrm>
                <a:off x="540000" y="3525755"/>
                <a:ext cx="3189976" cy="13188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解：由题意可得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变量是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，常量是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58" name="yt_shape_13058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25755"/>
                <a:ext cx="3189976" cy="1318887"/>
              </a:xfrm>
              <a:prstGeom prst="rect">
                <a:avLst/>
              </a:prstGeom>
              <a:blipFill>
                <a:blip r:embed="rId3"/>
                <a:stretch>
                  <a:fillRect l="-5927" r="-4780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474D329-3631-A3B1-323B-6A8FED31F9B1}"/>
                  </a:ext>
                </a:extLst>
              </p:cNvPr>
              <p:cNvSpPr txBox="1"/>
              <p:nvPr/>
            </p:nvSpPr>
            <p:spPr>
              <a:xfrm>
                <a:off x="474723" y="3802186"/>
                <a:ext cx="33392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解：由题意可得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474D329-3631-A3B1-323B-6A8FED31F9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723" y="3802186"/>
                <a:ext cx="3339211" cy="766077"/>
              </a:xfrm>
              <a:prstGeom prst="rect">
                <a:avLst/>
              </a:prstGeom>
              <a:blipFill>
                <a:blip r:embed="rId4"/>
                <a:stretch>
                  <a:fillRect l="-2920" r="-273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03FF793-5E91-6DCA-7F3B-C14AF551E5CD}"/>
                  </a:ext>
                </a:extLst>
              </p:cNvPr>
              <p:cNvSpPr txBox="1"/>
              <p:nvPr/>
            </p:nvSpPr>
            <p:spPr>
              <a:xfrm>
                <a:off x="474723" y="4474651"/>
                <a:ext cx="311061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变量是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，常量是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03FF793-5E91-6DCA-7F3B-C14AF551E5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723" y="4474651"/>
                <a:ext cx="3110611" cy="727279"/>
              </a:xfrm>
              <a:prstGeom prst="rect">
                <a:avLst/>
              </a:prstGeom>
              <a:blipFill>
                <a:blip r:embed="rId5"/>
                <a:stretch>
                  <a:fillRect l="-3137" r="-313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540000" y="1177721"/>
            <a:ext cx="1066856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如图，已知直线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之间的距离是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的顶点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在直线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上，边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在直线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上，求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的面积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之间的关系式，并指出其中的变量和常量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707</Words>
  <Application>Microsoft Office PowerPoint</Application>
  <PresentationFormat>宽屏</PresentationFormat>
  <Paragraphs>54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44</cp:revision>
  <dcterms:created xsi:type="dcterms:W3CDTF">2023-05-05T05:33:04Z</dcterms:created>
  <dcterms:modified xsi:type="dcterms:W3CDTF">2023-11-02T13:39:55Z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