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5" r:id="rId6"/>
    <p:sldId id="377" r:id="rId7"/>
    <p:sldId id="379" r:id="rId8"/>
    <p:sldId id="383" r:id="rId9"/>
    <p:sldId id="385" r:id="rId10"/>
    <p:sldId id="388" r:id="rId11"/>
    <p:sldId id="390" r:id="rId12"/>
    <p:sldId id="392" r:id="rId13"/>
    <p:sldId id="393" r:id="rId14"/>
    <p:sldId id="395" r:id="rId15"/>
    <p:sldId id="39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704" y="32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1" name="yt_shape_13061"/>
          <p:cNvSpPr txBox="1"/>
          <p:nvPr/>
        </p:nvSpPr>
        <p:spPr>
          <a:xfrm>
            <a:off x="482975" y="1284437"/>
            <a:ext cx="4232825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60" name="yt_image_1306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8443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3" name="yt_shape_13063"/>
          <p:cNvSpPr txBox="1"/>
          <p:nvPr/>
        </p:nvSpPr>
        <p:spPr>
          <a:xfrm>
            <a:off x="540000" y="1982020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函数是指在一个变化过程中，如果有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两个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，并且对于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的每一个确定的值，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确定的值与其对应，那么我们就说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是自变量，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函数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叫做当自变量的值为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函数值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函数自变量的取值范围，既要满足函数关系式有意义，又要使问题有实际意义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CCB796-AFA1-1CA3-E538-137A89823D7F}"/>
              </a:ext>
            </a:extLst>
          </p:cNvPr>
          <p:cNvSpPr txBox="1"/>
          <p:nvPr/>
        </p:nvSpPr>
        <p:spPr>
          <a:xfrm>
            <a:off x="5860189" y="19352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两个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FED5C3-844A-84A0-21D5-598BC2C0C1E2}"/>
              </a:ext>
            </a:extLst>
          </p:cNvPr>
          <p:cNvSpPr txBox="1"/>
          <p:nvPr/>
        </p:nvSpPr>
        <p:spPr>
          <a:xfrm>
            <a:off x="2413727" y="241070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79EFC2-0720-87ED-EABC-18FBB0DB2456}"/>
              </a:ext>
            </a:extLst>
          </p:cNvPr>
          <p:cNvSpPr txBox="1"/>
          <p:nvPr/>
        </p:nvSpPr>
        <p:spPr>
          <a:xfrm>
            <a:off x="11083722" y="241070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525242-BE72-2CA3-C5EE-DD53D2125895}"/>
              </a:ext>
            </a:extLst>
          </p:cNvPr>
          <p:cNvSpPr txBox="1"/>
          <p:nvPr/>
        </p:nvSpPr>
        <p:spPr>
          <a:xfrm>
            <a:off x="449989" y="288619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1113FB-D9CA-87C9-677E-B9D2F8C48BC0}"/>
              </a:ext>
            </a:extLst>
          </p:cNvPr>
          <p:cNvSpPr txBox="1"/>
          <p:nvPr/>
        </p:nvSpPr>
        <p:spPr>
          <a:xfrm>
            <a:off x="8111263" y="288619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函数值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17" name="yt_shape_13117"/>
              <p:cNvSpPr txBox="1"/>
              <p:nvPr/>
            </p:nvSpPr>
            <p:spPr>
              <a:xfrm>
                <a:off x="479376" y="1700808"/>
                <a:ext cx="6581930" cy="39150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若把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看成是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的函数，求出其函数关系式；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移项，得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117" name="yt_shape_13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00808"/>
                <a:ext cx="6581930" cy="3915046"/>
              </a:xfrm>
              <a:prstGeom prst="rect">
                <a:avLst/>
              </a:prstGeom>
              <a:blipFill>
                <a:blip r:embed="rId2"/>
                <a:stretch>
                  <a:fillRect l="-2873" t="-1246" r="-1854" b="-4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BBCBC5-68E4-ED3D-E77F-56B123E9DFBA}"/>
              </a:ext>
            </a:extLst>
          </p:cNvPr>
          <p:cNvSpPr txBox="1"/>
          <p:nvPr/>
        </p:nvSpPr>
        <p:spPr>
          <a:xfrm>
            <a:off x="443313" y="2140039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移项，得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B33BA3-62A8-DFA9-4F76-1FAD73C68245}"/>
                  </a:ext>
                </a:extLst>
              </p:cNvPr>
              <p:cNvSpPr txBox="1"/>
              <p:nvPr/>
            </p:nvSpPr>
            <p:spPr>
              <a:xfrm>
                <a:off x="443313" y="2615527"/>
                <a:ext cx="339794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B33BA3-62A8-DFA9-4F76-1FAD73C68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13" y="2615527"/>
                <a:ext cx="3397948" cy="769062"/>
              </a:xfrm>
              <a:prstGeom prst="rect">
                <a:avLst/>
              </a:prstGeom>
              <a:blipFill>
                <a:blip r:embed="rId3"/>
                <a:stretch>
                  <a:fillRect l="-2873" r="-28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4618A36-75E4-6519-96F4-D9431C26E051}"/>
                  </a:ext>
                </a:extLst>
              </p:cNvPr>
              <p:cNvSpPr txBox="1"/>
              <p:nvPr/>
            </p:nvSpPr>
            <p:spPr>
              <a:xfrm>
                <a:off x="389365" y="3670717"/>
                <a:ext cx="451713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4618A36-75E4-6519-96F4-D9431C26E0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670717"/>
                <a:ext cx="4517136" cy="769061"/>
              </a:xfrm>
              <a:prstGeom prst="rect">
                <a:avLst/>
              </a:prstGeom>
              <a:blipFill>
                <a:blip r:embed="rId4"/>
                <a:stretch>
                  <a:fillRect l="-2159" r="-202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3000D0C-F83A-3314-365B-1D4656444B76}"/>
              </a:ext>
            </a:extLst>
          </p:cNvPr>
          <p:cNvSpPr txBox="1"/>
          <p:nvPr/>
        </p:nvSpPr>
        <p:spPr>
          <a:xfrm>
            <a:off x="389365" y="4346166"/>
            <a:ext cx="418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283B31-0CEA-DF8A-928D-5DD86AA9E2C8}"/>
                  </a:ext>
                </a:extLst>
              </p:cNvPr>
              <p:cNvSpPr txBox="1"/>
              <p:nvPr/>
            </p:nvSpPr>
            <p:spPr>
              <a:xfrm>
                <a:off x="431739" y="5256882"/>
                <a:ext cx="54140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283B31-0CEA-DF8A-928D-5DD86AA9E2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739" y="5256882"/>
                <a:ext cx="5414073" cy="769062"/>
              </a:xfrm>
              <a:prstGeom prst="rect">
                <a:avLst/>
              </a:prstGeom>
              <a:blipFill>
                <a:blip r:embed="rId5"/>
                <a:stretch>
                  <a:fillRect l="-1802" r="-168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FB4BD33-A05C-9857-B04A-A873B607DC17}"/>
              </a:ext>
            </a:extLst>
          </p:cNvPr>
          <p:cNvSpPr txBox="1"/>
          <p:nvPr/>
        </p:nvSpPr>
        <p:spPr>
          <a:xfrm>
            <a:off x="431739" y="5932332"/>
            <a:ext cx="13056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376" y="1142724"/>
            <a:ext cx="461216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楷体" pitchFamily="24"/>
              </a:rPr>
              <a:t>原创题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已知：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9525" y="3286186"/>
            <a:ext cx="6096000" cy="52084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或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时，求函数值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13" name="矩形 12"/>
          <p:cNvSpPr/>
          <p:nvPr/>
        </p:nvSpPr>
        <p:spPr>
          <a:xfrm>
            <a:off x="479376" y="4841219"/>
            <a:ext cx="468910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时，求自变量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6" name="yt_shape_13126"/>
          <p:cNvSpPr txBox="1"/>
          <p:nvPr/>
        </p:nvSpPr>
        <p:spPr>
          <a:xfrm>
            <a:off x="540000" y="1281724"/>
            <a:ext cx="109741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的矩形白纸按如图的方法粘合起来，粘合部分宽为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3cm.</a:t>
            </a:r>
          </a:p>
        </p:txBody>
      </p:sp>
      <p:pic>
        <p:nvPicPr>
          <p:cNvPr id="13127" name="yt_image_13127" title="H_52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1434" y="1913391"/>
            <a:ext cx="4469130" cy="66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9" name="yt_shape_13129"/>
          <p:cNvSpPr txBox="1"/>
          <p:nvPr/>
        </p:nvSpPr>
        <p:spPr>
          <a:xfrm>
            <a:off x="540119" y="2626972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张白纸粘合后的长度；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取正整数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A843B6-7636-D2D1-B202-B197E6C635B9}"/>
              </a:ext>
            </a:extLst>
          </p:cNvPr>
          <p:cNvSpPr txBox="1"/>
          <p:nvPr/>
        </p:nvSpPr>
        <p:spPr>
          <a:xfrm>
            <a:off x="505348" y="3043683"/>
            <a:ext cx="527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2F8FB7-E6D0-B5C7-CD17-6BDECEAAB635}"/>
              </a:ext>
            </a:extLst>
          </p:cNvPr>
          <p:cNvSpPr txBox="1"/>
          <p:nvPr/>
        </p:nvSpPr>
        <p:spPr>
          <a:xfrm>
            <a:off x="505348" y="4647054"/>
            <a:ext cx="454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取正整数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A3C5CA-5051-7C54-522B-B10B48BC469C}"/>
              </a:ext>
            </a:extLst>
          </p:cNvPr>
          <p:cNvSpPr txBox="1"/>
          <p:nvPr/>
        </p:nvSpPr>
        <p:spPr>
          <a:xfrm>
            <a:off x="505348" y="5122542"/>
            <a:ext cx="569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9DB4BD-A2BB-2D5E-F30D-B760301D8821}"/>
              </a:ext>
            </a:extLst>
          </p:cNvPr>
          <p:cNvSpPr txBox="1"/>
          <p:nvPr/>
        </p:nvSpPr>
        <p:spPr>
          <a:xfrm>
            <a:off x="505348" y="5598030"/>
            <a:ext cx="5385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8172" y="3569138"/>
            <a:ext cx="1100881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张白纸粘合后的总长度为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，写出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之间的函数关系式，并求出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的值及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813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4" name="yt_shape_13134"/>
          <p:cNvSpPr txBox="1"/>
          <p:nvPr/>
        </p:nvSpPr>
        <p:spPr>
          <a:xfrm>
            <a:off x="540000" y="1653787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133" name="yt_image_13133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5378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6" name="yt_shape_13136"/>
          <p:cNvSpPr txBox="1"/>
          <p:nvPr/>
        </p:nvSpPr>
        <p:spPr>
          <a:xfrm>
            <a:off x="540119" y="235137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移动时，有些线段的长度保持不变，有些则发生了变化；有些三角形的面积始终保持不变，另一些则发生了变化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37" name="yt_image_13137" title="H_89.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7315" y="3840067"/>
            <a:ext cx="1937370" cy="140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77F50EF-B6C6-3DC2-EC7C-12DD86FD4874}"/>
              </a:ext>
            </a:extLst>
          </p:cNvPr>
          <p:cNvSpPr txBox="1"/>
          <p:nvPr/>
        </p:nvSpPr>
        <p:spPr>
          <a:xfrm>
            <a:off x="479376" y="1665926"/>
            <a:ext cx="698477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长度变化的线段有：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4E110D-145B-7899-C662-443050EF6914}"/>
              </a:ext>
            </a:extLst>
          </p:cNvPr>
          <p:cNvSpPr txBox="1"/>
          <p:nvPr/>
        </p:nvSpPr>
        <p:spPr>
          <a:xfrm>
            <a:off x="479376" y="2141414"/>
            <a:ext cx="599515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长度不变的线段有：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dirty="0" smtClean="0">
                <a:solidFill>
                  <a:srgbClr val="FF0000"/>
                </a:solidFill>
                <a:latin typeface="白正" pitchFamily="24"/>
                <a:ea typeface="黑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64FF7C-6EFA-AAB0-9B76-A636774EC6A3}"/>
              </a:ext>
            </a:extLst>
          </p:cNvPr>
          <p:cNvSpPr txBox="1"/>
          <p:nvPr/>
        </p:nvSpPr>
        <p:spPr>
          <a:xfrm>
            <a:off x="479376" y="2616902"/>
            <a:ext cx="52699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面积变化的三角形为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44E647-9EA2-8CD7-963E-3DA38DEC2436}"/>
              </a:ext>
            </a:extLst>
          </p:cNvPr>
          <p:cNvSpPr txBox="1"/>
          <p:nvPr/>
        </p:nvSpPr>
        <p:spPr>
          <a:xfrm>
            <a:off x="479376" y="3092390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面积不变的三角形为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139"/>
          <p:cNvSpPr txBox="1"/>
          <p:nvPr/>
        </p:nvSpPr>
        <p:spPr>
          <a:xfrm>
            <a:off x="479376" y="1268413"/>
            <a:ext cx="630942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请分别找出变化与不变的线段、三角形；</a:t>
            </a:r>
          </a:p>
        </p:txBody>
      </p:sp>
      <p:pic>
        <p:nvPicPr>
          <p:cNvPr id="12" name="yt_image_13137" title="H_89.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1785850"/>
            <a:ext cx="1937370" cy="140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0" name="yt_shape_13140"/>
          <p:cNvSpPr txBox="1"/>
          <p:nvPr/>
        </p:nvSpPr>
        <p:spPr>
          <a:xfrm>
            <a:off x="540000" y="1228726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若矩形的长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，宽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，请分别写出变化的线段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、变化的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之间的函数关系式，并指出自变量的取值范围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502B95-E138-4BE6-6A18-DCF43B52EC5B}"/>
              </a:ext>
            </a:extLst>
          </p:cNvPr>
          <p:cNvSpPr txBox="1"/>
          <p:nvPr/>
        </p:nvSpPr>
        <p:spPr>
          <a:xfrm>
            <a:off x="540000" y="2669120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ADD33E5-6567-63A3-B95E-E102C597DAF6}"/>
              </a:ext>
            </a:extLst>
          </p:cNvPr>
          <p:cNvSpPr txBox="1"/>
          <p:nvPr/>
        </p:nvSpPr>
        <p:spPr>
          <a:xfrm>
            <a:off x="540000" y="3183705"/>
            <a:ext cx="737408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则线段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的长度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与线段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之间的函数关系式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944516-1784-7FA2-5BF9-405031EE98C2}"/>
              </a:ext>
            </a:extLst>
          </p:cNvPr>
          <p:cNvSpPr txBox="1"/>
          <p:nvPr/>
        </p:nvSpPr>
        <p:spPr>
          <a:xfrm>
            <a:off x="540000" y="4119488"/>
            <a:ext cx="701404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PCD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的面积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与线段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的长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之间的函数关系式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</a:rPr>
              <a:t>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98631D3-57AE-0ED9-8C2F-92CDC04EDAD7}"/>
                  </a:ext>
                </a:extLst>
              </p:cNvPr>
              <p:cNvSpPr txBox="1"/>
              <p:nvPr/>
            </p:nvSpPr>
            <p:spPr>
              <a:xfrm>
                <a:off x="540000" y="4623544"/>
                <a:ext cx="6870028" cy="833053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i="1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98631D3-57AE-0ED9-8C2F-92CDC04ED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23544"/>
                <a:ext cx="6870028" cy="833053"/>
              </a:xfrm>
              <a:prstGeom prst="rect">
                <a:avLst/>
              </a:prstGeom>
              <a:blipFill>
                <a:blip r:embed="rId2"/>
                <a:stretch>
                  <a:fillRect l="-1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137" title="H_89.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2385817"/>
            <a:ext cx="1937370" cy="140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540000" y="3691040"/>
            <a:ext cx="351731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≤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≤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42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" name="yt_shape_13066"/>
          <p:cNvSpPr txBox="1"/>
          <p:nvPr/>
        </p:nvSpPr>
        <p:spPr>
          <a:xfrm>
            <a:off x="551384" y="1259409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65" name="yt_image_13065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259409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8" name="yt_shape_13068"/>
          <p:cNvSpPr txBox="1"/>
          <p:nvPr/>
        </p:nvSpPr>
        <p:spPr>
          <a:xfrm>
            <a:off x="551384" y="1962706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函数的定义</a:t>
            </a:r>
          </a:p>
        </p:txBody>
      </p:sp>
      <p:sp>
        <p:nvSpPr>
          <p:cNvPr id="13069" name="yt_shape_13069"/>
          <p:cNvSpPr txBox="1"/>
          <p:nvPr/>
        </p:nvSpPr>
        <p:spPr>
          <a:xfrm>
            <a:off x="551384" y="2467016"/>
            <a:ext cx="59583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下列式子中，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70" name="yt_table_130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619594"/>
              </p:ext>
            </p:extLst>
          </p:nvPr>
        </p:nvGraphicFramePr>
        <p:xfrm>
          <a:off x="551384" y="2946319"/>
          <a:ext cx="6403023" cy="950976"/>
        </p:xfrm>
        <a:graphic>
          <a:graphicData uri="http://schemas.openxmlformats.org/drawingml/2006/table">
            <a:tbl>
              <a:tblPr/>
              <a:tblGrid>
                <a:gridCol w="4507548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1895475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p:sp>
        <p:nvSpPr>
          <p:cNvPr id="13072" name="yt_shape_13072"/>
          <p:cNvSpPr txBox="1"/>
          <p:nvPr/>
        </p:nvSpPr>
        <p:spPr>
          <a:xfrm>
            <a:off x="551503" y="3947873"/>
            <a:ext cx="10225017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下列变量之间的关系中，是函数关系的有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三角形的面积与底边长；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多边形的内角和与边数；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圆的面积与半径；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中的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074" name="yt_table_130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775094"/>
              </p:ext>
            </p:extLst>
          </p:nvPr>
        </p:nvGraphicFramePr>
        <p:xfrm>
          <a:off x="551384" y="5386611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pic>
        <p:nvPicPr>
          <p:cNvPr id="3" name="yt_shape_1698904510033" title="H_28.801733">
            <a:extLst>
              <a:ext uri="{FF2B5EF4-FFF2-40B4-BE49-F238E27FC236}">
                <a16:creationId xmlns:a16="http://schemas.microsoft.com/office/drawing/2014/main" id="{B9031CA3-CEB9-1034-A788-7721F38835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0438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150822-CF47-9416-6960-64A7677BCC6E}"/>
              </a:ext>
            </a:extLst>
          </p:cNvPr>
          <p:cNvSpPr txBox="1"/>
          <p:nvPr/>
        </p:nvSpPr>
        <p:spPr>
          <a:xfrm>
            <a:off x="5531848" y="24202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CFEB82-AA12-50AD-F198-41ACB1F0C2BE}"/>
              </a:ext>
            </a:extLst>
          </p:cNvPr>
          <p:cNvSpPr txBox="1"/>
          <p:nvPr/>
        </p:nvSpPr>
        <p:spPr>
          <a:xfrm>
            <a:off x="6786091" y="3901067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6" name="yt_shape_13076"/>
          <p:cNvSpPr txBox="1"/>
          <p:nvPr/>
        </p:nvSpPr>
        <p:spPr>
          <a:xfrm>
            <a:off x="479376" y="1312785"/>
            <a:ext cx="26000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函数值</a:t>
            </a:r>
          </a:p>
        </p:txBody>
      </p:sp>
      <p:sp>
        <p:nvSpPr>
          <p:cNvPr id="13077" name="yt_shape_13077"/>
          <p:cNvSpPr txBox="1"/>
          <p:nvPr/>
        </p:nvSpPr>
        <p:spPr>
          <a:xfrm>
            <a:off x="479376" y="1817095"/>
            <a:ext cx="6982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78" name="yt_table_130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332058"/>
              </p:ext>
            </p:extLst>
          </p:nvPr>
        </p:nvGraphicFramePr>
        <p:xfrm>
          <a:off x="479376" y="229639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sp>
        <p:nvSpPr>
          <p:cNvPr id="13080" name="yt_shape_13080"/>
          <p:cNvSpPr txBox="1"/>
          <p:nvPr/>
        </p:nvSpPr>
        <p:spPr>
          <a:xfrm>
            <a:off x="479376" y="2822569"/>
            <a:ext cx="8710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下列关系式中，当自变量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81" name="yt_table_130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255136"/>
              </p:ext>
            </p:extLst>
          </p:nvPr>
        </p:nvGraphicFramePr>
        <p:xfrm>
          <a:off x="479376" y="3301872"/>
          <a:ext cx="6283961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2370138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sp>
        <p:nvSpPr>
          <p:cNvPr id="13083" name="yt_shape_13083"/>
          <p:cNvSpPr txBox="1"/>
          <p:nvPr/>
        </p:nvSpPr>
        <p:spPr>
          <a:xfrm>
            <a:off x="479495" y="43034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某种型号的导弹的速度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与发射时间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，现导弹发出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后即将击中目标，则此时该导弹的速度应为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1025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698904510181" title="H_28.801733">
            <a:extLst>
              <a:ext uri="{FF2B5EF4-FFF2-40B4-BE49-F238E27FC236}">
                <a16:creationId xmlns:a16="http://schemas.microsoft.com/office/drawing/2014/main" id="{F607556E-32FA-865D-A396-6AF7B37DD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5446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6C7692-9412-2C3B-EBB1-88AAFF11232A}"/>
              </a:ext>
            </a:extLst>
          </p:cNvPr>
          <p:cNvSpPr txBox="1"/>
          <p:nvPr/>
        </p:nvSpPr>
        <p:spPr>
          <a:xfrm>
            <a:off x="6491715" y="17702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5DA49B-0602-D855-B70C-A8471026BC99}"/>
              </a:ext>
            </a:extLst>
          </p:cNvPr>
          <p:cNvSpPr txBox="1"/>
          <p:nvPr/>
        </p:nvSpPr>
        <p:spPr>
          <a:xfrm>
            <a:off x="8203040" y="27757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AC5C61-9E62-F262-DB2C-AB75089EF58B}"/>
              </a:ext>
            </a:extLst>
          </p:cNvPr>
          <p:cNvSpPr txBox="1"/>
          <p:nvPr/>
        </p:nvSpPr>
        <p:spPr>
          <a:xfrm>
            <a:off x="9541422" y="473210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5" name="yt_shape_13085"/>
          <p:cNvSpPr txBox="1"/>
          <p:nvPr/>
        </p:nvSpPr>
        <p:spPr>
          <a:xfrm>
            <a:off x="551384" y="1814800"/>
            <a:ext cx="691535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29.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CC7BFF-B297-D8DB-CC80-CFFF00796D69}"/>
              </a:ext>
            </a:extLst>
          </p:cNvPr>
          <p:cNvSpPr txBox="1"/>
          <p:nvPr/>
        </p:nvSpPr>
        <p:spPr>
          <a:xfrm>
            <a:off x="535861" y="2268387"/>
            <a:ext cx="54678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A08567-E9A2-8BAB-4330-5C21297D43D8}"/>
              </a:ext>
            </a:extLst>
          </p:cNvPr>
          <p:cNvSpPr txBox="1"/>
          <p:nvPr/>
        </p:nvSpPr>
        <p:spPr>
          <a:xfrm>
            <a:off x="535861" y="2743875"/>
            <a:ext cx="525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065303-F391-4DE1-C392-02C94355D445}"/>
              </a:ext>
            </a:extLst>
          </p:cNvPr>
          <p:cNvSpPr txBox="1"/>
          <p:nvPr/>
        </p:nvSpPr>
        <p:spPr>
          <a:xfrm>
            <a:off x="524799" y="3807989"/>
            <a:ext cx="573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C9DF33-AC91-9306-AAD2-2B5220B6CD08}"/>
              </a:ext>
            </a:extLst>
          </p:cNvPr>
          <p:cNvSpPr txBox="1"/>
          <p:nvPr/>
        </p:nvSpPr>
        <p:spPr>
          <a:xfrm>
            <a:off x="524799" y="4283477"/>
            <a:ext cx="7028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384" y="1267421"/>
            <a:ext cx="86260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时，分别求下列函数的函数值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84" y="3297229"/>
            <a:ext cx="292740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9" name="yt_shape_13089"/>
          <p:cNvSpPr txBox="1"/>
          <p:nvPr/>
        </p:nvSpPr>
        <p:spPr>
          <a:xfrm>
            <a:off x="695400" y="1251025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自变量的取值范围</a:t>
            </a:r>
          </a:p>
        </p:txBody>
      </p:sp>
      <p:sp>
        <p:nvSpPr>
          <p:cNvPr id="13090" name="yt_shape_13090"/>
          <p:cNvSpPr txBox="1"/>
          <p:nvPr/>
        </p:nvSpPr>
        <p:spPr>
          <a:xfrm>
            <a:off x="695400" y="1755335"/>
            <a:ext cx="10187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边形内角和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1" name="yt_table_1309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655454"/>
              </p:ext>
            </p:extLst>
          </p:nvPr>
        </p:nvGraphicFramePr>
        <p:xfrm>
          <a:off x="695400" y="2234638"/>
          <a:ext cx="3463925" cy="1901952"/>
        </p:xfrm>
        <a:graphic>
          <a:graphicData uri="http://schemas.openxmlformats.org/drawingml/2006/table">
            <a:tbl>
              <a:tblPr/>
              <a:tblGrid>
                <a:gridCol w="3463925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全体实数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全体整数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大于或等于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</a:tbl>
          </a:graphicData>
        </a:graphic>
      </p:graphicFrame>
      <p:pic>
        <p:nvPicPr>
          <p:cNvPr id="3" name="yt_shape_1698904510343" title="H_28.801733">
            <a:extLst>
              <a:ext uri="{FF2B5EF4-FFF2-40B4-BE49-F238E27FC236}">
                <a16:creationId xmlns:a16="http://schemas.microsoft.com/office/drawing/2014/main" id="{E5A02BFD-30B0-3926-99C9-3B8566D88C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9270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4C7C67-2422-5141-8AA8-12A3FE80CBAE}"/>
              </a:ext>
            </a:extLst>
          </p:cNvPr>
          <p:cNvSpPr txBox="1"/>
          <p:nvPr/>
        </p:nvSpPr>
        <p:spPr>
          <a:xfrm>
            <a:off x="9863689" y="17085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93" name="yt_shape_13093"/>
              <p:cNvSpPr txBox="1"/>
              <p:nvPr/>
            </p:nvSpPr>
            <p:spPr>
              <a:xfrm>
                <a:off x="540000" y="1309911"/>
                <a:ext cx="11111999" cy="39883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黑龙江省中考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已知水池中有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立方米的水，每小时抽水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立方米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则剩余水的体积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立方米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之间的函数解析式是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小时后，池中还有多少水？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小时后，池中还有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立方米水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3093" name="yt_shape_130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9911"/>
                <a:ext cx="11111999" cy="3988336"/>
              </a:xfrm>
              <a:prstGeom prst="rect">
                <a:avLst/>
              </a:prstGeom>
              <a:blipFill>
                <a:blip r:embed="rId2"/>
                <a:stretch>
                  <a:fillRect l="-1701" r="-1647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A0829B-250C-4C7D-FC2C-9E37F60101FF}"/>
                  </a:ext>
                </a:extLst>
              </p:cNvPr>
              <p:cNvSpPr txBox="1"/>
              <p:nvPr/>
            </p:nvSpPr>
            <p:spPr>
              <a:xfrm>
                <a:off x="8724420" y="1263105"/>
                <a:ext cx="13580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A0829B-250C-4C7D-FC2C-9E37F6010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4420" y="1263105"/>
                <a:ext cx="1358012" cy="766077"/>
              </a:xfrm>
              <a:prstGeom prst="rect">
                <a:avLst/>
              </a:prstGeom>
              <a:blipFill>
                <a:blip r:embed="rId3"/>
                <a:stretch>
                  <a:fillRect l="-672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D7FF82E-6A74-AB8B-C69B-F4098491C6FD}"/>
              </a:ext>
            </a:extLst>
          </p:cNvPr>
          <p:cNvCxnSpPr/>
          <p:nvPr/>
        </p:nvCxnSpPr>
        <p:spPr>
          <a:xfrm>
            <a:off x="8509631" y="2001426"/>
            <a:ext cx="14827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42F90A1A-290F-BB6D-FFF8-1A8680E13927}"/>
              </a:ext>
            </a:extLst>
          </p:cNvPr>
          <p:cNvSpPr txBox="1"/>
          <p:nvPr/>
        </p:nvSpPr>
        <p:spPr>
          <a:xfrm>
            <a:off x="10355988" y="2383311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B8B1B8-C3EC-C3AE-5564-996CB232F9ED}"/>
              </a:ext>
            </a:extLst>
          </p:cNvPr>
          <p:cNvSpPr txBox="1"/>
          <p:nvPr/>
        </p:nvSpPr>
        <p:spPr>
          <a:xfrm>
            <a:off x="449989" y="2886546"/>
            <a:ext cx="87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6D1843-3E9D-3D2E-2D8D-DB5D71AC4DDD}"/>
              </a:ext>
            </a:extLst>
          </p:cNvPr>
          <p:cNvSpPr txBox="1"/>
          <p:nvPr/>
        </p:nvSpPr>
        <p:spPr>
          <a:xfrm>
            <a:off x="4344127" y="3362034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D44EFB-7A77-C430-0D21-94FF0F007361}"/>
              </a:ext>
            </a:extLst>
          </p:cNvPr>
          <p:cNvSpPr txBox="1"/>
          <p:nvPr/>
        </p:nvSpPr>
        <p:spPr>
          <a:xfrm>
            <a:off x="449989" y="4313010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3E2EF7-51C9-C63A-ABAF-EF61CE1A56F8}"/>
              </a:ext>
            </a:extLst>
          </p:cNvPr>
          <p:cNvSpPr txBox="1"/>
          <p:nvPr/>
        </p:nvSpPr>
        <p:spPr>
          <a:xfrm>
            <a:off x="449989" y="4788498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小时后，池中还有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立方米水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1" name="yt_shape_13101"/>
          <p:cNvSpPr txBox="1"/>
          <p:nvPr/>
        </p:nvSpPr>
        <p:spPr>
          <a:xfrm>
            <a:off x="695400" y="1268413"/>
            <a:ext cx="937115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在求函数自变量的取值范围时，因忽略分母不等于零而错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02" name="yt_shape_13102"/>
              <p:cNvSpPr txBox="1"/>
              <p:nvPr/>
            </p:nvSpPr>
            <p:spPr>
              <a:xfrm>
                <a:off x="695521" y="1772723"/>
                <a:ext cx="9648952" cy="11376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齐齐哈尔市中考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且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02" name="yt_shape_13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21" y="1772723"/>
                <a:ext cx="9648952" cy="1137619"/>
              </a:xfrm>
              <a:prstGeom prst="rect">
                <a:avLst/>
              </a:prstGeom>
              <a:blipFill>
                <a:blip r:embed="rId2"/>
                <a:stretch>
                  <a:fillRect l="-1895" r="-1958" b="-16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4510506" title="H_28.801733">
            <a:extLst>
              <a:ext uri="{FF2B5EF4-FFF2-40B4-BE49-F238E27FC236}">
                <a16:creationId xmlns:a16="http://schemas.microsoft.com/office/drawing/2014/main" id="{507E5900-6EDD-D340-3E58-3C617EAD67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1D3795-C66B-F89C-5B92-7DF8996F5CD8}"/>
              </a:ext>
            </a:extLst>
          </p:cNvPr>
          <p:cNvSpPr txBox="1"/>
          <p:nvPr/>
        </p:nvSpPr>
        <p:spPr>
          <a:xfrm>
            <a:off x="1326802" y="2273101"/>
            <a:ext cx="2392934" cy="79585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且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≠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5" name="yt_shape_13105"/>
          <p:cNvSpPr txBox="1"/>
          <p:nvPr/>
        </p:nvSpPr>
        <p:spPr>
          <a:xfrm>
            <a:off x="540000" y="101149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104" name="yt_image_13104" title="H_50.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213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07" name="yt_shape_13107"/>
              <p:cNvSpPr txBox="1"/>
              <p:nvPr/>
            </p:nvSpPr>
            <p:spPr>
              <a:xfrm>
                <a:off x="540000" y="1697647"/>
                <a:ext cx="868045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时，函数值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107" name="yt_shape_13107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97647"/>
                <a:ext cx="8680453" cy="1070934"/>
              </a:xfrm>
              <a:prstGeom prst="rect">
                <a:avLst/>
              </a:prstGeom>
              <a:blipFill>
                <a:blip r:embed="rId3"/>
                <a:stretch>
                  <a:fillRect l="-2177" r="-1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09" name="yt_table_131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58785"/>
              </p:ext>
            </p:extLst>
          </p:nvPr>
        </p:nvGraphicFramePr>
        <p:xfrm>
          <a:off x="540000" y="2819369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</a:tbl>
          </a:graphicData>
        </a:graphic>
      </p:graphicFrame>
      <p:sp>
        <p:nvSpPr>
          <p:cNvPr id="13111" name="yt_shape_13111"/>
          <p:cNvSpPr txBox="1"/>
          <p:nvPr/>
        </p:nvSpPr>
        <p:spPr>
          <a:xfrm>
            <a:off x="540119" y="33455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若等腰三角形的周长为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，将底边长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表示成腰长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的函数关系式及自变量的取值范围应为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12" name="yt_table_1311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178706"/>
              </p:ext>
            </p:extLst>
          </p:nvPr>
        </p:nvGraphicFramePr>
        <p:xfrm>
          <a:off x="540000" y="4304975"/>
          <a:ext cx="4392613" cy="1901952"/>
        </p:xfrm>
        <a:graphic>
          <a:graphicData uri="http://schemas.openxmlformats.org/drawingml/2006/table">
            <a:tbl>
              <a:tblPr/>
              <a:tblGrid>
                <a:gridCol w="4392613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为一切实数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D0461A3-71F3-335F-3613-670A4561859F}"/>
              </a:ext>
            </a:extLst>
          </p:cNvPr>
          <p:cNvSpPr txBox="1"/>
          <p:nvPr/>
        </p:nvSpPr>
        <p:spPr>
          <a:xfrm>
            <a:off x="8216229" y="1698747"/>
            <a:ext cx="4007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057E43-9F49-29D2-E39D-A6E9E159BAA8}"/>
              </a:ext>
            </a:extLst>
          </p:cNvPr>
          <p:cNvSpPr txBox="1"/>
          <p:nvPr/>
        </p:nvSpPr>
        <p:spPr>
          <a:xfrm>
            <a:off x="4412508" y="37742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14" name="yt_shape_13114"/>
              <p:cNvSpPr txBox="1"/>
              <p:nvPr/>
            </p:nvSpPr>
            <p:spPr>
              <a:xfrm>
                <a:off x="540000" y="1268413"/>
                <a:ext cx="11111999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呼和浩特市中考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某超市糯米的价格为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千克，端午节推出促销活动：一次购买的数量不超过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时，按原价售出；超过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时，超过的部分打八折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若某人付款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元，则他购买了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糯米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设这个人的付款金额为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元，购买量为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，则购买量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关于付款金额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的函数关系式为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3114" name="yt_shape_13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2079287"/>
              </a:xfrm>
              <a:prstGeom prst="rect">
                <a:avLst/>
              </a:prstGeom>
              <a:blipFill>
                <a:blip r:embed="rId2"/>
                <a:stretch>
                  <a:fillRect l="-1701" t="-2346" r="-1701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D67AEF-4C63-2607-4DE9-4847E3A29170}"/>
              </a:ext>
            </a:extLst>
          </p:cNvPr>
          <p:cNvSpPr txBox="1"/>
          <p:nvPr/>
        </p:nvSpPr>
        <p:spPr>
          <a:xfrm>
            <a:off x="3193189" y="217258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42E8F0-A239-52FF-9974-7F77A4860711}"/>
                  </a:ext>
                </a:extLst>
              </p:cNvPr>
              <p:cNvSpPr txBox="1"/>
              <p:nvPr/>
            </p:nvSpPr>
            <p:spPr>
              <a:xfrm>
                <a:off x="6646002" y="2447915"/>
                <a:ext cx="149574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42E8F0-A239-52FF-9974-7F77A48607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002" y="2447915"/>
                <a:ext cx="1495743" cy="765061"/>
              </a:xfrm>
              <a:prstGeom prst="rect">
                <a:avLst/>
              </a:prstGeom>
              <a:blipFill>
                <a:blip r:embed="rId3"/>
                <a:stretch>
                  <a:fillRect l="-609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1383</Words>
  <Application>Microsoft Office PowerPoint</Application>
  <PresentationFormat>宽屏</PresentationFormat>
  <Paragraphs>133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2023-11-02T13:48:02Z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