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3" r:id="rId5"/>
    <p:sldId id="377" r:id="rId6"/>
    <p:sldId id="392" r:id="rId7"/>
    <p:sldId id="393" r:id="rId8"/>
    <p:sldId id="381" r:id="rId9"/>
    <p:sldId id="382" r:id="rId10"/>
    <p:sldId id="388" r:id="rId11"/>
    <p:sldId id="390" r:id="rId12"/>
    <p:sldId id="391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3" name="yt_shape_10763"/>
          <p:cNvSpPr txBox="1"/>
          <p:nvPr/>
        </p:nvSpPr>
        <p:spPr>
          <a:xfrm>
            <a:off x="540000" y="900000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0762" name="yt_image_10762" title="H_47.88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5" name="yt_shape_10765"/>
          <p:cNvSpPr txBox="1"/>
          <p:nvPr/>
        </p:nvSpPr>
        <p:spPr>
          <a:xfrm>
            <a:off x="540000" y="1558730"/>
            <a:ext cx="45685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二次根式的概念及性质</a:t>
            </a:r>
          </a:p>
        </p:txBody>
      </p:sp>
      <p:sp>
        <p:nvSpPr>
          <p:cNvPr id="10766" name="yt_shape_10766"/>
          <p:cNvSpPr txBox="1"/>
          <p:nvPr/>
        </p:nvSpPr>
        <p:spPr>
          <a:xfrm>
            <a:off x="540000" y="2063040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下列二次根式中是最简二次根式的是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67" name="yt_table_10767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153826"/>
                  </p:ext>
                </p:extLst>
              </p:nvPr>
            </p:nvGraphicFramePr>
            <p:xfrm>
              <a:off x="540000" y="2542343"/>
              <a:ext cx="8085011" cy="911733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767" name="yt_table_10767" descr="{&quot;rangeId&quot;:2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153826"/>
                  </p:ext>
                </p:extLst>
              </p:nvPr>
            </p:nvGraphicFramePr>
            <p:xfrm>
              <a:off x="540000" y="2542343"/>
              <a:ext cx="8085011" cy="911733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2753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2950" r="-153525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2950" r="-53525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7317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68" name="yt_shape_10768"/>
              <p:cNvSpPr txBox="1"/>
              <p:nvPr/>
            </p:nvSpPr>
            <p:spPr>
              <a:xfrm>
                <a:off x="540000" y="3504663"/>
                <a:ext cx="7237109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是整数，则实数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的最大值为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768" name="yt_shape_1076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4663"/>
                <a:ext cx="7237109" cy="465512"/>
              </a:xfrm>
              <a:prstGeom prst="rect">
                <a:avLst/>
              </a:prstGeom>
              <a:blipFill>
                <a:blip r:embed="rId4"/>
                <a:stretch>
                  <a:fillRect l="-2612" t="-5263" r="-160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70" name="yt_table_107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638519"/>
              </p:ext>
            </p:extLst>
          </p:nvPr>
        </p:nvGraphicFramePr>
        <p:xfrm>
          <a:off x="540000" y="4020963"/>
          <a:ext cx="7868984" cy="475488"/>
        </p:xfrm>
        <a:graphic>
          <a:graphicData uri="http://schemas.openxmlformats.org/drawingml/2006/table">
            <a:tbl>
              <a:tblPr/>
              <a:tblGrid>
                <a:gridCol w="2170557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332482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332482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72" name="yt_shape_10772"/>
              <p:cNvSpPr txBox="1"/>
              <p:nvPr/>
            </p:nvSpPr>
            <p:spPr>
              <a:xfrm>
                <a:off x="540120" y="4547134"/>
                <a:ext cx="11111999" cy="954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已知等腰三角形的两边长分别为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，则此等腰三角形的周长为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772" name="yt_shape_1077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547134"/>
                <a:ext cx="11111999" cy="954749"/>
              </a:xfrm>
              <a:prstGeom prst="rect">
                <a:avLst/>
              </a:prstGeom>
              <a:blipFill>
                <a:blip r:embed="rId5"/>
                <a:stretch>
                  <a:fillRect l="-1701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74" name="yt_table_107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83319"/>
              </p:ext>
            </p:extLst>
          </p:nvPr>
        </p:nvGraphicFramePr>
        <p:xfrm>
          <a:off x="540000" y="5552671"/>
          <a:ext cx="6146102" cy="950976"/>
        </p:xfrm>
        <a:graphic>
          <a:graphicData uri="http://schemas.openxmlformats.org/drawingml/2006/table">
            <a:tbl>
              <a:tblPr/>
              <a:tblGrid>
                <a:gridCol w="4503039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pic>
        <p:nvPicPr>
          <p:cNvPr id="3" name="yt_shape_1698903187003" title="H_28.770866">
            <a:extLst>
              <a:ext uri="{FF2B5EF4-FFF2-40B4-BE49-F238E27FC236}">
                <a16:creationId xmlns:a16="http://schemas.microsoft.com/office/drawing/2014/main" id="{36E42B89-3112-C334-70F2-B9583847E9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060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C2F8E4-0DD2-37FC-C256-9B7036327EF0}"/>
              </a:ext>
            </a:extLst>
          </p:cNvPr>
          <p:cNvSpPr txBox="1"/>
          <p:nvPr/>
        </p:nvSpPr>
        <p:spPr>
          <a:xfrm>
            <a:off x="6164989" y="20162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39CCEF-EF98-BB59-3D22-55D44CEB137D}"/>
              </a:ext>
            </a:extLst>
          </p:cNvPr>
          <p:cNvSpPr txBox="1"/>
          <p:nvPr/>
        </p:nvSpPr>
        <p:spPr>
          <a:xfrm>
            <a:off x="6786845" y="3457857"/>
            <a:ext cx="400748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12DA87-18D7-8340-20E7-A64D3B5BFF1E}"/>
              </a:ext>
            </a:extLst>
          </p:cNvPr>
          <p:cNvSpPr txBox="1"/>
          <p:nvPr/>
        </p:nvSpPr>
        <p:spPr>
          <a:xfrm>
            <a:off x="5885709" y="502147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39" name="yt_shape_10839"/>
              <p:cNvSpPr txBox="1"/>
              <p:nvPr/>
            </p:nvSpPr>
            <p:spPr>
              <a:xfrm>
                <a:off x="540000" y="1196752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48cm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的正方形四个角是面积为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的小正方形，现将四个角剪掉，制作一个无盖的长方体盒子，这个长方体的底面边长和高分别是多少？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39" name="yt_shape_10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r="-1701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41" name="yt_image_10841" title="H_101.8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2818586"/>
            <a:ext cx="1525571" cy="152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843"/>
              <p:cNvSpPr txBox="1"/>
              <p:nvPr/>
            </p:nvSpPr>
            <p:spPr>
              <a:xfrm>
                <a:off x="540000" y="2780928"/>
                <a:ext cx="7486024" cy="34451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解：设大正方形的边长为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、小正方形的边长为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这个长方体的底面边长为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高为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答：这个长方体的底面边长约为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，高约为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1.7cm.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08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80928"/>
                <a:ext cx="7486024" cy="3445110"/>
              </a:xfrm>
              <a:prstGeom prst="rect">
                <a:avLst/>
              </a:prstGeom>
              <a:blipFill>
                <a:blip r:embed="rId4"/>
                <a:stretch>
                  <a:fillRect l="-2524" t="-1416" r="-1140" b="-4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414A96-5A59-94C7-4A75-56B7555AB544}"/>
              </a:ext>
            </a:extLst>
          </p:cNvPr>
          <p:cNvSpPr txBox="1"/>
          <p:nvPr/>
        </p:nvSpPr>
        <p:spPr>
          <a:xfrm>
            <a:off x="449989" y="2734122"/>
            <a:ext cx="7593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解：设大正方形的边长为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、小正方形的边长为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2EB753-D134-8DBA-DEA1-16CEF93607AC}"/>
              </a:ext>
            </a:extLst>
          </p:cNvPr>
          <p:cNvSpPr txBox="1"/>
          <p:nvPr/>
        </p:nvSpPr>
        <p:spPr>
          <a:xfrm>
            <a:off x="449989" y="3209610"/>
            <a:ext cx="263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030172-604C-9C79-43B2-E57B1C7C174A}"/>
                  </a:ext>
                </a:extLst>
              </p:cNvPr>
              <p:cNvSpPr txBox="1"/>
              <p:nvPr/>
            </p:nvSpPr>
            <p:spPr>
              <a:xfrm>
                <a:off x="449989" y="3685098"/>
                <a:ext cx="263461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030172-604C-9C79-43B2-E57B1C7C17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5098"/>
                <a:ext cx="2634616" cy="613931"/>
              </a:xfrm>
              <a:prstGeom prst="rect">
                <a:avLst/>
              </a:prstGeom>
              <a:blipFill>
                <a:blip r:embed="rId5"/>
                <a:stretch>
                  <a:fillRect l="-3704" r="-3472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1930D4C-57DA-8218-6350-08AB92208B3A}"/>
              </a:ext>
            </a:extLst>
          </p:cNvPr>
          <p:cNvSpPr txBox="1"/>
          <p:nvPr/>
        </p:nvSpPr>
        <p:spPr>
          <a:xfrm>
            <a:off x="449989" y="420541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这个长方体的底面边长为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705E0B-E847-E10C-1BAF-10EF58604B7D}"/>
                  </a:ext>
                </a:extLst>
              </p:cNvPr>
              <p:cNvSpPr txBox="1"/>
              <p:nvPr/>
            </p:nvSpPr>
            <p:spPr>
              <a:xfrm>
                <a:off x="449989" y="4680905"/>
                <a:ext cx="535571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705E0B-E847-E10C-1BAF-10EF58604B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0905"/>
                <a:ext cx="5355717" cy="613931"/>
              </a:xfrm>
              <a:prstGeom prst="rect">
                <a:avLst/>
              </a:prstGeom>
              <a:blipFill>
                <a:blip r:embed="rId6"/>
                <a:stretch>
                  <a:fillRect l="-1822" r="-148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4AF0C24-A6C9-7BFE-5075-9BAAA7F2CB9B}"/>
                  </a:ext>
                </a:extLst>
              </p:cNvPr>
              <p:cNvSpPr txBox="1"/>
              <p:nvPr/>
            </p:nvSpPr>
            <p:spPr>
              <a:xfrm>
                <a:off x="449989" y="5201224"/>
                <a:ext cx="33409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高为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4AF0C24-A6C9-7BFE-5075-9BAAA7F2CB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1224"/>
                <a:ext cx="3340926" cy="613931"/>
              </a:xfrm>
              <a:prstGeom prst="rect">
                <a:avLst/>
              </a:prstGeom>
              <a:blipFill>
                <a:blip r:embed="rId7"/>
                <a:stretch>
                  <a:fillRect l="-2920" r="-255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E9F38F6-2965-6658-9951-C1F99C97DA84}"/>
              </a:ext>
            </a:extLst>
          </p:cNvPr>
          <p:cNvSpPr txBox="1"/>
          <p:nvPr/>
        </p:nvSpPr>
        <p:spPr>
          <a:xfrm>
            <a:off x="449989" y="5721543"/>
            <a:ext cx="7247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答：这个长方体的底面边长约为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，高约为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1.7cm.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46" name="yt_shape_10846"/>
              <p:cNvSpPr txBox="1"/>
              <p:nvPr/>
            </p:nvSpPr>
            <p:spPr>
              <a:xfrm>
                <a:off x="540000" y="857159"/>
                <a:ext cx="11111999" cy="2060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利用两边平方去根号可以由一个无理数构造一个整系数方程，如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两边平方得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，所以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，依照以上方法解答下题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，写出一个整系数方程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0846" name="yt_shape_108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57159"/>
                <a:ext cx="11111999" cy="2060757"/>
              </a:xfrm>
              <a:prstGeom prst="rect">
                <a:avLst/>
              </a:prstGeom>
              <a:blipFill>
                <a:blip r:embed="rId2"/>
                <a:stretch>
                  <a:fillRect l="-1701" t="-1183" r="-1153" b="-5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6A2BD0-A1AA-64FB-1814-7045243F6F23}"/>
                  </a:ext>
                </a:extLst>
              </p:cNvPr>
              <p:cNvSpPr txBox="1"/>
              <p:nvPr/>
            </p:nvSpPr>
            <p:spPr>
              <a:xfrm>
                <a:off x="424121" y="2778144"/>
                <a:ext cx="35790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6A2BD0-A1AA-64FB-1814-7045243F6F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121" y="2778144"/>
                <a:ext cx="3579051" cy="615392"/>
              </a:xfrm>
              <a:prstGeom prst="rect">
                <a:avLst/>
              </a:prstGeom>
              <a:blipFill>
                <a:blip r:embed="rId3"/>
                <a:stretch>
                  <a:fillRect l="-2726" r="-255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C89D85-0AD0-389E-F749-85527396FA26}"/>
                  </a:ext>
                </a:extLst>
              </p:cNvPr>
              <p:cNvSpPr txBox="1"/>
              <p:nvPr/>
            </p:nvSpPr>
            <p:spPr>
              <a:xfrm>
                <a:off x="424121" y="3299924"/>
                <a:ext cx="717169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C89D85-0AD0-389E-F749-85527396FA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121" y="3299924"/>
                <a:ext cx="7171690" cy="615391"/>
              </a:xfrm>
              <a:prstGeom prst="rect">
                <a:avLst/>
              </a:prstGeom>
              <a:blipFill>
                <a:blip r:embed="rId4"/>
                <a:stretch>
                  <a:fillRect l="-1361" r="-1361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8A503B0-4250-9C10-A32E-0D6AE24DA8E9}"/>
              </a:ext>
            </a:extLst>
          </p:cNvPr>
          <p:cNvSpPr txBox="1"/>
          <p:nvPr/>
        </p:nvSpPr>
        <p:spPr>
          <a:xfrm>
            <a:off x="424121" y="3821703"/>
            <a:ext cx="230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96186" y="4098446"/>
                <a:ext cx="5243808" cy="8592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186" y="4098446"/>
                <a:ext cx="5243808" cy="859274"/>
              </a:xfrm>
              <a:prstGeom prst="rect">
                <a:avLst/>
              </a:prstGeom>
              <a:blipFill>
                <a:blip r:embed="rId5"/>
                <a:stretch>
                  <a:fillRect l="-1860" r="-930" b="-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854"/>
              <p:cNvSpPr txBox="1"/>
              <p:nvPr/>
            </p:nvSpPr>
            <p:spPr>
              <a:xfrm>
                <a:off x="424121" y="4712813"/>
                <a:ext cx="7284302" cy="22057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8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121" y="4712813"/>
                <a:ext cx="7284302" cy="2205797"/>
              </a:xfrm>
              <a:prstGeom prst="rect">
                <a:avLst/>
              </a:prstGeom>
              <a:blipFill>
                <a:blip r:embed="rId6"/>
                <a:stretch>
                  <a:fillRect l="-2594" r="-1590" b="-7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4B5197E-4C94-6CC8-5533-7EE9863577B5}"/>
                  </a:ext>
                </a:extLst>
              </p:cNvPr>
              <p:cNvSpPr txBox="1"/>
              <p:nvPr/>
            </p:nvSpPr>
            <p:spPr>
              <a:xfrm>
                <a:off x="334110" y="4666007"/>
                <a:ext cx="2574099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4B5197E-4C94-6CC8-5533-7EE9863577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10" y="4666007"/>
                <a:ext cx="2574099" cy="853136"/>
              </a:xfrm>
              <a:prstGeom prst="rect">
                <a:avLst/>
              </a:prstGeom>
              <a:blipFill>
                <a:blip r:embed="rId7"/>
                <a:stretch>
                  <a:fillRect l="-3791" r="-3791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F4A83C-E148-B0FA-A6C3-EC157342B5D8}"/>
                  </a:ext>
                </a:extLst>
              </p:cNvPr>
              <p:cNvSpPr txBox="1"/>
              <p:nvPr/>
            </p:nvSpPr>
            <p:spPr>
              <a:xfrm>
                <a:off x="334110" y="5373216"/>
                <a:ext cx="739394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F4A83C-E148-B0FA-A6C3-EC157342B5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10" y="5373216"/>
                <a:ext cx="7393940" cy="618693"/>
              </a:xfrm>
              <a:prstGeom prst="rect">
                <a:avLst/>
              </a:prstGeom>
              <a:blipFill>
                <a:blip r:embed="rId8"/>
                <a:stretch>
                  <a:fillRect l="-1319" r="-1319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6CFB1EC-DC87-1142-ED4F-A7D7F0176615}"/>
              </a:ext>
            </a:extLst>
          </p:cNvPr>
          <p:cNvSpPr txBox="1"/>
          <p:nvPr/>
        </p:nvSpPr>
        <p:spPr>
          <a:xfrm>
            <a:off x="334110" y="5877272"/>
            <a:ext cx="350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9FC59F-3DBC-9662-ABD8-5718B347FFB9}"/>
              </a:ext>
            </a:extLst>
          </p:cNvPr>
          <p:cNvSpPr txBox="1"/>
          <p:nvPr/>
        </p:nvSpPr>
        <p:spPr>
          <a:xfrm>
            <a:off x="334110" y="6309320"/>
            <a:ext cx="447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6" name="yt_shape_10776"/>
              <p:cNvSpPr txBox="1"/>
              <p:nvPr/>
            </p:nvSpPr>
            <p:spPr>
              <a:xfrm>
                <a:off x="540119" y="900000"/>
                <a:ext cx="11111999" cy="28465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武汉市中考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绥化市中考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如果两个最简二次根式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能合并，那么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在数轴上的位置如图所示，化简：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776" name="yt_shape_1077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846548"/>
              </a:xfrm>
              <a:prstGeom prst="rect">
                <a:avLst/>
              </a:prstGeom>
              <a:blipFill>
                <a:blip r:embed="rId2"/>
                <a:stretch>
                  <a:fillRect l="-1701" t="-428" b="-5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84" name="yt_image_10784" title="H_22.86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5580" y="3782477"/>
            <a:ext cx="2140839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6" name="yt_shape_10786"/>
          <p:cNvSpPr txBox="1"/>
          <p:nvPr/>
        </p:nvSpPr>
        <p:spPr>
          <a:xfrm>
            <a:off x="540000" y="4123523"/>
            <a:ext cx="673581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解：由数轴可知：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　　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　　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7DA274-1496-ECA4-2CCB-8D28DBC5107C}"/>
              </a:ext>
            </a:extLst>
          </p:cNvPr>
          <p:cNvSpPr txBox="1"/>
          <p:nvPr/>
        </p:nvSpPr>
        <p:spPr>
          <a:xfrm>
            <a:off x="6427681" y="853194"/>
            <a:ext cx="637285" cy="6266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8BE802-7612-0AFE-8717-2B84F095EE7F}"/>
              </a:ext>
            </a:extLst>
          </p:cNvPr>
          <p:cNvSpPr txBox="1"/>
          <p:nvPr/>
        </p:nvSpPr>
        <p:spPr>
          <a:xfrm>
            <a:off x="8093602" y="1386213"/>
            <a:ext cx="2278761" cy="8557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D439FC-1DCF-BCBF-053A-9A07F51AA192}"/>
              </a:ext>
            </a:extLst>
          </p:cNvPr>
          <p:cNvSpPr txBox="1"/>
          <p:nvPr/>
        </p:nvSpPr>
        <p:spPr>
          <a:xfrm>
            <a:off x="8775339" y="2148340"/>
            <a:ext cx="637286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6AAF69-6DFC-6AF4-AAF0-E15B1EA52C40}"/>
              </a:ext>
            </a:extLst>
          </p:cNvPr>
          <p:cNvSpPr txBox="1"/>
          <p:nvPr/>
        </p:nvSpPr>
        <p:spPr>
          <a:xfrm>
            <a:off x="449989" y="4076717"/>
            <a:ext cx="6850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解：由数轴可知：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5F49DF-7600-DF13-C80A-F2C36C4A4D57}"/>
              </a:ext>
            </a:extLst>
          </p:cNvPr>
          <p:cNvSpPr txBox="1"/>
          <p:nvPr/>
        </p:nvSpPr>
        <p:spPr>
          <a:xfrm>
            <a:off x="449989" y="4552205"/>
            <a:ext cx="456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5A1927-C2DC-3437-8EEE-AD6EA661F4A0}"/>
              </a:ext>
            </a:extLst>
          </p:cNvPr>
          <p:cNvSpPr txBox="1"/>
          <p:nvPr/>
        </p:nvSpPr>
        <p:spPr>
          <a:xfrm>
            <a:off x="449989" y="5027694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1DB82C-FE11-1A91-ACD3-6AD19D7D84F3}"/>
              </a:ext>
            </a:extLst>
          </p:cNvPr>
          <p:cNvSpPr txBox="1"/>
          <p:nvPr/>
        </p:nvSpPr>
        <p:spPr>
          <a:xfrm>
            <a:off x="1364389" y="5503181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E0A614-D7E1-B8B2-A714-7A292CE4678A}"/>
              </a:ext>
            </a:extLst>
          </p:cNvPr>
          <p:cNvSpPr txBox="1"/>
          <p:nvPr/>
        </p:nvSpPr>
        <p:spPr>
          <a:xfrm>
            <a:off x="1364389" y="5978669"/>
            <a:ext cx="848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7" name="yt_shape_10787"/>
          <p:cNvSpPr txBox="1"/>
          <p:nvPr/>
        </p:nvSpPr>
        <p:spPr>
          <a:xfrm>
            <a:off x="551384" y="1279109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二次根式的运算</a:t>
            </a:r>
          </a:p>
        </p:txBody>
      </p:sp>
      <p:sp>
        <p:nvSpPr>
          <p:cNvPr id="10788" name="yt_shape_10788"/>
          <p:cNvSpPr txBox="1"/>
          <p:nvPr/>
        </p:nvSpPr>
        <p:spPr>
          <a:xfrm>
            <a:off x="551384" y="1783419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89" name="yt_table_10789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0995687"/>
                  </p:ext>
                </p:extLst>
              </p:nvPr>
            </p:nvGraphicFramePr>
            <p:xfrm>
              <a:off x="551384" y="2262722"/>
              <a:ext cx="6294565" cy="1056958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4+9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4×9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89" name="yt_table_10789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0995687"/>
                  </p:ext>
                </p:extLst>
              </p:nvPr>
            </p:nvGraphicFramePr>
            <p:xfrm>
              <a:off x="551384" y="2262722"/>
              <a:ext cx="6294565" cy="1056958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488" r="-73490" b="-1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3488" b="-1255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53663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136" r="-73490" b="-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101136" b="-2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90" name="yt_shape_10790"/>
              <p:cNvSpPr txBox="1"/>
              <p:nvPr/>
            </p:nvSpPr>
            <p:spPr>
              <a:xfrm>
                <a:off x="551384" y="3247707"/>
                <a:ext cx="787754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估计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的值应在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790" name="yt_shape_10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247707"/>
                <a:ext cx="7877541" cy="466666"/>
              </a:xfrm>
              <a:prstGeom prst="rect">
                <a:avLst/>
              </a:prstGeom>
              <a:blipFill>
                <a:blip r:embed="rId3"/>
                <a:stretch>
                  <a:fillRect l="-2320" t="-5263" r="-131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92" name="yt_table_107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465587"/>
              </p:ext>
            </p:extLst>
          </p:nvPr>
        </p:nvGraphicFramePr>
        <p:xfrm>
          <a:off x="551384" y="3765161"/>
          <a:ext cx="6012688" cy="950976"/>
        </p:xfrm>
        <a:graphic>
          <a:graphicData uri="http://schemas.openxmlformats.org/drawingml/2006/table">
            <a:tbl>
              <a:tblPr/>
              <a:tblGrid>
                <a:gridCol w="3626866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385822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94" name="yt_shape_10794"/>
              <p:cNvSpPr txBox="1"/>
              <p:nvPr/>
            </p:nvSpPr>
            <p:spPr>
              <a:xfrm>
                <a:off x="551384" y="4766715"/>
                <a:ext cx="512198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94" name="yt_shape_107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766715"/>
                <a:ext cx="5121980" cy="920637"/>
              </a:xfrm>
              <a:prstGeom prst="rect">
                <a:avLst/>
              </a:prstGeom>
              <a:blipFill>
                <a:blip r:embed="rId4"/>
                <a:stretch>
                  <a:fillRect l="-3567" r="-2616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187167" title="H_28.770866">
            <a:extLst>
              <a:ext uri="{FF2B5EF4-FFF2-40B4-BE49-F238E27FC236}">
                <a16:creationId xmlns:a16="http://schemas.microsoft.com/office/drawing/2014/main" id="{E65FE898-78AA-47A5-329D-EF60391E6D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20982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ED99A9-A400-88C9-EF2A-8080AC7DC08E}"/>
              </a:ext>
            </a:extLst>
          </p:cNvPr>
          <p:cNvSpPr txBox="1"/>
          <p:nvPr/>
        </p:nvSpPr>
        <p:spPr>
          <a:xfrm>
            <a:off x="5261973" y="17366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F1EFC0-DF27-FB4D-8A09-B01AADB0F320}"/>
              </a:ext>
            </a:extLst>
          </p:cNvPr>
          <p:cNvSpPr txBox="1"/>
          <p:nvPr/>
        </p:nvSpPr>
        <p:spPr>
          <a:xfrm>
            <a:off x="7449928" y="3200901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1B1B80-E834-2188-6790-06EF32F97FD2}"/>
              </a:ext>
            </a:extLst>
          </p:cNvPr>
          <p:cNvSpPr txBox="1"/>
          <p:nvPr/>
        </p:nvSpPr>
        <p:spPr>
          <a:xfrm>
            <a:off x="5000417" y="4719909"/>
            <a:ext cx="637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6" name="yt_shape_10796"/>
              <p:cNvSpPr txBox="1"/>
              <p:nvPr/>
            </p:nvSpPr>
            <p:spPr>
              <a:xfrm>
                <a:off x="540119" y="900000"/>
                <a:ext cx="11111999" cy="2176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达州市中考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人们把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0.618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这个数叫做黄金比，著名数学家华罗庚优选法中的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0.618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就应用了黄金比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5050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96" name="yt_shape_10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176173"/>
              </a:xfrm>
              <a:prstGeom prst="rect">
                <a:avLst/>
              </a:prstGeom>
              <a:blipFill>
                <a:blip r:embed="rId2"/>
                <a:stretch>
                  <a:fillRect l="-1701" r="-1701" b="-3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98" name="yt_shape_10798"/>
          <p:cNvSpPr txBox="1"/>
          <p:nvPr/>
        </p:nvSpPr>
        <p:spPr>
          <a:xfrm>
            <a:off x="540000" y="3126961"/>
            <a:ext cx="130805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99" name="yt_shape_10799"/>
              <p:cNvSpPr txBox="1"/>
              <p:nvPr/>
            </p:nvSpPr>
            <p:spPr>
              <a:xfrm>
                <a:off x="540000" y="3613125"/>
                <a:ext cx="512198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99" name="yt_shape_10799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3125"/>
                <a:ext cx="5121980" cy="920637"/>
              </a:xfrm>
              <a:prstGeom prst="rect">
                <a:avLst/>
              </a:prstGeom>
              <a:blipFill>
                <a:blip r:embed="rId3"/>
                <a:stretch>
                  <a:fillRect l="-3690" r="-2619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01" name="yt_shape_10801"/>
              <p:cNvSpPr txBox="1"/>
              <p:nvPr/>
            </p:nvSpPr>
            <p:spPr>
              <a:xfrm>
                <a:off x="540000" y="4584550"/>
                <a:ext cx="3259739" cy="19705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01" name="yt_shape_10801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4550"/>
                <a:ext cx="3259739" cy="1970539"/>
              </a:xfrm>
              <a:prstGeom prst="rect">
                <a:avLst/>
              </a:prstGeom>
              <a:blipFill>
                <a:blip r:embed="rId4"/>
                <a:stretch>
                  <a:fillRect l="-5805" b="-8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29B48B-BFB0-8735-FD58-858045A97CEE}"/>
              </a:ext>
            </a:extLst>
          </p:cNvPr>
          <p:cNvSpPr txBox="1"/>
          <p:nvPr/>
        </p:nvSpPr>
        <p:spPr>
          <a:xfrm>
            <a:off x="8229365" y="2372241"/>
            <a:ext cx="1094487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3B4702-3D93-0FF6-F091-1632145C2FE9}"/>
                  </a:ext>
                </a:extLst>
              </p:cNvPr>
              <p:cNvSpPr txBox="1"/>
              <p:nvPr/>
            </p:nvSpPr>
            <p:spPr>
              <a:xfrm>
                <a:off x="540000" y="4293096"/>
                <a:ext cx="340829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3B4702-3D93-0FF6-F091-1632145C2F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3096"/>
                <a:ext cx="3408299" cy="1061162"/>
              </a:xfrm>
              <a:prstGeom prst="rect">
                <a:avLst/>
              </a:prstGeom>
              <a:blipFill>
                <a:blip r:embed="rId5"/>
                <a:stretch>
                  <a:fillRect l="-2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D80316-0182-B0CC-1D34-7403EED9190E}"/>
                  </a:ext>
                </a:extLst>
              </p:cNvPr>
              <p:cNvSpPr txBox="1"/>
              <p:nvPr/>
            </p:nvSpPr>
            <p:spPr>
              <a:xfrm>
                <a:off x="1759200" y="5260646"/>
                <a:ext cx="16789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D80316-0182-B0CC-1D34-7403EED919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9200" y="5260646"/>
                <a:ext cx="1678941" cy="615391"/>
              </a:xfrm>
              <a:prstGeom prst="rect">
                <a:avLst/>
              </a:prstGeom>
              <a:blipFill>
                <a:blip r:embed="rId6"/>
                <a:stretch>
                  <a:fillRect l="-581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E91391-45C2-CD32-8EE7-A9E96E4E4969}"/>
                  </a:ext>
                </a:extLst>
              </p:cNvPr>
              <p:cNvSpPr txBox="1"/>
              <p:nvPr/>
            </p:nvSpPr>
            <p:spPr>
              <a:xfrm>
                <a:off x="1759200" y="5782425"/>
                <a:ext cx="10819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E91391-45C2-CD32-8EE7-A9E96E4E49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9200" y="5782425"/>
                <a:ext cx="1081914" cy="555765"/>
              </a:xfrm>
              <a:prstGeom prst="rect">
                <a:avLst/>
              </a:prstGeom>
              <a:blipFill>
                <a:blip r:embed="rId7"/>
                <a:stretch>
                  <a:fillRect l="-9040" t="-1099" r="-904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3" name="yt_shape_10803"/>
              <p:cNvSpPr txBox="1"/>
              <p:nvPr/>
            </p:nvSpPr>
            <p:spPr>
              <a:xfrm>
                <a:off x="479376" y="1052736"/>
                <a:ext cx="3733779" cy="30986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03" name="yt_shape_108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52736"/>
                <a:ext cx="3733779" cy="3098605"/>
              </a:xfrm>
              <a:prstGeom prst="rect">
                <a:avLst/>
              </a:prstGeom>
              <a:blipFill>
                <a:blip r:embed="rId2"/>
                <a:stretch>
                  <a:fillRect l="-5065" r="-4085" b="-5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186205-8FF5-8881-7CBF-86DCAEDA912B}"/>
                  </a:ext>
                </a:extLst>
              </p:cNvPr>
              <p:cNvSpPr txBox="1"/>
              <p:nvPr/>
            </p:nvSpPr>
            <p:spPr>
              <a:xfrm>
                <a:off x="389365" y="1973480"/>
                <a:ext cx="386911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186205-8FF5-8881-7CBF-86DCAEDA9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973480"/>
                <a:ext cx="3869118" cy="1061161"/>
              </a:xfrm>
              <a:prstGeom prst="rect">
                <a:avLst/>
              </a:prstGeom>
              <a:blipFill>
                <a:blip r:embed="rId3"/>
                <a:stretch>
                  <a:fillRect l="-2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3E6F4C-928A-D8CE-73D8-F4274771B4B4}"/>
                  </a:ext>
                </a:extLst>
              </p:cNvPr>
              <p:cNvSpPr txBox="1"/>
              <p:nvPr/>
            </p:nvSpPr>
            <p:spPr>
              <a:xfrm>
                <a:off x="1608565" y="2941029"/>
                <a:ext cx="191217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3E6F4C-928A-D8CE-73D8-F4274771B4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2941029"/>
                <a:ext cx="1912176" cy="766077"/>
              </a:xfrm>
              <a:prstGeom prst="rect">
                <a:avLst/>
              </a:prstGeom>
              <a:blipFill>
                <a:blip r:embed="rId4"/>
                <a:stretch>
                  <a:fillRect l="-509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55A0D4-77A1-5C74-FEFF-868B2931787F}"/>
                  </a:ext>
                </a:extLst>
              </p:cNvPr>
              <p:cNvSpPr txBox="1"/>
              <p:nvPr/>
            </p:nvSpPr>
            <p:spPr>
              <a:xfrm>
                <a:off x="1608565" y="3613494"/>
                <a:ext cx="1234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55A0D4-77A1-5C74-FEFF-868B293178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3613494"/>
                <a:ext cx="1234314" cy="554686"/>
              </a:xfrm>
              <a:prstGeom prst="rect">
                <a:avLst/>
              </a:prstGeom>
              <a:blipFill>
                <a:blip r:embed="rId5"/>
                <a:stretch>
                  <a:fillRect l="-7921" t="-1099" r="-792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7" name="yt_shape_10807"/>
              <p:cNvSpPr txBox="1"/>
              <p:nvPr/>
            </p:nvSpPr>
            <p:spPr>
              <a:xfrm>
                <a:off x="551384" y="1052736"/>
                <a:ext cx="6388608" cy="2862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8×2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07" name="yt_shape_108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6388608" cy="2862643"/>
              </a:xfrm>
              <a:prstGeom prst="rect">
                <a:avLst/>
              </a:prstGeom>
              <a:blipFill>
                <a:blip r:embed="rId2"/>
                <a:stretch>
                  <a:fillRect l="-2863" r="-1908" b="-5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4ADE26-F48C-CF2E-D99F-769CEAAC4196}"/>
                  </a:ext>
                </a:extLst>
              </p:cNvPr>
              <p:cNvSpPr txBox="1"/>
              <p:nvPr/>
            </p:nvSpPr>
            <p:spPr>
              <a:xfrm>
                <a:off x="461373" y="1973480"/>
                <a:ext cx="530117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8×2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4ADE26-F48C-CF2E-D99F-769CEAAC4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973480"/>
                <a:ext cx="5301170" cy="1061161"/>
              </a:xfrm>
              <a:prstGeom prst="rect">
                <a:avLst/>
              </a:prstGeom>
              <a:blipFill>
                <a:blip r:embed="rId3"/>
                <a:stretch>
                  <a:fillRect l="-1841" r="-1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999CED-7E12-4817-AFE6-0D30FA2A9686}"/>
              </a:ext>
            </a:extLst>
          </p:cNvPr>
          <p:cNvSpPr txBox="1"/>
          <p:nvPr/>
        </p:nvSpPr>
        <p:spPr>
          <a:xfrm>
            <a:off x="1680573" y="294102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0837B6-9C87-3179-E1AB-BB403D2DC059}"/>
              </a:ext>
            </a:extLst>
          </p:cNvPr>
          <p:cNvSpPr txBox="1"/>
          <p:nvPr/>
        </p:nvSpPr>
        <p:spPr>
          <a:xfrm>
            <a:off x="1680573" y="341651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1" name="yt_shape_10811"/>
              <p:cNvSpPr txBox="1"/>
              <p:nvPr/>
            </p:nvSpPr>
            <p:spPr>
              <a:xfrm>
                <a:off x="551384" y="1124744"/>
                <a:ext cx="9594101" cy="48751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化简求值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南充市中考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11" name="yt_shape_108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9594101" cy="4875181"/>
              </a:xfrm>
              <a:prstGeom prst="rect">
                <a:avLst/>
              </a:prstGeom>
              <a:blipFill>
                <a:blip r:embed="rId2"/>
                <a:stretch>
                  <a:fillRect l="-1906" t="-1126" r="-953" b="-2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EB44F0-1FC3-E20D-1F96-20E72280E76F}"/>
                  </a:ext>
                </a:extLst>
              </p:cNvPr>
              <p:cNvSpPr txBox="1"/>
              <p:nvPr/>
            </p:nvSpPr>
            <p:spPr>
              <a:xfrm>
                <a:off x="461373" y="2298662"/>
                <a:ext cx="6128067" cy="9675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EB44F0-1FC3-E20D-1F96-20E72280E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98662"/>
                <a:ext cx="6128067" cy="967563"/>
              </a:xfrm>
              <a:prstGeom prst="rect">
                <a:avLst/>
              </a:prstGeom>
              <a:blipFill>
                <a:blip r:embed="rId3"/>
                <a:stretch>
                  <a:fillRect l="-1592" r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30D0A3-606A-795A-3E56-2D554E7EF6E9}"/>
                  </a:ext>
                </a:extLst>
              </p:cNvPr>
              <p:cNvSpPr txBox="1"/>
              <p:nvPr/>
            </p:nvSpPr>
            <p:spPr>
              <a:xfrm>
                <a:off x="461373" y="3172613"/>
                <a:ext cx="5627370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30D0A3-606A-795A-3E56-2D554E7EF6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172613"/>
                <a:ext cx="5627370" cy="849770"/>
              </a:xfrm>
              <a:prstGeom prst="rect">
                <a:avLst/>
              </a:prstGeom>
              <a:blipFill>
                <a:blip r:embed="rId4"/>
                <a:stretch>
                  <a:fillRect l="-1733" r="-1517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DF0259A-E6AC-5850-306D-1E7622A0DF0D}"/>
              </a:ext>
            </a:extLst>
          </p:cNvPr>
          <p:cNvSpPr txBox="1"/>
          <p:nvPr/>
        </p:nvSpPr>
        <p:spPr>
          <a:xfrm>
            <a:off x="461373" y="4449090"/>
            <a:ext cx="518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9E6B2C-FE9F-FED7-91BA-06319E75E1EE}"/>
                  </a:ext>
                </a:extLst>
              </p:cNvPr>
              <p:cNvSpPr txBox="1"/>
              <p:nvPr/>
            </p:nvSpPr>
            <p:spPr>
              <a:xfrm>
                <a:off x="461373" y="4924578"/>
                <a:ext cx="23598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9E6B2C-FE9F-FED7-91BA-06319E75E1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924578"/>
                <a:ext cx="2359851" cy="613931"/>
              </a:xfrm>
              <a:prstGeom prst="rect">
                <a:avLst/>
              </a:prstGeom>
              <a:blipFill>
                <a:blip r:embed="rId5"/>
                <a:stretch>
                  <a:fillRect l="-4134" r="-387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B63FC4-3CF6-E94F-F819-69B24E9D447E}"/>
                  </a:ext>
                </a:extLst>
              </p:cNvPr>
              <p:cNvSpPr txBox="1"/>
              <p:nvPr/>
            </p:nvSpPr>
            <p:spPr>
              <a:xfrm>
                <a:off x="461373" y="5444897"/>
                <a:ext cx="4295140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B63FC4-3CF6-E94F-F819-69B24E9D4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444897"/>
                <a:ext cx="4295140" cy="554685"/>
              </a:xfrm>
              <a:prstGeom prst="rect">
                <a:avLst/>
              </a:prstGeom>
              <a:blipFill>
                <a:blip r:embed="rId6"/>
                <a:stretch>
                  <a:fillRect l="-2273" r="-2273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1" name="yt_shape_10821"/>
          <p:cNvSpPr txBox="1"/>
          <p:nvPr/>
        </p:nvSpPr>
        <p:spPr>
          <a:xfrm>
            <a:off x="479376" y="1086661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20" name="yt_image_10820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086661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23" name="yt_shape_10823"/>
              <p:cNvSpPr txBox="1"/>
              <p:nvPr/>
            </p:nvSpPr>
            <p:spPr>
              <a:xfrm>
                <a:off x="479376" y="1772816"/>
                <a:ext cx="6378862" cy="522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化简后的结果是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23" name="yt_shape_10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72816"/>
                <a:ext cx="6378862" cy="522707"/>
              </a:xfrm>
              <a:prstGeom prst="rect">
                <a:avLst/>
              </a:prstGeom>
              <a:blipFill>
                <a:blip r:embed="rId3"/>
                <a:stretch>
                  <a:fillRect l="-2964" r="-1912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25" name="yt_table_10825" title="H_71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0503753"/>
                  </p:ext>
                </p:extLst>
              </p:nvPr>
            </p:nvGraphicFramePr>
            <p:xfrm>
              <a:off x="479376" y="2346311"/>
              <a:ext cx="4533774" cy="979170"/>
            </p:xfrm>
            <a:graphic>
              <a:graphicData uri="http://schemas.openxmlformats.org/drawingml/2006/table">
                <a:tbl>
                  <a:tblPr/>
                  <a:tblGrid>
                    <a:gridCol w="2837752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1696022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25" name="yt_table_10825" title="H_71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0503753"/>
                  </p:ext>
                </p:extLst>
              </p:nvPr>
            </p:nvGraphicFramePr>
            <p:xfrm>
              <a:off x="479376" y="2346311"/>
              <a:ext cx="4533774" cy="979170"/>
            </p:xfrm>
            <a:graphic>
              <a:graphicData uri="http://schemas.openxmlformats.org/drawingml/2006/table">
                <a:tbl>
                  <a:tblPr/>
                  <a:tblGrid>
                    <a:gridCol w="2837752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1696022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</a:tblGrid>
                  <a:tr h="4895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704" r="-59871" b="-1271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7025" t="-3704" b="-1271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4895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704" r="-59871" b="-271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7025" t="-103704" b="-271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26" name="yt_shape_10826"/>
              <p:cNvSpPr txBox="1"/>
              <p:nvPr/>
            </p:nvSpPr>
            <p:spPr>
              <a:xfrm>
                <a:off x="479376" y="3298918"/>
                <a:ext cx="6899325" cy="21409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26" name="yt_shape_108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98918"/>
                <a:ext cx="6899325" cy="2140907"/>
              </a:xfrm>
              <a:prstGeom prst="rect">
                <a:avLst/>
              </a:prstGeom>
              <a:blipFill>
                <a:blip r:embed="rId5"/>
                <a:stretch>
                  <a:fillRect l="-2741" t="-285" r="-1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2272B1-DB99-4DD7-1771-2D8218E98D99}"/>
              </a:ext>
            </a:extLst>
          </p:cNvPr>
          <p:cNvSpPr txBox="1"/>
          <p:nvPr/>
        </p:nvSpPr>
        <p:spPr>
          <a:xfrm>
            <a:off x="5876273" y="1726010"/>
            <a:ext cx="400748" cy="6112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9F4C0D-D31F-478A-DCC8-DC9D188D205F}"/>
              </a:ext>
            </a:extLst>
          </p:cNvPr>
          <p:cNvSpPr txBox="1"/>
          <p:nvPr/>
        </p:nvSpPr>
        <p:spPr>
          <a:xfrm>
            <a:off x="4838493" y="3252112"/>
            <a:ext cx="13992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EDFDD9-FB18-CBB8-7AA0-8FB144B7678B}"/>
              </a:ext>
            </a:extLst>
          </p:cNvPr>
          <p:cNvSpPr txBox="1"/>
          <p:nvPr/>
        </p:nvSpPr>
        <p:spPr>
          <a:xfrm>
            <a:off x="6688565" y="3789703"/>
            <a:ext cx="637286" cy="70867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5393D2-1E94-8A95-B92D-4E213A6B2481}"/>
                  </a:ext>
                </a:extLst>
              </p:cNvPr>
              <p:cNvSpPr txBox="1"/>
              <p:nvPr/>
            </p:nvSpPr>
            <p:spPr>
              <a:xfrm>
                <a:off x="6632939" y="4404764"/>
                <a:ext cx="61347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5393D2-1E94-8A95-B92D-4E213A6B24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2939" y="4404764"/>
                <a:ext cx="613474" cy="10611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147B2CC-7293-3010-CD10-9FF1A094E52B}"/>
              </a:ext>
            </a:extLst>
          </p:cNvPr>
          <p:cNvCxnSpPr/>
          <p:nvPr/>
        </p:nvCxnSpPr>
        <p:spPr>
          <a:xfrm>
            <a:off x="6418150" y="530120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" name="yt_shape_10833"/>
          <p:cNvSpPr txBox="1"/>
          <p:nvPr/>
        </p:nvSpPr>
        <p:spPr>
          <a:xfrm>
            <a:off x="551384" y="1086661"/>
            <a:ext cx="2395464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796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32" name="yt_image_10832" title="H_50.0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086661"/>
            <a:ext cx="2379726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35" name="yt_shape_10835"/>
              <p:cNvSpPr txBox="1"/>
              <p:nvPr/>
            </p:nvSpPr>
            <p:spPr>
              <a:xfrm>
                <a:off x="551384" y="1772816"/>
                <a:ext cx="10440679" cy="25741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的整数部分为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，小数部分为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的整数部分为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的整数部分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的小数部分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35" name="yt_shape_10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72816"/>
                <a:ext cx="10440679" cy="2574166"/>
              </a:xfrm>
              <a:prstGeom prst="rect">
                <a:avLst/>
              </a:prstGeom>
              <a:blipFill>
                <a:blip r:embed="rId3"/>
                <a:stretch>
                  <a:fillRect l="-1751" t="-948" r="-876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5E0EE2-3734-C4FF-50F8-66491547F185}"/>
                  </a:ext>
                </a:extLst>
              </p:cNvPr>
              <p:cNvSpPr txBox="1"/>
              <p:nvPr/>
            </p:nvSpPr>
            <p:spPr>
              <a:xfrm>
                <a:off x="461373" y="2247790"/>
                <a:ext cx="574929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的整数部分为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5E0EE2-3734-C4FF-50F8-66491547F1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47790"/>
                <a:ext cx="5749290" cy="615391"/>
              </a:xfrm>
              <a:prstGeom prst="rect">
                <a:avLst/>
              </a:prstGeom>
              <a:blipFill>
                <a:blip r:embed="rId4"/>
                <a:stretch>
                  <a:fillRect l="-1697" r="-169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60C50A-FD1A-CA32-99B3-22ABAA0D8381}"/>
                  </a:ext>
                </a:extLst>
              </p:cNvPr>
              <p:cNvSpPr txBox="1"/>
              <p:nvPr/>
            </p:nvSpPr>
            <p:spPr>
              <a:xfrm>
                <a:off x="461373" y="2769569"/>
                <a:ext cx="36885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的整数部分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60C50A-FD1A-CA32-99B3-22ABAA0D8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769569"/>
                <a:ext cx="3688588" cy="615392"/>
              </a:xfrm>
              <a:prstGeom prst="rect">
                <a:avLst/>
              </a:prstGeom>
              <a:blipFill>
                <a:blip r:embed="rId5"/>
                <a:stretch>
                  <a:fillRect l="-2645" r="-264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855AF5-DA48-40F3-83F6-2B487F0A0EB6}"/>
                  </a:ext>
                </a:extLst>
              </p:cNvPr>
              <p:cNvSpPr txBox="1"/>
              <p:nvPr/>
            </p:nvSpPr>
            <p:spPr>
              <a:xfrm>
                <a:off x="461373" y="3291349"/>
                <a:ext cx="6285992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的小数部分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855AF5-DA48-40F3-83F6-2B487F0A0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291349"/>
                <a:ext cx="6285992" cy="615391"/>
              </a:xfrm>
              <a:prstGeom prst="rect">
                <a:avLst/>
              </a:prstGeom>
              <a:blipFill>
                <a:blip r:embed="rId6"/>
                <a:stretch>
                  <a:fillRect l="-1552" r="-155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F831970-BE5A-1307-4390-1D9D3D1D9B4F}"/>
                  </a:ext>
                </a:extLst>
              </p:cNvPr>
              <p:cNvSpPr txBox="1"/>
              <p:nvPr/>
            </p:nvSpPr>
            <p:spPr>
              <a:xfrm>
                <a:off x="461373" y="3813128"/>
                <a:ext cx="1051979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F831970-BE5A-1307-4390-1D9D3D1D9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813128"/>
                <a:ext cx="10519791" cy="555765"/>
              </a:xfrm>
              <a:prstGeom prst="rect">
                <a:avLst/>
              </a:prstGeom>
              <a:blipFill>
                <a:blip r:embed="rId7"/>
                <a:stretch>
                  <a:fillRect l="-928" t="-1099" r="-98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776</Words>
  <Application>Microsoft Office PowerPoint</Application>
  <PresentationFormat>宽屏</PresentationFormat>
  <Paragraphs>146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