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1" r:id="rId6"/>
    <p:sldId id="376" r:id="rId7"/>
    <p:sldId id="394" r:id="rId8"/>
    <p:sldId id="395" r:id="rId9"/>
    <p:sldId id="378" r:id="rId10"/>
    <p:sldId id="380" r:id="rId11"/>
    <p:sldId id="383" r:id="rId12"/>
    <p:sldId id="396" r:id="rId13"/>
    <p:sldId id="387" r:id="rId14"/>
    <p:sldId id="389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bin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" name="yt_shape_10444"/>
          <p:cNvSpPr txBox="1"/>
          <p:nvPr/>
        </p:nvSpPr>
        <p:spPr>
          <a:xfrm>
            <a:off x="479257" y="1219249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443" name="yt_image_10443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257" y="121924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446" name="yt_shape_10446"/>
              <p:cNvSpPr txBox="1"/>
              <p:nvPr/>
            </p:nvSpPr>
            <p:spPr>
              <a:xfrm>
                <a:off x="479376" y="1916832"/>
                <a:ext cx="11111999" cy="14285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二次根式加减时，先将二次根式化成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最简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二次根式，再将被开方数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相同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的二次根式进行合并，类似合并同类项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化简后的相同点是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被开方数相同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446" name="yt_shape_104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916832"/>
                <a:ext cx="11111999" cy="1428596"/>
              </a:xfrm>
              <a:prstGeom prst="rect">
                <a:avLst/>
              </a:prstGeom>
              <a:blipFill>
                <a:blip r:embed="rId3"/>
                <a:stretch>
                  <a:fillRect l="-1701" t="-3404" b="-11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AAFF727-D9C2-AA9F-7E64-2AB250AF84A8}"/>
              </a:ext>
            </a:extLst>
          </p:cNvPr>
          <p:cNvSpPr txBox="1"/>
          <p:nvPr/>
        </p:nvSpPr>
        <p:spPr>
          <a:xfrm>
            <a:off x="5799565" y="187002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最简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5E2826-E2BD-F741-946C-04DBA6A7761F}"/>
              </a:ext>
            </a:extLst>
          </p:cNvPr>
          <p:cNvSpPr txBox="1"/>
          <p:nvPr/>
        </p:nvSpPr>
        <p:spPr>
          <a:xfrm>
            <a:off x="10371564" y="187002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相同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E2C8BE-E6F6-D9BF-8EB6-D60B6DE1FADE}"/>
              </a:ext>
            </a:extLst>
          </p:cNvPr>
          <p:cNvSpPr txBox="1"/>
          <p:nvPr/>
        </p:nvSpPr>
        <p:spPr>
          <a:xfrm>
            <a:off x="5256894" y="2821002"/>
            <a:ext cx="2313686" cy="55741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被开方数相同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11" name="yt_shape_10511"/>
              <p:cNvSpPr txBox="1"/>
              <p:nvPr/>
            </p:nvSpPr>
            <p:spPr>
              <a:xfrm>
                <a:off x="540000" y="980728"/>
                <a:ext cx="11111999" cy="55712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若一等腰三角形的两边长分别为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，则该三角形的周长为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0511" name="yt_shape_105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80728"/>
                <a:ext cx="11111999" cy="5571205"/>
              </a:xfrm>
              <a:prstGeom prst="rect">
                <a:avLst/>
              </a:prstGeom>
              <a:blipFill>
                <a:blip r:embed="rId2"/>
                <a:stretch>
                  <a:fillRect l="-1701" t="-438" b="-22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FE1A664-A239-4536-217C-E1EC02D25B74}"/>
                  </a:ext>
                </a:extLst>
              </p:cNvPr>
              <p:cNvSpPr txBox="1"/>
              <p:nvPr/>
            </p:nvSpPr>
            <p:spPr>
              <a:xfrm>
                <a:off x="1059589" y="1373291"/>
                <a:ext cx="1831341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FE1A664-A239-4536-217C-E1EC02D25B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589" y="1373291"/>
                <a:ext cx="1831341" cy="618694"/>
              </a:xfrm>
              <a:prstGeom prst="rect">
                <a:avLst/>
              </a:prstGeom>
              <a:blipFill>
                <a:blip r:embed="rId3"/>
                <a:stretch>
                  <a:fillRect l="-5333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857E5A3-A33B-0DF0-9D25-0EEB1916A73D}"/>
                  </a:ext>
                </a:extLst>
              </p:cNvPr>
              <p:cNvSpPr txBox="1"/>
              <p:nvPr/>
            </p:nvSpPr>
            <p:spPr>
              <a:xfrm>
                <a:off x="449989" y="2978749"/>
                <a:ext cx="4209542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857E5A3-A33B-0DF0-9D25-0EEB1916A7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78749"/>
                <a:ext cx="4209542" cy="851231"/>
              </a:xfrm>
              <a:prstGeom prst="rect">
                <a:avLst/>
              </a:prstGeom>
              <a:blipFill>
                <a:blip r:embed="rId4"/>
                <a:stretch>
                  <a:fillRect l="-2319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1AD0832-F324-1080-E6E6-AFF25826D44F}"/>
                  </a:ext>
                </a:extLst>
              </p:cNvPr>
              <p:cNvSpPr txBox="1"/>
              <p:nvPr/>
            </p:nvSpPr>
            <p:spPr>
              <a:xfrm>
                <a:off x="1669189" y="3736368"/>
                <a:ext cx="1816989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1AD0832-F324-1080-E6E6-AFF25826D4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3736368"/>
                <a:ext cx="1816989" cy="851230"/>
              </a:xfrm>
              <a:prstGeom prst="rect">
                <a:avLst/>
              </a:prstGeom>
              <a:blipFill>
                <a:blip r:embed="rId5"/>
                <a:stretch>
                  <a:fillRect l="-5369" r="-5369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E4752B4-B583-53EE-4624-04A4DCA282DB}"/>
                  </a:ext>
                </a:extLst>
              </p:cNvPr>
              <p:cNvSpPr txBox="1"/>
              <p:nvPr/>
            </p:nvSpPr>
            <p:spPr>
              <a:xfrm>
                <a:off x="449989" y="5461536"/>
                <a:ext cx="4244594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E4752B4-B583-53EE-4624-04A4DCA282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61536"/>
                <a:ext cx="4244594" cy="618693"/>
              </a:xfrm>
              <a:prstGeom prst="rect">
                <a:avLst/>
              </a:prstGeom>
              <a:blipFill>
                <a:blip r:embed="rId6"/>
                <a:stretch>
                  <a:fillRect l="-2299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EF5136C-0D0E-6158-E063-C41B6CC7E309}"/>
                  </a:ext>
                </a:extLst>
              </p:cNvPr>
              <p:cNvSpPr txBox="1"/>
              <p:nvPr/>
            </p:nvSpPr>
            <p:spPr>
              <a:xfrm>
                <a:off x="1669189" y="5986618"/>
                <a:ext cx="1081914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EF5136C-0D0E-6158-E063-C41B6CC7E3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5986618"/>
                <a:ext cx="1081914" cy="558242"/>
              </a:xfrm>
              <a:prstGeom prst="rect">
                <a:avLst/>
              </a:prstGeom>
              <a:blipFill>
                <a:blip r:embed="rId7"/>
                <a:stretch>
                  <a:fillRect l="-9040" r="-9040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22" name="yt_shape_10522"/>
              <p:cNvSpPr txBox="1"/>
              <p:nvPr/>
            </p:nvSpPr>
            <p:spPr>
              <a:xfrm>
                <a:off x="551384" y="1124744"/>
                <a:ext cx="5821145" cy="43562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0522" name="yt_shape_105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24744"/>
                <a:ext cx="5821145" cy="4356257"/>
              </a:xfrm>
              <a:prstGeom prst="rect">
                <a:avLst/>
              </a:prstGeom>
              <a:blipFill>
                <a:blip r:embed="rId2"/>
                <a:stretch>
                  <a:fillRect l="-3141" r="-2304" b="-1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2234743-3D49-5FE0-6927-4E0069B975F9}"/>
                  </a:ext>
                </a:extLst>
              </p:cNvPr>
              <p:cNvSpPr txBox="1"/>
              <p:nvPr/>
            </p:nvSpPr>
            <p:spPr>
              <a:xfrm>
                <a:off x="461373" y="1753388"/>
                <a:ext cx="4731957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2234743-3D49-5FE0-6927-4E0069B975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1753388"/>
                <a:ext cx="4731957" cy="769061"/>
              </a:xfrm>
              <a:prstGeom prst="rect">
                <a:avLst/>
              </a:prstGeom>
              <a:blipFill>
                <a:blip r:embed="rId3"/>
                <a:stretch>
                  <a:fillRect l="-206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E0DA475-0C19-5259-F8CA-F449C4179088}"/>
                  </a:ext>
                </a:extLst>
              </p:cNvPr>
              <p:cNvSpPr txBox="1"/>
              <p:nvPr/>
            </p:nvSpPr>
            <p:spPr>
              <a:xfrm>
                <a:off x="1680573" y="2428837"/>
                <a:ext cx="92951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E0DA475-0C19-5259-F8CA-F449C41790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573" y="2428837"/>
                <a:ext cx="929514" cy="615392"/>
              </a:xfrm>
              <a:prstGeom prst="rect">
                <a:avLst/>
              </a:prstGeom>
              <a:blipFill>
                <a:blip r:embed="rId4"/>
                <a:stretch>
                  <a:fillRect l="-10526" r="-10526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4C434F5-AC86-436B-D4E2-11D8788BCF36}"/>
                  </a:ext>
                </a:extLst>
              </p:cNvPr>
              <p:cNvSpPr txBox="1"/>
              <p:nvPr/>
            </p:nvSpPr>
            <p:spPr>
              <a:xfrm>
                <a:off x="461373" y="3918166"/>
                <a:ext cx="5011357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4C434F5-AC86-436B-D4E2-11D8788BCF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918166"/>
                <a:ext cx="5011357" cy="852437"/>
              </a:xfrm>
              <a:prstGeom prst="rect">
                <a:avLst/>
              </a:prstGeom>
              <a:blipFill>
                <a:blip r:embed="rId5"/>
                <a:stretch>
                  <a:fillRect l="-1946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E565838-B5B7-62B7-0F0D-34E10472FD88}"/>
                  </a:ext>
                </a:extLst>
              </p:cNvPr>
              <p:cNvSpPr txBox="1"/>
              <p:nvPr/>
            </p:nvSpPr>
            <p:spPr>
              <a:xfrm>
                <a:off x="1680573" y="4676991"/>
                <a:ext cx="1415289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E565838-B5B7-62B7-0F0D-34E10472FD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573" y="4676991"/>
                <a:ext cx="1415289" cy="808686"/>
              </a:xfrm>
              <a:prstGeom prst="rect">
                <a:avLst/>
              </a:prstGeom>
              <a:blipFill>
                <a:blip r:embed="rId6"/>
                <a:stretch>
                  <a:fillRect l="-6897" r="-6897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1" name="yt_shape_10531"/>
          <p:cNvSpPr txBox="1"/>
          <p:nvPr/>
        </p:nvSpPr>
        <p:spPr>
          <a:xfrm>
            <a:off x="551384" y="890518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530" name="yt_image_10530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890518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533" name="yt_shape_10533"/>
              <p:cNvSpPr txBox="1"/>
              <p:nvPr/>
            </p:nvSpPr>
            <p:spPr>
              <a:xfrm>
                <a:off x="551384" y="1537313"/>
                <a:ext cx="8600752" cy="48405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满足｜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</m:e>
                            </m:rad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18</m:t>
                                </m:r>
                              </m:e>
                            </m:rad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32</m:t>
                                </m:r>
                              </m:e>
                            </m:rad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能，理由如下：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为边能构成三角形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0533" name="yt_shape_105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537313"/>
                <a:ext cx="8600752" cy="4840556"/>
              </a:xfrm>
              <a:prstGeom prst="rect">
                <a:avLst/>
              </a:prstGeom>
              <a:blipFill>
                <a:blip r:embed="rId3"/>
                <a:stretch>
                  <a:fillRect l="-2126" r="-1276" b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B52939E-5CFD-FD08-18DA-99DCE5AEA5C5}"/>
                  </a:ext>
                </a:extLst>
              </p:cNvPr>
              <p:cNvSpPr txBox="1"/>
              <p:nvPr/>
            </p:nvSpPr>
            <p:spPr>
              <a:xfrm>
                <a:off x="551384" y="2179939"/>
                <a:ext cx="6824600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</m:e>
                            </m:rad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18</m:t>
                                </m:r>
                              </m:e>
                            </m:rad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32</m:t>
                                </m:r>
                              </m:e>
                            </m:rad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B52939E-5CFD-FD08-18DA-99DCE5AEA5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179939"/>
                <a:ext cx="6824600" cy="1854213"/>
              </a:xfrm>
              <a:prstGeom prst="rect">
                <a:avLst/>
              </a:prstGeom>
              <a:blipFill>
                <a:blip r:embed="rId4"/>
                <a:stretch>
                  <a:fillRect l="-13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B44E7B3-D04A-62CA-3A3D-6029D5F49101}"/>
              </a:ext>
            </a:extLst>
          </p:cNvPr>
          <p:cNvSpPr txBox="1"/>
          <p:nvPr/>
        </p:nvSpPr>
        <p:spPr>
          <a:xfrm>
            <a:off x="516081" y="4690496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能，理由如下：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4CF6DD1-B8FB-516E-D3C8-CC5852E2D671}"/>
                  </a:ext>
                </a:extLst>
              </p:cNvPr>
              <p:cNvSpPr txBox="1"/>
              <p:nvPr/>
            </p:nvSpPr>
            <p:spPr>
              <a:xfrm>
                <a:off x="516081" y="5165984"/>
                <a:ext cx="431590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4CF6DD1-B8FB-516E-D3C8-CC5852E2D6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081" y="5165984"/>
                <a:ext cx="4315904" cy="615391"/>
              </a:xfrm>
              <a:prstGeom prst="rect">
                <a:avLst/>
              </a:prstGeom>
              <a:blipFill>
                <a:blip r:embed="rId5"/>
                <a:stretch>
                  <a:fillRect l="-2260" r="-1977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CE69F60-F836-D86A-0E33-5934CD1F95D9}"/>
                  </a:ext>
                </a:extLst>
              </p:cNvPr>
              <p:cNvSpPr txBox="1"/>
              <p:nvPr/>
            </p:nvSpPr>
            <p:spPr>
              <a:xfrm>
                <a:off x="516081" y="5687763"/>
                <a:ext cx="385870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CE69F60-F836-D86A-0E33-5934CD1F95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081" y="5687763"/>
                <a:ext cx="3858704" cy="615392"/>
              </a:xfrm>
              <a:prstGeom prst="rect">
                <a:avLst/>
              </a:prstGeom>
              <a:blipFill>
                <a:blip r:embed="rId6"/>
                <a:stretch>
                  <a:fillRect l="-2528" r="-2212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DAB6CEB-8A75-7FC1-2DE6-F6B73A736F8C}"/>
              </a:ext>
            </a:extLst>
          </p:cNvPr>
          <p:cNvSpPr txBox="1"/>
          <p:nvPr/>
        </p:nvSpPr>
        <p:spPr>
          <a:xfrm>
            <a:off x="516081" y="6209543"/>
            <a:ext cx="43536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为边能构成三角形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3309" y="4090516"/>
            <a:ext cx="844860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为边能否构成三角形？并说明你的理由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2" name="yt_shape_10542"/>
          <p:cNvSpPr txBox="1"/>
          <p:nvPr/>
        </p:nvSpPr>
        <p:spPr>
          <a:xfrm>
            <a:off x="596211" y="1029847"/>
            <a:ext cx="5385833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白正" pitchFamily="19"/>
                <a:ea typeface="宋体" pitchFamily="19"/>
              </a:rPr>
              <a:t> </a:t>
            </a:r>
          </a:p>
        </p:txBody>
      </p:sp>
      <p:pic>
        <p:nvPicPr>
          <p:cNvPr id="10541" name="yt_image_10541" title="H_29.7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6523" y="1079246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544" name="yt_shape_10544"/>
              <p:cNvSpPr txBox="1"/>
              <p:nvPr/>
            </p:nvSpPr>
            <p:spPr>
              <a:xfrm>
                <a:off x="596211" y="1508272"/>
                <a:ext cx="7993278" cy="9457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同类二次根式的判断和运用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可以合并，则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的最小正整数值是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544" name="yt_shape_105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211" y="1508272"/>
                <a:ext cx="7993278" cy="945708"/>
              </a:xfrm>
              <a:prstGeom prst="rect">
                <a:avLst/>
              </a:prstGeom>
              <a:blipFill>
                <a:blip r:embed="rId3"/>
                <a:stretch>
                  <a:fillRect l="-2365" t="-5128" r="-1373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47" name="yt_table_1054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701619"/>
              </p:ext>
            </p:extLst>
          </p:nvPr>
        </p:nvGraphicFramePr>
        <p:xfrm>
          <a:off x="596211" y="2510801"/>
          <a:ext cx="7252653" cy="475488"/>
        </p:xfrm>
        <a:graphic>
          <a:graphicData uri="http://schemas.openxmlformats.org/drawingml/2006/table">
            <a:tbl>
              <a:tblPr/>
              <a:tblGrid>
                <a:gridCol w="2322830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7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549" name="yt_shape_10549"/>
              <p:cNvSpPr txBox="1"/>
              <p:nvPr/>
            </p:nvSpPr>
            <p:spPr>
              <a:xfrm>
                <a:off x="596211" y="3036972"/>
                <a:ext cx="7960962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的和等于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549" name="yt_shape_105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211" y="3036972"/>
                <a:ext cx="7960962" cy="466666"/>
              </a:xfrm>
              <a:prstGeom prst="rect">
                <a:avLst/>
              </a:prstGeom>
              <a:blipFill>
                <a:blip r:embed="rId4"/>
                <a:stretch>
                  <a:fillRect l="-2374" t="-3896" r="-1302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51" name="yt_table_1055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863143"/>
              </p:ext>
            </p:extLst>
          </p:nvPr>
        </p:nvGraphicFramePr>
        <p:xfrm>
          <a:off x="596211" y="3554426"/>
          <a:ext cx="7252653" cy="475488"/>
        </p:xfrm>
        <a:graphic>
          <a:graphicData uri="http://schemas.openxmlformats.org/drawingml/2006/table">
            <a:tbl>
              <a:tblPr/>
              <a:tblGrid>
                <a:gridCol w="2322830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1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8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553" name="yt_shape_10553"/>
              <p:cNvSpPr txBox="1"/>
              <p:nvPr/>
            </p:nvSpPr>
            <p:spPr>
              <a:xfrm>
                <a:off x="596211" y="4080597"/>
                <a:ext cx="9043309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若最简二次根式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能合并，则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553" name="yt_shape_105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211" y="4080597"/>
                <a:ext cx="9043309" cy="465512"/>
              </a:xfrm>
              <a:prstGeom prst="rect">
                <a:avLst/>
              </a:prstGeom>
              <a:blipFill>
                <a:blip r:embed="rId5"/>
                <a:stretch>
                  <a:fillRect l="-2090" t="-3896" r="-114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555" name="yt_table_10555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885860"/>
                  </p:ext>
                </p:extLst>
              </p:nvPr>
            </p:nvGraphicFramePr>
            <p:xfrm>
              <a:off x="596211" y="4596897"/>
              <a:ext cx="7252653" cy="672465"/>
            </p:xfrm>
            <a:graphic>
              <a:graphicData uri="http://schemas.openxmlformats.org/drawingml/2006/table">
                <a:tbl>
                  <a:tblPr/>
                  <a:tblGrid>
                    <a:gridCol w="2322830">
                      <a:extLst>
                        <a:ext uri="{9D8B030D-6E8A-4147-A177-3AD203B41FA5}">
                          <a16:colId xmlns:a16="http://schemas.microsoft.com/office/drawing/2014/main" val="1012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128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129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555" name="yt_table_10555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885860"/>
                  </p:ext>
                </p:extLst>
              </p:nvPr>
            </p:nvGraphicFramePr>
            <p:xfrm>
              <a:off x="596211" y="4596897"/>
              <a:ext cx="7252653" cy="672465"/>
            </p:xfrm>
            <a:graphic>
              <a:graphicData uri="http://schemas.openxmlformats.org/drawingml/2006/table">
                <a:tbl>
                  <a:tblPr/>
                  <a:tblGrid>
                    <a:gridCol w="2322830">
                      <a:extLst>
                        <a:ext uri="{9D8B030D-6E8A-4147-A177-3AD203B41FA5}">
                          <a16:colId xmlns:a16="http://schemas.microsoft.com/office/drawing/2014/main" val="1012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128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129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</a:tblGrid>
                  <a:tr h="6724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r="-212598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19063" r="-153125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556" name="yt_shape_10556"/>
              <p:cNvSpPr txBox="1"/>
              <p:nvPr/>
            </p:nvSpPr>
            <p:spPr>
              <a:xfrm>
                <a:off x="596211" y="5281212"/>
                <a:ext cx="10452425" cy="10682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若最简二次根式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是同类二次根式，则它们相加的结果是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556" name="yt_shape_105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211" y="5281212"/>
                <a:ext cx="10452425" cy="1068241"/>
              </a:xfrm>
              <a:prstGeom prst="rect">
                <a:avLst/>
              </a:prstGeom>
              <a:blipFill>
                <a:blip r:embed="rId7"/>
                <a:stretch>
                  <a:fillRect l="-1809" t="-568" r="-233" b="-107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09DAD36-EA18-8F23-0598-75C0981D850F}"/>
              </a:ext>
            </a:extLst>
          </p:cNvPr>
          <p:cNvSpPr txBox="1"/>
          <p:nvPr/>
        </p:nvSpPr>
        <p:spPr>
          <a:xfrm>
            <a:off x="7591910" y="1936954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40B776-671E-8B52-CADD-F87D26F24723}"/>
              </a:ext>
            </a:extLst>
          </p:cNvPr>
          <p:cNvSpPr txBox="1"/>
          <p:nvPr/>
        </p:nvSpPr>
        <p:spPr>
          <a:xfrm>
            <a:off x="7577369" y="2990166"/>
            <a:ext cx="383285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89ADFB-6455-E232-1D31-E68922E039A4}"/>
              </a:ext>
            </a:extLst>
          </p:cNvPr>
          <p:cNvSpPr txBox="1"/>
          <p:nvPr/>
        </p:nvSpPr>
        <p:spPr>
          <a:xfrm>
            <a:off x="8649250" y="4033791"/>
            <a:ext cx="383285" cy="5546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827ECFC-2D32-F91B-C602-0D1D52EFE0CC}"/>
                  </a:ext>
                </a:extLst>
              </p:cNvPr>
              <p:cNvSpPr txBox="1"/>
              <p:nvPr/>
            </p:nvSpPr>
            <p:spPr>
              <a:xfrm>
                <a:off x="1115800" y="5691047"/>
                <a:ext cx="10057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827ECFC-2D32-F91B-C602-0D1D52EFE0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800" y="5691047"/>
                <a:ext cx="1005714" cy="554686"/>
              </a:xfrm>
              <a:prstGeom prst="rect">
                <a:avLst/>
              </a:prstGeom>
              <a:blipFill>
                <a:blip r:embed="rId8"/>
                <a:stretch>
                  <a:fillRect l="-9091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0" name="yt_shape_10450"/>
          <p:cNvSpPr txBox="1"/>
          <p:nvPr/>
        </p:nvSpPr>
        <p:spPr>
          <a:xfrm>
            <a:off x="551384" y="1127875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449" name="yt_image_10449" title="H_51.3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127875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2" name="yt_shape_10452"/>
          <p:cNvSpPr txBox="1"/>
          <p:nvPr/>
        </p:nvSpPr>
        <p:spPr>
          <a:xfrm>
            <a:off x="551384" y="1831172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二次根式合并的条件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53" name="yt_shape_10453"/>
              <p:cNvSpPr txBox="1"/>
              <p:nvPr/>
            </p:nvSpPr>
            <p:spPr>
              <a:xfrm>
                <a:off x="551384" y="2335482"/>
                <a:ext cx="5750100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下列二次根式能与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合并的是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453" name="yt_shape_104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335482"/>
                <a:ext cx="5750100" cy="466666"/>
              </a:xfrm>
              <a:prstGeom prst="rect">
                <a:avLst/>
              </a:prstGeom>
              <a:blipFill>
                <a:blip r:embed="rId3"/>
                <a:stretch>
                  <a:fillRect l="-3178" t="-3896" r="-2225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455" name="yt_table_10455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93036267"/>
                  </p:ext>
                </p:extLst>
              </p:nvPr>
            </p:nvGraphicFramePr>
            <p:xfrm>
              <a:off x="551384" y="2852936"/>
              <a:ext cx="8073900" cy="967550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105"/>
                        </a:ext>
                      </a:extLst>
                    </a:gridCol>
                    <a:gridCol w="2153095">
                      <a:extLst>
                        <a:ext uri="{9D8B030D-6E8A-4147-A177-3AD203B41FA5}">
                          <a16:colId xmlns:a16="http://schemas.microsoft.com/office/drawing/2014/main" val="10106"/>
                        </a:ext>
                      </a:extLst>
                    </a:gridCol>
                    <a:gridCol w="2153095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  <a:gridCol w="1417765">
                      <a:extLst>
                        <a:ext uri="{9D8B030D-6E8A-4147-A177-3AD203B41FA5}">
                          <a16:colId xmlns:a16="http://schemas.microsoft.com/office/drawing/2014/main" val="101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18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455" name="yt_table_10455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93036267"/>
                  </p:ext>
                </p:extLst>
              </p:nvPr>
            </p:nvGraphicFramePr>
            <p:xfrm>
              <a:off x="551384" y="2852936"/>
              <a:ext cx="8073900" cy="967550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105"/>
                        </a:ext>
                      </a:extLst>
                    </a:gridCol>
                    <a:gridCol w="2153095">
                      <a:extLst>
                        <a:ext uri="{9D8B030D-6E8A-4147-A177-3AD203B41FA5}">
                          <a16:colId xmlns:a16="http://schemas.microsoft.com/office/drawing/2014/main" val="10106"/>
                        </a:ext>
                      </a:extLst>
                    </a:gridCol>
                    <a:gridCol w="2153095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  <a:gridCol w="1417765">
                      <a:extLst>
                        <a:ext uri="{9D8B030D-6E8A-4147-A177-3AD203B41FA5}">
                          <a16:colId xmlns:a16="http://schemas.microsoft.com/office/drawing/2014/main" val="10108"/>
                        </a:ext>
                      </a:extLst>
                    </a:gridCol>
                  </a:tblGrid>
                  <a:tr h="9675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432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9348" r="-1660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9348" r="-660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6867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456" name="yt_shape_10456"/>
              <p:cNvSpPr txBox="1"/>
              <p:nvPr/>
            </p:nvSpPr>
            <p:spPr>
              <a:xfrm>
                <a:off x="551503" y="3815256"/>
                <a:ext cx="11532545" cy="976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以下二次根式：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，化简后被开方数相同的是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456" name="yt_shape_104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503" y="3815256"/>
                <a:ext cx="11532545" cy="976999"/>
              </a:xfrm>
              <a:prstGeom prst="rect">
                <a:avLst/>
              </a:prstGeom>
              <a:blipFill>
                <a:blip r:embed="rId5"/>
                <a:stretch>
                  <a:fillRect l="-1586" r="-15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58" name="yt_table_104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155012"/>
              </p:ext>
            </p:extLst>
          </p:nvPr>
        </p:nvGraphicFramePr>
        <p:xfrm>
          <a:off x="551384" y="4782806"/>
          <a:ext cx="6374703" cy="950976"/>
        </p:xfrm>
        <a:graphic>
          <a:graphicData uri="http://schemas.openxmlformats.org/drawingml/2006/table">
            <a:tbl>
              <a:tblPr/>
              <a:tblGrid>
                <a:gridCol w="4503040">
                  <a:extLst>
                    <a:ext uri="{9D8B030D-6E8A-4147-A177-3AD203B41FA5}">
                      <a16:colId xmlns:a16="http://schemas.microsoft.com/office/drawing/2014/main" val="10109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1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"/>
                  </a:ext>
                </a:extLst>
              </a:tr>
            </a:tbl>
          </a:graphicData>
        </a:graphic>
      </p:graphicFrame>
      <p:pic>
        <p:nvPicPr>
          <p:cNvPr id="3" name="yt_shape_1698902971727" title="H_28.801733">
            <a:extLst>
              <a:ext uri="{FF2B5EF4-FFF2-40B4-BE49-F238E27FC236}">
                <a16:creationId xmlns:a16="http://schemas.microsoft.com/office/drawing/2014/main" id="{8B17914E-40A7-9483-F3E1-FB849E767F9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7284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F35CD0-7579-F71F-E018-80C57577A49D}"/>
              </a:ext>
            </a:extLst>
          </p:cNvPr>
          <p:cNvSpPr txBox="1"/>
          <p:nvPr/>
        </p:nvSpPr>
        <p:spPr>
          <a:xfrm>
            <a:off x="5325600" y="2288676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F30EDE-D182-AAA3-55BD-DBDDD7E8C801}"/>
              </a:ext>
            </a:extLst>
          </p:cNvPr>
          <p:cNvSpPr txBox="1"/>
          <p:nvPr/>
        </p:nvSpPr>
        <p:spPr>
          <a:xfrm>
            <a:off x="11124698" y="4071163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60" name="yt_shape_10460"/>
              <p:cNvSpPr txBox="1"/>
              <p:nvPr/>
            </p:nvSpPr>
            <p:spPr>
              <a:xfrm>
                <a:off x="479376" y="1196752"/>
                <a:ext cx="6155531" cy="35848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在下列二次根式中：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能与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合并的是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能与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合并的是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</a:rPr>
                  <a:t>	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能与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合并的是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460" name="yt_shape_104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196752"/>
                <a:ext cx="6155531" cy="3584828"/>
              </a:xfrm>
              <a:prstGeom prst="rect">
                <a:avLst/>
              </a:prstGeom>
              <a:blipFill>
                <a:blip r:embed="rId2"/>
                <a:stretch>
                  <a:fillRect l="-3072" t="-1361" r="-2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78A6DC-1F20-E9C2-012F-EB9DA5E1839E}"/>
                  </a:ext>
                </a:extLst>
              </p:cNvPr>
              <p:cNvSpPr txBox="1"/>
              <p:nvPr/>
            </p:nvSpPr>
            <p:spPr>
              <a:xfrm>
                <a:off x="3653392" y="2592984"/>
                <a:ext cx="1418464" cy="6175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78A6DC-1F20-E9C2-012F-EB9DA5E183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3392" y="2592984"/>
                <a:ext cx="1418464" cy="617550"/>
              </a:xfrm>
              <a:prstGeom prst="rect">
                <a:avLst/>
              </a:prstGeom>
              <a:blipFill>
                <a:blip r:embed="rId3"/>
                <a:stretch>
                  <a:fillRect l="-6438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A28464C-98B2-8A5B-3D18-C15B2FC1BFB9}"/>
              </a:ext>
            </a:extLst>
          </p:cNvPr>
          <p:cNvCxnSpPr/>
          <p:nvPr/>
        </p:nvCxnSpPr>
        <p:spPr>
          <a:xfrm>
            <a:off x="3438603" y="3182778"/>
            <a:ext cx="15432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ED6AC59-15A0-EBFB-6807-30EF09AB3905}"/>
                  </a:ext>
                </a:extLst>
              </p:cNvPr>
              <p:cNvSpPr txBox="1"/>
              <p:nvPr/>
            </p:nvSpPr>
            <p:spPr>
              <a:xfrm>
                <a:off x="3653392" y="3116922"/>
                <a:ext cx="2707260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</a:rPr>
                  <a:t>	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ED6AC59-15A0-EBFB-6807-30EF09AB39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3392" y="3116922"/>
                <a:ext cx="2707260" cy="76506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7BCD4E7-ECA8-FDFC-2739-19B4E1040633}"/>
              </a:ext>
            </a:extLst>
          </p:cNvPr>
          <p:cNvCxnSpPr/>
          <p:nvPr/>
        </p:nvCxnSpPr>
        <p:spPr>
          <a:xfrm>
            <a:off x="3438603" y="3854227"/>
            <a:ext cx="2832037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F74E01F-7AA0-C72D-2B6B-0D5E3664D5FE}"/>
                  </a:ext>
                </a:extLst>
              </p:cNvPr>
              <p:cNvSpPr txBox="1"/>
              <p:nvPr/>
            </p:nvSpPr>
            <p:spPr>
              <a:xfrm>
                <a:off x="3653392" y="3788371"/>
                <a:ext cx="1667827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F74E01F-7AA0-C72D-2B6B-0D5E3664D5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3392" y="3788371"/>
                <a:ext cx="1667827" cy="1005345"/>
              </a:xfrm>
              <a:prstGeom prst="rect">
                <a:avLst/>
              </a:prstGeom>
              <a:blipFill>
                <a:blip r:embed="rId5"/>
                <a:stretch>
                  <a:fillRect l="-5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2F81ED3-0E15-2E86-DFFB-8DEB9E7BEB07}"/>
              </a:ext>
            </a:extLst>
          </p:cNvPr>
          <p:cNvCxnSpPr/>
          <p:nvPr/>
        </p:nvCxnSpPr>
        <p:spPr>
          <a:xfrm>
            <a:off x="3438603" y="4765960"/>
            <a:ext cx="179260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9" name="yt_shape_10469"/>
          <p:cNvSpPr txBox="1"/>
          <p:nvPr/>
        </p:nvSpPr>
        <p:spPr>
          <a:xfrm>
            <a:off x="551384" y="1235909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二次根式的加减</a:t>
            </a:r>
          </a:p>
        </p:txBody>
      </p:sp>
      <p:sp>
        <p:nvSpPr>
          <p:cNvPr id="10470" name="yt_shape_10470"/>
          <p:cNvSpPr txBox="1"/>
          <p:nvPr/>
        </p:nvSpPr>
        <p:spPr>
          <a:xfrm>
            <a:off x="551384" y="1740219"/>
            <a:ext cx="4762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下列计算中，正确的是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471" name="yt_table_10471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945160"/>
                  </p:ext>
                </p:extLst>
              </p:nvPr>
            </p:nvGraphicFramePr>
            <p:xfrm>
              <a:off x="551384" y="2219522"/>
              <a:ext cx="6886068" cy="1050164"/>
            </p:xfrm>
            <a:graphic>
              <a:graphicData uri="http://schemas.openxmlformats.org/drawingml/2006/table">
                <a:tbl>
                  <a:tblPr/>
                  <a:tblGrid>
                    <a:gridCol w="3604324">
                      <a:extLst>
                        <a:ext uri="{9D8B030D-6E8A-4147-A177-3AD203B41FA5}">
                          <a16:colId xmlns:a16="http://schemas.microsoft.com/office/drawing/2014/main" val="10111"/>
                        </a:ext>
                      </a:extLst>
                    </a:gridCol>
                    <a:gridCol w="3281744">
                      <a:extLst>
                        <a:ext uri="{9D8B030D-6E8A-4147-A177-3AD203B41FA5}">
                          <a16:colId xmlns:a16="http://schemas.microsoft.com/office/drawing/2014/main" val="101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471" name="yt_table_10471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945160"/>
                  </p:ext>
                </p:extLst>
              </p:nvPr>
            </p:nvGraphicFramePr>
            <p:xfrm>
              <a:off x="551384" y="2219522"/>
              <a:ext cx="6886068" cy="1050164"/>
            </p:xfrm>
            <a:graphic>
              <a:graphicData uri="http://schemas.openxmlformats.org/drawingml/2006/table">
                <a:tbl>
                  <a:tblPr/>
                  <a:tblGrid>
                    <a:gridCol w="3604324">
                      <a:extLst>
                        <a:ext uri="{9D8B030D-6E8A-4147-A177-3AD203B41FA5}">
                          <a16:colId xmlns:a16="http://schemas.microsoft.com/office/drawing/2014/main" val="10111"/>
                        </a:ext>
                      </a:extLst>
                    </a:gridCol>
                    <a:gridCol w="3281744">
                      <a:extLst>
                        <a:ext uri="{9D8B030D-6E8A-4147-A177-3AD203B41FA5}">
                          <a16:colId xmlns:a16="http://schemas.microsoft.com/office/drawing/2014/main" val="10112"/>
                        </a:ext>
                      </a:extLst>
                    </a:gridCol>
                  </a:tblGrid>
                  <a:tr h="5250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448" r="-91047" b="-122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9833" t="-3448" b="-1229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9"/>
                      </a:ext>
                    </a:extLst>
                  </a:tr>
                  <a:tr h="5250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4651" r="-91047" b="-244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9833" t="-104651" b="-244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472" name="yt_shape_10472"/>
              <p:cNvSpPr txBox="1"/>
              <p:nvPr/>
            </p:nvSpPr>
            <p:spPr>
              <a:xfrm>
                <a:off x="551384" y="3199365"/>
                <a:ext cx="10202152" cy="9935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六盘水市中考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一个三角形的三边长分别为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，则它的周长是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0472" name="yt_shape_104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199365"/>
                <a:ext cx="10202152" cy="993542"/>
              </a:xfrm>
              <a:prstGeom prst="rect">
                <a:avLst/>
              </a:prstGeom>
              <a:blipFill>
                <a:blip r:embed="rId3"/>
                <a:stretch>
                  <a:fillRect l="-1792" t="-2454" r="-836" b="-17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2971889" title="H_28.801733">
            <a:extLst>
              <a:ext uri="{FF2B5EF4-FFF2-40B4-BE49-F238E27FC236}">
                <a16:creationId xmlns:a16="http://schemas.microsoft.com/office/drawing/2014/main" id="{88D55B2A-5F4A-3851-5434-0C42170604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7758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45E521-1FA1-B6A7-4BE5-D15516578535}"/>
              </a:ext>
            </a:extLst>
          </p:cNvPr>
          <p:cNvSpPr txBox="1"/>
          <p:nvPr/>
        </p:nvSpPr>
        <p:spPr>
          <a:xfrm>
            <a:off x="4347573" y="16934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8AC6BF-C7A7-00FF-F511-E935F8DE7427}"/>
              </a:ext>
            </a:extLst>
          </p:cNvPr>
          <p:cNvSpPr txBox="1"/>
          <p:nvPr/>
        </p:nvSpPr>
        <p:spPr>
          <a:xfrm>
            <a:off x="5100302" y="3152559"/>
            <a:ext cx="637286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88F09AA-C9A3-532E-622A-CA1BFD37766A}"/>
                  </a:ext>
                </a:extLst>
              </p:cNvPr>
              <p:cNvSpPr txBox="1"/>
              <p:nvPr/>
            </p:nvSpPr>
            <p:spPr>
              <a:xfrm>
                <a:off x="8837403" y="3674339"/>
                <a:ext cx="1831341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88F09AA-C9A3-532E-622A-CA1BFD3776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37403" y="3674339"/>
                <a:ext cx="1831341" cy="615391"/>
              </a:xfrm>
              <a:prstGeom prst="rect">
                <a:avLst/>
              </a:prstGeom>
              <a:blipFill>
                <a:blip r:embed="rId5"/>
                <a:stretch>
                  <a:fillRect l="-533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7A0010FC-6CCA-9D83-B652-C11A048D8507}"/>
              </a:ext>
            </a:extLst>
          </p:cNvPr>
          <p:cNvCxnSpPr/>
          <p:nvPr/>
        </p:nvCxnSpPr>
        <p:spPr>
          <a:xfrm>
            <a:off x="8622615" y="4261974"/>
            <a:ext cx="195611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77" name="yt_shape_10477"/>
              <p:cNvSpPr txBox="1"/>
              <p:nvPr/>
            </p:nvSpPr>
            <p:spPr>
              <a:xfrm>
                <a:off x="540000" y="1801144"/>
                <a:ext cx="3732176" cy="35596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0477" name="yt_shape_104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01144"/>
                <a:ext cx="3732176" cy="3559692"/>
              </a:xfrm>
              <a:prstGeom prst="rect">
                <a:avLst/>
              </a:prstGeom>
              <a:blipFill>
                <a:blip r:embed="rId2"/>
                <a:stretch>
                  <a:fillRect l="-5065" b="-4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AA5E36D-1241-FBB4-9ECD-913C376D36D8}"/>
                  </a:ext>
                </a:extLst>
              </p:cNvPr>
              <p:cNvSpPr txBox="1"/>
              <p:nvPr/>
            </p:nvSpPr>
            <p:spPr>
              <a:xfrm>
                <a:off x="449989" y="2425787"/>
                <a:ext cx="372510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AA5E36D-1241-FBB4-9ECD-913C376D36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25787"/>
                <a:ext cx="3725101" cy="765061"/>
              </a:xfrm>
              <a:prstGeom prst="rect">
                <a:avLst/>
              </a:prstGeom>
              <a:blipFill>
                <a:blip r:embed="rId3"/>
                <a:stretch>
                  <a:fillRect l="-261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AB40EBD-1F60-FA77-94A6-3355BF8B17D3}"/>
                  </a:ext>
                </a:extLst>
              </p:cNvPr>
              <p:cNvSpPr txBox="1"/>
              <p:nvPr/>
            </p:nvSpPr>
            <p:spPr>
              <a:xfrm>
                <a:off x="1669189" y="3097236"/>
                <a:ext cx="110890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AB40EBD-1F60-FA77-94A6-3355BF8B17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3097236"/>
                <a:ext cx="1108901" cy="772808"/>
              </a:xfrm>
              <a:prstGeom prst="rect">
                <a:avLst/>
              </a:prstGeom>
              <a:blipFill>
                <a:blip r:embed="rId4"/>
                <a:stretch>
                  <a:fillRect l="-8791" r="-8791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A970CEE-A496-FAE1-65A8-42E04267B2E6}"/>
                  </a:ext>
                </a:extLst>
              </p:cNvPr>
              <p:cNvSpPr txBox="1"/>
              <p:nvPr/>
            </p:nvSpPr>
            <p:spPr>
              <a:xfrm>
                <a:off x="449989" y="4298212"/>
                <a:ext cx="3876167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A970CEE-A496-FAE1-65A8-42E04267B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8212"/>
                <a:ext cx="3876167" cy="613931"/>
              </a:xfrm>
              <a:prstGeom prst="rect">
                <a:avLst/>
              </a:prstGeom>
              <a:blipFill>
                <a:blip r:embed="rId5"/>
                <a:stretch>
                  <a:fillRect l="-2516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B08246D-DC57-C037-3E9F-43F3E6DB7564}"/>
                  </a:ext>
                </a:extLst>
              </p:cNvPr>
              <p:cNvSpPr txBox="1"/>
              <p:nvPr/>
            </p:nvSpPr>
            <p:spPr>
              <a:xfrm>
                <a:off x="1669189" y="4818531"/>
                <a:ext cx="1081914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B08246D-DC57-C037-3E9F-43F3E6DB75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4818531"/>
                <a:ext cx="1081914" cy="554685"/>
              </a:xfrm>
              <a:prstGeom prst="rect">
                <a:avLst/>
              </a:prstGeom>
              <a:blipFill>
                <a:blip r:embed="rId6"/>
                <a:stretch>
                  <a:fillRect l="-9040" r="-9040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565648" y="1164994"/>
            <a:ext cx="133882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计算：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85" name="yt_shape_10485"/>
              <p:cNvSpPr txBox="1"/>
              <p:nvPr/>
            </p:nvSpPr>
            <p:spPr>
              <a:xfrm>
                <a:off x="551384" y="980728"/>
                <a:ext cx="4088042" cy="40366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0485" name="yt_shape_104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980728"/>
                <a:ext cx="4088042" cy="4036618"/>
              </a:xfrm>
              <a:prstGeom prst="rect">
                <a:avLst/>
              </a:prstGeom>
              <a:blipFill>
                <a:blip r:embed="rId2"/>
                <a:stretch>
                  <a:fillRect l="-4471" r="-3577" b="-3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F6D8BBB-BE79-BA26-C083-83BF13B32BD5}"/>
                  </a:ext>
                </a:extLst>
              </p:cNvPr>
              <p:cNvSpPr txBox="1"/>
              <p:nvPr/>
            </p:nvSpPr>
            <p:spPr>
              <a:xfrm>
                <a:off x="461373" y="1901472"/>
                <a:ext cx="3477641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F6D8BBB-BE79-BA26-C083-83BF13B32B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1901472"/>
                <a:ext cx="3477641" cy="851230"/>
              </a:xfrm>
              <a:prstGeom prst="rect">
                <a:avLst/>
              </a:prstGeom>
              <a:blipFill>
                <a:blip r:embed="rId3"/>
                <a:stretch>
                  <a:fillRect l="-2807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14428BF-8195-D99B-90A7-D61E14455565}"/>
                  </a:ext>
                </a:extLst>
              </p:cNvPr>
              <p:cNvSpPr txBox="1"/>
              <p:nvPr/>
            </p:nvSpPr>
            <p:spPr>
              <a:xfrm>
                <a:off x="1680573" y="2659090"/>
                <a:ext cx="1661414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14428BF-8195-D99B-90A7-D61E144555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573" y="2659090"/>
                <a:ext cx="1661414" cy="851231"/>
              </a:xfrm>
              <a:prstGeom prst="rect">
                <a:avLst/>
              </a:prstGeom>
              <a:blipFill>
                <a:blip r:embed="rId4"/>
                <a:stretch>
                  <a:fillRect l="-5882" r="-5882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43FCB0D-79F7-8224-9DA3-99C65DEAB061}"/>
                  </a:ext>
                </a:extLst>
              </p:cNvPr>
              <p:cNvSpPr txBox="1"/>
              <p:nvPr/>
            </p:nvSpPr>
            <p:spPr>
              <a:xfrm>
                <a:off x="461373" y="3941790"/>
                <a:ext cx="3876167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43FCB0D-79F7-8224-9DA3-99C65DEAB0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941790"/>
                <a:ext cx="3876167" cy="618694"/>
              </a:xfrm>
              <a:prstGeom prst="rect">
                <a:avLst/>
              </a:prstGeom>
              <a:blipFill>
                <a:blip r:embed="rId5"/>
                <a:stretch>
                  <a:fillRect l="-2516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1CAFE48-17A4-7842-D21F-34BF36EB2444}"/>
                  </a:ext>
                </a:extLst>
              </p:cNvPr>
              <p:cNvSpPr txBox="1"/>
              <p:nvPr/>
            </p:nvSpPr>
            <p:spPr>
              <a:xfrm>
                <a:off x="1680573" y="4466872"/>
                <a:ext cx="1081914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1CAFE48-17A4-7842-D21F-34BF36EB24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573" y="4466872"/>
                <a:ext cx="1081914" cy="558241"/>
              </a:xfrm>
              <a:prstGeom prst="rect">
                <a:avLst/>
              </a:prstGeom>
              <a:blipFill>
                <a:blip r:embed="rId6"/>
                <a:stretch>
                  <a:fillRect l="-9040" r="-9040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93" name="yt_shape_10493"/>
              <p:cNvSpPr txBox="1"/>
              <p:nvPr/>
            </p:nvSpPr>
            <p:spPr>
              <a:xfrm>
                <a:off x="551384" y="980728"/>
                <a:ext cx="5157374" cy="22980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0493" name="yt_shape_104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980728"/>
                <a:ext cx="5157374" cy="2298065"/>
              </a:xfrm>
              <a:prstGeom prst="rect">
                <a:avLst/>
              </a:prstGeom>
              <a:blipFill>
                <a:blip r:embed="rId2"/>
                <a:stretch>
                  <a:fillRect l="-3546" r="-2837" b="-3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02DDBB4-A227-B18B-C1D8-C3E3CE5E8B54}"/>
                  </a:ext>
                </a:extLst>
              </p:cNvPr>
              <p:cNvSpPr txBox="1"/>
              <p:nvPr/>
            </p:nvSpPr>
            <p:spPr>
              <a:xfrm>
                <a:off x="461373" y="1901472"/>
                <a:ext cx="472878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02DDBB4-A227-B18B-C1D8-C3E3CE5E8B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1901472"/>
                <a:ext cx="4728782" cy="768490"/>
              </a:xfrm>
              <a:prstGeom prst="rect">
                <a:avLst/>
              </a:prstGeom>
              <a:blipFill>
                <a:blip r:embed="rId3"/>
                <a:stretch>
                  <a:fillRect l="-206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EC13828-D20D-83DB-7D23-EE0F742CF3A8}"/>
                  </a:ext>
                </a:extLst>
              </p:cNvPr>
              <p:cNvSpPr txBox="1"/>
              <p:nvPr/>
            </p:nvSpPr>
            <p:spPr>
              <a:xfrm>
                <a:off x="1680573" y="2576350"/>
                <a:ext cx="1934527" cy="727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EC13828-D20D-83DB-7D23-EE0F742CF3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573" y="2576350"/>
                <a:ext cx="1934527" cy="727024"/>
              </a:xfrm>
              <a:prstGeom prst="rect">
                <a:avLst/>
              </a:prstGeom>
              <a:blipFill>
                <a:blip r:embed="rId4"/>
                <a:stretch>
                  <a:fillRect l="-5047" r="-5047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" name="yt_shape_10497"/>
          <p:cNvSpPr txBox="1"/>
          <p:nvPr/>
        </p:nvSpPr>
        <p:spPr>
          <a:xfrm>
            <a:off x="623392" y="1268413"/>
            <a:ext cx="567783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错误使用二次根式的加减法则</a:t>
            </a:r>
          </a:p>
        </p:txBody>
      </p:sp>
      <p:sp>
        <p:nvSpPr>
          <p:cNvPr id="10498" name="yt_shape_10498"/>
          <p:cNvSpPr txBox="1"/>
          <p:nvPr/>
        </p:nvSpPr>
        <p:spPr>
          <a:xfrm>
            <a:off x="623392" y="1772723"/>
            <a:ext cx="4146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499" name="yt_table_10499" title="H_108.1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99537345"/>
                  </p:ext>
                </p:extLst>
              </p:nvPr>
            </p:nvGraphicFramePr>
            <p:xfrm>
              <a:off x="623392" y="2252026"/>
              <a:ext cx="6616700" cy="1489330"/>
            </p:xfrm>
            <a:graphic>
              <a:graphicData uri="http://schemas.openxmlformats.org/drawingml/2006/table">
                <a:tbl>
                  <a:tblPr/>
                  <a:tblGrid>
                    <a:gridCol w="3949446">
                      <a:extLst>
                        <a:ext uri="{9D8B030D-6E8A-4147-A177-3AD203B41FA5}">
                          <a16:colId xmlns:a16="http://schemas.microsoft.com/office/drawing/2014/main" val="10113"/>
                        </a:ext>
                      </a:extLst>
                    </a:gridCol>
                    <a:gridCol w="2667254">
                      <a:extLst>
                        <a:ext uri="{9D8B030D-6E8A-4147-A177-3AD203B41FA5}">
                          <a16:colId xmlns:a16="http://schemas.microsoft.com/office/drawing/2014/main" val="101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499" name="yt_table_10499" title="H_108.1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99537345"/>
                  </p:ext>
                </p:extLst>
              </p:nvPr>
            </p:nvGraphicFramePr>
            <p:xfrm>
              <a:off x="623392" y="2252026"/>
              <a:ext cx="6616700" cy="1489330"/>
            </p:xfrm>
            <a:graphic>
              <a:graphicData uri="http://schemas.openxmlformats.org/drawingml/2006/table">
                <a:tbl>
                  <a:tblPr/>
                  <a:tblGrid>
                    <a:gridCol w="3949446">
                      <a:extLst>
                        <a:ext uri="{9D8B030D-6E8A-4147-A177-3AD203B41FA5}">
                          <a16:colId xmlns:a16="http://schemas.microsoft.com/office/drawing/2014/main" val="10113"/>
                        </a:ext>
                      </a:extLst>
                    </a:gridCol>
                    <a:gridCol w="2667254">
                      <a:extLst>
                        <a:ext uri="{9D8B030D-6E8A-4147-A177-3AD203B41FA5}">
                          <a16:colId xmlns:a16="http://schemas.microsoft.com/office/drawing/2014/main" val="10114"/>
                        </a:ext>
                      </a:extLst>
                    </a:gridCol>
                  </a:tblGrid>
                  <a:tr h="5217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488" r="-67593" b="-1848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7945" t="-3488" b="-1848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1"/>
                      </a:ext>
                    </a:extLst>
                  </a:tr>
                  <a:tr h="9675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55975" r="-675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7945" t="-559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902972066" title="H_28.801733">
            <a:extLst>
              <a:ext uri="{FF2B5EF4-FFF2-40B4-BE49-F238E27FC236}">
                <a16:creationId xmlns:a16="http://schemas.microsoft.com/office/drawing/2014/main" id="{6A1CB53A-3081-9445-3800-A0C94D0D6C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1009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4D2CA0-83DB-D13B-9C29-71B5FAC46258}"/>
              </a:ext>
            </a:extLst>
          </p:cNvPr>
          <p:cNvSpPr txBox="1"/>
          <p:nvPr/>
        </p:nvSpPr>
        <p:spPr>
          <a:xfrm>
            <a:off x="3809981" y="17259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" name="yt_shape_10501"/>
          <p:cNvSpPr txBox="1"/>
          <p:nvPr/>
        </p:nvSpPr>
        <p:spPr>
          <a:xfrm>
            <a:off x="479376" y="1086661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500" name="yt_image_10500" title="H_50.0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086661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503" name="yt_shape_10503"/>
              <p:cNvSpPr txBox="1"/>
              <p:nvPr/>
            </p:nvSpPr>
            <p:spPr>
              <a:xfrm>
                <a:off x="479376" y="1772816"/>
                <a:ext cx="9324925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临沂市中考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所在的范围是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503" name="yt_shape_105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772816"/>
                <a:ext cx="9324925" cy="920637"/>
              </a:xfrm>
              <a:prstGeom prst="rect">
                <a:avLst/>
              </a:prstGeom>
              <a:blipFill>
                <a:blip r:embed="rId3"/>
                <a:stretch>
                  <a:fillRect l="-2027" r="-1046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05" name="yt_table_105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2485754"/>
              </p:ext>
            </p:extLst>
          </p:nvPr>
        </p:nvGraphicFramePr>
        <p:xfrm>
          <a:off x="479376" y="2744241"/>
          <a:ext cx="6148706" cy="950976"/>
        </p:xfrm>
        <a:graphic>
          <a:graphicData uri="http://schemas.openxmlformats.org/drawingml/2006/table">
            <a:tbl>
              <a:tblPr/>
              <a:tblGrid>
                <a:gridCol w="3540443">
                  <a:extLst>
                    <a:ext uri="{9D8B030D-6E8A-4147-A177-3AD203B41FA5}">
                      <a16:colId xmlns:a16="http://schemas.microsoft.com/office/drawing/2014/main" val="10115"/>
                    </a:ext>
                  </a:extLst>
                </a:gridCol>
                <a:gridCol w="2608263">
                  <a:extLst>
                    <a:ext uri="{9D8B030D-6E8A-4147-A177-3AD203B41FA5}">
                      <a16:colId xmlns:a16="http://schemas.microsoft.com/office/drawing/2014/main" val="101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4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507" name="yt_shape_10507"/>
              <p:cNvSpPr txBox="1"/>
              <p:nvPr/>
            </p:nvSpPr>
            <p:spPr>
              <a:xfrm>
                <a:off x="479495" y="3745795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如图所示，数轴上表示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的对应点分别为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关于点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的对称点为点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所表示的数是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507" name="yt_shape_105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495" y="3745795"/>
                <a:ext cx="11111999" cy="955390"/>
              </a:xfrm>
              <a:prstGeom prst="rect">
                <a:avLst/>
              </a:prstGeom>
              <a:blipFill>
                <a:blip r:embed="rId4"/>
                <a:stretch>
                  <a:fillRect l="-1701" t="-1911" r="-823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510" name="yt_table_10510_skip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2158889"/>
                  </p:ext>
                </p:extLst>
              </p:nvPr>
            </p:nvGraphicFramePr>
            <p:xfrm>
              <a:off x="479376" y="4751973"/>
              <a:ext cx="5615560" cy="1043560"/>
            </p:xfrm>
            <a:graphic>
              <a:graphicData uri="http://schemas.openxmlformats.org/drawingml/2006/table">
                <a:tbl>
                  <a:tblPr/>
                  <a:tblGrid>
                    <a:gridCol w="3540443">
                      <a:extLst>
                        <a:ext uri="{9D8B030D-6E8A-4147-A177-3AD203B41FA5}">
                          <a16:colId xmlns:a16="http://schemas.microsoft.com/office/drawing/2014/main" val="10117"/>
                        </a:ext>
                      </a:extLst>
                    </a:gridCol>
                    <a:gridCol w="2075117">
                      <a:extLst>
                        <a:ext uri="{9D8B030D-6E8A-4147-A177-3AD203B41FA5}">
                          <a16:colId xmlns:a16="http://schemas.microsoft.com/office/drawing/2014/main" val="101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510" name="yt_table_10510_skip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2158889"/>
                  </p:ext>
                </p:extLst>
              </p:nvPr>
            </p:nvGraphicFramePr>
            <p:xfrm>
              <a:off x="479376" y="4751973"/>
              <a:ext cx="5615560" cy="1043560"/>
            </p:xfrm>
            <a:graphic>
              <a:graphicData uri="http://schemas.openxmlformats.org/drawingml/2006/table">
                <a:tbl>
                  <a:tblPr/>
                  <a:tblGrid>
                    <a:gridCol w="3540443">
                      <a:extLst>
                        <a:ext uri="{9D8B030D-6E8A-4147-A177-3AD203B41FA5}">
                          <a16:colId xmlns:a16="http://schemas.microsoft.com/office/drawing/2014/main" val="10117"/>
                        </a:ext>
                      </a:extLst>
                    </a:gridCol>
                    <a:gridCol w="2075117">
                      <a:extLst>
                        <a:ext uri="{9D8B030D-6E8A-4147-A177-3AD203B41FA5}">
                          <a16:colId xmlns:a16="http://schemas.microsoft.com/office/drawing/2014/main" val="10118"/>
                        </a:ext>
                      </a:extLst>
                    </a:gridCol>
                  </a:tblGrid>
                  <a:tr h="5217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3488" r="-58692" b="-1244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70381" t="-3488" b="-1244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5"/>
                      </a:ext>
                    </a:extLst>
                  </a:tr>
                  <a:tr h="5217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03488" r="-58692" b="-244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70381" t="-103488" b="-244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509" name="yt_image_10509_skip" title="H_43.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22809" y="4751973"/>
            <a:ext cx="2466594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E09796-0FC8-4EDB-0041-EC5CCB9BF437}"/>
              </a:ext>
            </a:extLst>
          </p:cNvPr>
          <p:cNvSpPr txBox="1"/>
          <p:nvPr/>
        </p:nvSpPr>
        <p:spPr>
          <a:xfrm>
            <a:off x="8811307" y="1772816"/>
            <a:ext cx="383285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9016C0-F7BE-A810-A69F-116997D3C2F9}"/>
              </a:ext>
            </a:extLst>
          </p:cNvPr>
          <p:cNvSpPr txBox="1"/>
          <p:nvPr/>
        </p:nvSpPr>
        <p:spPr>
          <a:xfrm>
            <a:off x="4148684" y="4220770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528</Words>
  <Application>Microsoft Office PowerPoint</Application>
  <PresentationFormat>宽屏</PresentationFormat>
  <Paragraphs>149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45</cp:revision>
  <dcterms:created xsi:type="dcterms:W3CDTF">2023-05-05T05:33:04Z</dcterms:created>
  <dcterms:modified xsi:type="dcterms:W3CDTF">2023-11-02T10:26:01Z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