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0" r:id="rId6"/>
    <p:sldId id="372" r:id="rId7"/>
    <p:sldId id="389" r:id="rId8"/>
    <p:sldId id="376" r:id="rId9"/>
    <p:sldId id="378" r:id="rId10"/>
    <p:sldId id="382" r:id="rId11"/>
    <p:sldId id="384" r:id="rId12"/>
    <p:sldId id="385" r:id="rId13"/>
    <p:sldId id="387" r:id="rId14"/>
    <p:sldId id="388"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60"/>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6.bin"/><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bin"/><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528" name="yt_shape_14528"/>
          <p:cNvSpPr txBox="1"/>
          <p:nvPr/>
        </p:nvSpPr>
        <p:spPr>
          <a:xfrm>
            <a:off x="482975" y="1147241"/>
            <a:ext cx="4232825" cy="650178"/>
          </a:xfrm>
          <a:prstGeom prst="rect">
            <a:avLst/>
          </a:prstGeom>
        </p:spPr>
        <p:txBody>
          <a:bodyPr vert="horz" wrap="none" lIns="0" tIns="0" rIns="0" bIns="0" rtlCol="0">
            <a:spAutoFit/>
          </a:bodyPr>
          <a:lstStyle/>
          <a:p>
            <a:pPr algn="just"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4527" name="yt_image_14527"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39881" y="1147241"/>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530" name="yt_shape_14530"/>
          <p:cNvSpPr txBox="1"/>
          <p:nvPr/>
        </p:nvSpPr>
        <p:spPr>
          <a:xfrm>
            <a:off x="540000" y="1844824"/>
            <a:ext cx="11111999" cy="240065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将一组数据按照由小到大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或由大到小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的顺序排列，如果数据的个数是奇数，则处于</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中间</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位置的数就是这组数据的中位数；如果数据的个数是偶数，则中间两个数据的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平均数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就是这组数据的中位数</a:t>
            </a:r>
            <a:r>
              <a:rPr lang="en-US" altLang="zh-CN" sz="2400" b="0" i="0" u="none">
                <a:solidFill>
                  <a:srgbClr val="000000"/>
                </a:solidFill>
                <a:effectLst/>
                <a:latin typeface="Times New Roman" pitchFamily="24"/>
                <a:ea typeface="Times New Roman" pitchFamily="24"/>
              </a:rPr>
              <a:t>.</a:t>
            </a:r>
          </a:p>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一组数据中出现次数</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最多</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的数据就是这组数据的众数</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如果一组数据中有两个数据的频数都是最大，那么这两个数据都是这组数据的众数</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EC70C650-833B-DDB3-4F60-5F5B4C5B7D93}"/>
              </a:ext>
            </a:extLst>
          </p:cNvPr>
          <p:cNvSpPr txBox="1"/>
          <p:nvPr/>
        </p:nvSpPr>
        <p:spPr>
          <a:xfrm>
            <a:off x="1669189" y="2273506"/>
            <a:ext cx="1094487"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中间</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E9E5554C-DBF1-CEC0-1C7A-B73DCE8AE751}"/>
              </a:ext>
            </a:extLst>
          </p:cNvPr>
          <p:cNvSpPr txBox="1"/>
          <p:nvPr/>
        </p:nvSpPr>
        <p:spPr>
          <a:xfrm>
            <a:off x="2278789" y="2748994"/>
            <a:ext cx="1399287"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C0EAF77E-F058-92CA-8973-D2DC4E126C23}"/>
              </a:ext>
            </a:extLst>
          </p:cNvPr>
          <p:cNvSpPr txBox="1"/>
          <p:nvPr/>
        </p:nvSpPr>
        <p:spPr>
          <a:xfrm>
            <a:off x="3726589" y="3224482"/>
            <a:ext cx="1094487"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最多</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81" name="yt_shape_14581"/>
          <p:cNvSpPr txBox="1"/>
          <p:nvPr/>
        </p:nvSpPr>
        <p:spPr>
          <a:xfrm>
            <a:off x="540119" y="90000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118</a:t>
            </a:r>
            <a:r>
              <a:rPr lang="zh-CN" altLang="zh-CN" sz="2400" b="0" i="0" u="none">
                <a:solidFill>
                  <a:srgbClr val="000000"/>
                </a:solidFill>
                <a:effectLst/>
                <a:latin typeface="白正" pitchFamily="24"/>
                <a:ea typeface="楷体" pitchFamily="24"/>
              </a:rPr>
              <a:t>页练习</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今年端午节，某乡镇成立一支龙舟队，共</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名队员，他们的身高情况如下表：</a:t>
            </a:r>
          </a:p>
        </p:txBody>
      </p:sp>
      <p:graphicFrame>
        <p:nvGraphicFramePr>
          <p:cNvPr id="14582" name="yt_table_14582"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03530389"/>
              </p:ext>
            </p:extLst>
          </p:nvPr>
        </p:nvGraphicFramePr>
        <p:xfrm>
          <a:off x="540000" y="2018659"/>
          <a:ext cx="11111997" cy="1133856"/>
        </p:xfrm>
        <a:graphic>
          <a:graphicData uri="http://schemas.openxmlformats.org/drawingml/2006/table">
            <a:tbl>
              <a:tblPr>
                <a:tableStyleId>{5940675A-B579-460E-94D1-54222C63F5DA}</a:tableStyleId>
              </a:tblPr>
              <a:tblGrid>
                <a:gridCol w="1587723">
                  <a:extLst>
                    <a:ext uri="{9D8B030D-6E8A-4147-A177-3AD203B41FA5}">
                      <a16:colId xmlns:a16="http://schemas.microsoft.com/office/drawing/2014/main" val="20000"/>
                    </a:ext>
                  </a:extLst>
                </a:gridCol>
                <a:gridCol w="1587723">
                  <a:extLst>
                    <a:ext uri="{9D8B030D-6E8A-4147-A177-3AD203B41FA5}">
                      <a16:colId xmlns:a16="http://schemas.microsoft.com/office/drawing/2014/main" val="20001"/>
                    </a:ext>
                  </a:extLst>
                </a:gridCol>
                <a:gridCol w="1587723">
                  <a:extLst>
                    <a:ext uri="{9D8B030D-6E8A-4147-A177-3AD203B41FA5}">
                      <a16:colId xmlns:a16="http://schemas.microsoft.com/office/drawing/2014/main" val="20002"/>
                    </a:ext>
                  </a:extLst>
                </a:gridCol>
                <a:gridCol w="1587723">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gridCol w="1587035">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身高</a:t>
                      </a:r>
                      <a:r>
                        <a:rPr lang="en-US" altLang="zh-CN" sz="2400" b="0" i="1"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cm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sp>
            <p:nvSpPr>
              <p:cNvPr id="14584" name="yt_shape_14584"/>
              <p:cNvSpPr txBox="1"/>
              <p:nvPr/>
            </p:nvSpPr>
            <p:spPr>
              <a:xfrm>
                <a:off x="540000" y="3422265"/>
                <a:ext cx="10926068" cy="325210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根据表中的信息回答以下问题：</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龙舟队员身高的众数是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172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，中位数是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170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这</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名队员平均身高是多少？身高大于平均身高的队员占全队的百分之几？</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bar>
                      <m:barPr>
                        <m:pos m:val="top"/>
                        <m:ctrlPr>
                          <a:rPr lang="en-US" altLang="zh-CN" sz="2400" b="0" i="1" smtClean="0">
                            <a:solidFill>
                              <a:srgbClr val="FF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F0000">
                                <a:alpha val="0"/>
                              </a:srgbClr>
                            </a:solidFill>
                            <a:effectLst/>
                            <a:latin typeface="Cambria Math" panose="02040503050406030204" pitchFamily="48" charset="0"/>
                            <a:ea typeface="Cambria Math" panose="02040503050406030204" pitchFamily="48" charset="0"/>
                          </a:rPr>
                          <m:t>𝑥</m:t>
                        </m:r>
                      </m:e>
                    </m:bar>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165×3+166×2+169×6+170×7+172×8+174×4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170.1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由表可知身高大于</a:t>
                </a:r>
                <a:r>
                  <a:rPr lang="en-US" altLang="zh-CN" sz="2400" b="0" i="0" u="none">
                    <a:solidFill>
                      <a:srgbClr val="FF0000">
                        <a:alpha val="0"/>
                      </a:srgbClr>
                    </a:solidFill>
                    <a:effectLst/>
                    <a:latin typeface="Times New Roman" pitchFamily="24"/>
                    <a:ea typeface="Times New Roman" pitchFamily="24"/>
                  </a:rPr>
                  <a:t>170.1cm</a:t>
                </a:r>
                <a:r>
                  <a:rPr lang="zh-CN" altLang="zh-CN" sz="2400" b="0" i="0" u="none">
                    <a:solidFill>
                      <a:srgbClr val="FF0000">
                        <a:alpha val="0"/>
                      </a:srgbClr>
                    </a:solidFill>
                    <a:effectLst/>
                    <a:latin typeface="白正" pitchFamily="24"/>
                    <a:ea typeface="黑体" pitchFamily="24"/>
                  </a:rPr>
                  <a:t>的队员共有</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白正" pitchFamily="24"/>
                    <a:ea typeface="黑体" pitchFamily="24"/>
                  </a:rPr>
                  <a:t>人</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40</a:t>
                </a:r>
                <a:r>
                  <a:rPr lang="zh-CN" altLang="zh-CN" sz="2400" b="0" i="0" u="none">
                    <a:solidFill>
                      <a:srgbClr val="FF0000">
                        <a:alpha val="0"/>
                      </a:srgbClr>
                    </a:solidFill>
                    <a:effectLst/>
                    <a:latin typeface="Times New Roman" pitchFamily="24"/>
                    <a:ea typeface="Times New Roman"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p14="http://schemas.microsoft.com/office/powerpoint/2010/main" xmlns:a16="http://schemas.microsoft.com/office/drawing/2014/main" xmlns="">
          <p:sp>
            <p:nvSpPr>
              <p:cNvPr id="14584" name="yt_shape_14584" descr="{&quot;rangeId&quot;:14}"/>
              <p:cNvSpPr txBox="1">
                <a:spLocks noRot="1" noChangeAspect="1" noMove="1" noResize="1" noEditPoints="1" noAdjustHandles="1" noChangeArrowheads="1" noChangeShapeType="1" noTextEdit="1"/>
              </p:cNvSpPr>
              <p:nvPr/>
            </p:nvSpPr>
            <p:spPr>
              <a:xfrm>
                <a:off x="540000" y="3422265"/>
                <a:ext cx="10926068" cy="3252109"/>
              </a:xfrm>
              <a:prstGeom prst="rect">
                <a:avLst/>
              </a:prstGeom>
              <a:blipFill>
                <a:blip r:embed="rId2"/>
                <a:stretch>
                  <a:fillRect l="-1730" t="-1498" r="-725" b="-224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5E1DCAB-FD6B-300F-5B6F-BE343A2EDC84}"/>
              </a:ext>
            </a:extLst>
          </p:cNvPr>
          <p:cNvSpPr txBox="1"/>
          <p:nvPr/>
        </p:nvSpPr>
        <p:spPr>
          <a:xfrm>
            <a:off x="4564789" y="3850948"/>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172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DFCA6252-B641-F92C-EBDD-B10D30704A2E}"/>
              </a:ext>
            </a:extLst>
          </p:cNvPr>
          <p:cNvSpPr txBox="1"/>
          <p:nvPr/>
        </p:nvSpPr>
        <p:spPr>
          <a:xfrm>
            <a:off x="7527064" y="3850948"/>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170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7BA4B38F-1591-26E6-5888-54C631E56F99}"/>
                  </a:ext>
                </a:extLst>
              </p:cNvPr>
              <p:cNvSpPr txBox="1"/>
              <p:nvPr/>
            </p:nvSpPr>
            <p:spPr>
              <a:xfrm>
                <a:off x="449989" y="4801923"/>
                <a:ext cx="8917368" cy="77579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165×3+166×2+169×6+170×7+172×8+174×4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170.1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p14="http://schemas.microsoft.com/office/powerpoint/2010/main" xmlns:a16="http://schemas.microsoft.com/office/drawing/2014/main" xmlns="">
          <p:sp>
            <p:nvSpPr>
              <p:cNvPr id="4" name="文本框 3" descr="{'rangeId': 14}">
                <a:extLst>
                  <a:ext uri="{FF2B5EF4-FFF2-40B4-BE49-F238E27FC236}">
                    <a16:creationId xmlns:a16="http://schemas.microsoft.com/office/drawing/2014/main" id="{7BA4B38F-1591-26E6-5888-54C631E56F99}"/>
                  </a:ext>
                </a:extLst>
              </p:cNvPr>
              <p:cNvSpPr txBox="1">
                <a:spLocks noRot="1" noChangeAspect="1" noMove="1" noResize="1" noEditPoints="1" noAdjustHandles="1" noChangeArrowheads="1" noChangeShapeType="1" noTextEdit="1"/>
              </p:cNvSpPr>
              <p:nvPr/>
            </p:nvSpPr>
            <p:spPr>
              <a:xfrm>
                <a:off x="449989" y="4801923"/>
                <a:ext cx="8917368" cy="775793"/>
              </a:xfrm>
              <a:prstGeom prst="rect">
                <a:avLst/>
              </a:prstGeom>
              <a:blipFill>
                <a:blip r:embed="rId3"/>
                <a:stretch>
                  <a:fillRect l="-1094" r="-957" b="-4724"/>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F300C54E-9C85-4FC3-275D-FFC71DD7F8A0}"/>
              </a:ext>
            </a:extLst>
          </p:cNvPr>
          <p:cNvSpPr txBox="1"/>
          <p:nvPr/>
        </p:nvSpPr>
        <p:spPr>
          <a:xfrm>
            <a:off x="449989" y="5484104"/>
            <a:ext cx="5885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由表可知身高大于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170.1cm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的队员共有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1415646B-E115-0987-F2D8-1E34FE2DED53}"/>
                  </a:ext>
                </a:extLst>
              </p:cNvPr>
              <p:cNvSpPr txBox="1"/>
              <p:nvPr/>
            </p:nvSpPr>
            <p:spPr>
              <a:xfrm>
                <a:off x="449989" y="5959592"/>
                <a:ext cx="2799461"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p14="http://schemas.microsoft.com/office/powerpoint/2010/main" xmlns:a16="http://schemas.microsoft.com/office/drawing/2014/main" xmlns="">
          <p:sp>
            <p:nvSpPr>
              <p:cNvPr id="6" name="文本框 5" descr="{'rangeId': 14}">
                <a:extLst>
                  <a:ext uri="{FF2B5EF4-FFF2-40B4-BE49-F238E27FC236}">
                    <a16:creationId xmlns:a16="http://schemas.microsoft.com/office/drawing/2014/main" id="{1415646B-E115-0987-F2D8-1E34FE2DED53}"/>
                  </a:ext>
                </a:extLst>
              </p:cNvPr>
              <p:cNvSpPr txBox="1">
                <a:spLocks noRot="1" noChangeAspect="1" noMove="1" noResize="1" noEditPoints="1" noAdjustHandles="1" noChangeArrowheads="1" noChangeShapeType="1" noTextEdit="1"/>
              </p:cNvSpPr>
              <p:nvPr/>
            </p:nvSpPr>
            <p:spPr>
              <a:xfrm>
                <a:off x="449989" y="5959592"/>
                <a:ext cx="2799461" cy="730136"/>
              </a:xfrm>
              <a:prstGeom prst="rect">
                <a:avLst/>
              </a:prstGeom>
              <a:blipFill>
                <a:blip r:embed="rId4"/>
                <a:stretch>
                  <a:fillRect l="-3486" r="-3486"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90" name="yt_shape_14590"/>
          <p:cNvSpPr txBox="1"/>
          <p:nvPr/>
        </p:nvSpPr>
        <p:spPr>
          <a:xfrm>
            <a:off x="529384" y="1147353"/>
            <a:ext cx="5385833"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73">
                <a:solidFill>
                  <a:srgbClr val="1EE3CF"/>
                </a:solidFill>
                <a:effectLst/>
                <a:latin typeface="白正" pitchFamily="19"/>
                <a:ea typeface="宋体" pitchFamily="19"/>
              </a:rPr>
              <a:t> </a:t>
            </a:r>
          </a:p>
        </p:txBody>
      </p:sp>
      <p:pic>
        <p:nvPicPr>
          <p:cNvPr id="14589" name="yt_image_14589" title="H_29.79">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3359696" y="1196752"/>
            <a:ext cx="5338953" cy="378333"/>
          </a:xfrm>
          <a:prstGeom prst="rect">
            <a:avLst/>
          </a:prstGeom>
          <a:noFill/>
          <a:extLst>
            <a:ext uri="{909E8E84-426E-40DD-AFC4-6F175D3DCCD1}">
              <a14:hiddenFill xmlns:a14="http://schemas.microsoft.com/office/drawing/2010/main">
                <a:solidFill>
                  <a:srgbClr val="FFFFFF"/>
                </a:solidFill>
              </a14:hiddenFill>
            </a:ext>
          </a:extLst>
        </p:spPr>
      </p:pic>
      <p:sp>
        <p:nvSpPr>
          <p:cNvPr id="14592" name="yt_shape_14592"/>
          <p:cNvSpPr txBox="1"/>
          <p:nvPr/>
        </p:nvSpPr>
        <p:spPr>
          <a:xfrm>
            <a:off x="529384" y="1625778"/>
            <a:ext cx="11111999" cy="13887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黑体" pitchFamily="24"/>
              </a:rPr>
              <a:t>统计图中的中位数、众数</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雅安市中考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在射击训练中，某队员的</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次射击成绩如图所示，则这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次成绩的中位数和众数分别是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95" name="yt_table_14595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40236900"/>
              </p:ext>
            </p:extLst>
          </p:nvPr>
        </p:nvGraphicFramePr>
        <p:xfrm>
          <a:off x="529384" y="3071377"/>
          <a:ext cx="6031230" cy="950976"/>
        </p:xfrm>
        <a:graphic>
          <a:graphicData uri="http://schemas.openxmlformats.org/drawingml/2006/table">
            <a:tbl>
              <a:tblPr/>
              <a:tblGrid>
                <a:gridCol w="3481705">
                  <a:extLst>
                    <a:ext uri="{9D8B030D-6E8A-4147-A177-3AD203B41FA5}">
                      <a16:colId xmlns:a16="http://schemas.microsoft.com/office/drawing/2014/main" val="10710"/>
                    </a:ext>
                  </a:extLst>
                </a:gridCol>
                <a:gridCol w="2549525">
                  <a:extLst>
                    <a:ext uri="{9D8B030D-6E8A-4147-A177-3AD203B41FA5}">
                      <a16:colId xmlns:a16="http://schemas.microsoft.com/office/drawing/2014/main" val="1071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A.9.3</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9.6</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B.9.5</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9.4</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C.9.5</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9.6</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D.9.6</a:t>
                      </a:r>
                      <a:r>
                        <a:rPr lang="zh-CN" altLang="zh-CN" sz="2400" b="0" i="0" u="none">
                          <a:solidFill>
                            <a:srgbClr val="000000"/>
                          </a:solidFill>
                          <a:effectLst/>
                          <a:latin typeface="白正" pitchFamily="24"/>
                          <a:ea typeface="宋体" pitchFamily="24"/>
                        </a:rPr>
                        <a:t>环，</a:t>
                      </a:r>
                      <a:r>
                        <a:rPr lang="en-US" altLang="zh-CN" sz="2400" b="0" i="0" u="none">
                          <a:solidFill>
                            <a:srgbClr val="000000"/>
                          </a:solidFill>
                          <a:effectLst/>
                          <a:latin typeface="Times New Roman" pitchFamily="24"/>
                          <a:ea typeface="Times New Roman" pitchFamily="24"/>
                        </a:rPr>
                        <a:t>9.8</a:t>
                      </a:r>
                      <a:r>
                        <a:rPr lang="zh-CN" altLang="zh-CN" sz="2400" b="0" i="0" u="none">
                          <a:solidFill>
                            <a:srgbClr val="000000"/>
                          </a:solidFill>
                          <a:effectLst/>
                          <a:latin typeface="白正" pitchFamily="24"/>
                          <a:ea typeface="宋体" pitchFamily="24"/>
                        </a:rPr>
                        <a:t>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3"/>
                  </a:ext>
                </a:extLst>
              </a:tr>
            </a:tbl>
          </a:graphicData>
        </a:graphic>
      </p:graphicFrame>
      <p:pic>
        <p:nvPicPr>
          <p:cNvPr id="14594" name="yt_image_14594_skip" title="H_172.35">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7768261" y="3071377"/>
            <a:ext cx="3871341" cy="218884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8265935-0D4F-B80F-7026-A447E7D6444B}"/>
              </a:ext>
            </a:extLst>
          </p:cNvPr>
          <p:cNvSpPr txBox="1"/>
          <p:nvPr/>
        </p:nvSpPr>
        <p:spPr>
          <a:xfrm>
            <a:off x="4096973" y="252994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97" name="yt_shape_14597"/>
          <p:cNvSpPr txBox="1"/>
          <p:nvPr/>
        </p:nvSpPr>
        <p:spPr>
          <a:xfrm>
            <a:off x="623392" y="12684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河南省中考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如图所示的扇形统计图描述了某校学生对课后延时服务的打分情况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满分</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，则所打分数的众数为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99" name="yt_table_14599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39179660"/>
              </p:ext>
            </p:extLst>
          </p:nvPr>
        </p:nvGraphicFramePr>
        <p:xfrm>
          <a:off x="623392" y="2415115"/>
          <a:ext cx="8243254" cy="475488"/>
        </p:xfrm>
        <a:graphic>
          <a:graphicData uri="http://schemas.openxmlformats.org/drawingml/2006/table">
            <a:tbl>
              <a:tblPr/>
              <a:tblGrid>
                <a:gridCol w="2262505">
                  <a:extLst>
                    <a:ext uri="{9D8B030D-6E8A-4147-A177-3AD203B41FA5}">
                      <a16:colId xmlns:a16="http://schemas.microsoft.com/office/drawing/2014/main" val="10712"/>
                    </a:ext>
                  </a:extLst>
                </a:gridCol>
                <a:gridCol w="2245043">
                  <a:extLst>
                    <a:ext uri="{9D8B030D-6E8A-4147-A177-3AD203B41FA5}">
                      <a16:colId xmlns:a16="http://schemas.microsoft.com/office/drawing/2014/main" val="10713"/>
                    </a:ext>
                  </a:extLst>
                </a:gridCol>
                <a:gridCol w="2245043">
                  <a:extLst>
                    <a:ext uri="{9D8B030D-6E8A-4147-A177-3AD203B41FA5}">
                      <a16:colId xmlns:a16="http://schemas.microsoft.com/office/drawing/2014/main" val="10714"/>
                    </a:ext>
                  </a:extLst>
                </a:gridCol>
                <a:gridCol w="1490663">
                  <a:extLst>
                    <a:ext uri="{9D8B030D-6E8A-4147-A177-3AD203B41FA5}">
                      <a16:colId xmlns:a16="http://schemas.microsoft.com/office/drawing/2014/main" val="1071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D.45</a:t>
                      </a:r>
                      <a:r>
                        <a:rPr lang="zh-CN" altLang="zh-CN" sz="2400" b="0" i="0" u="none" dirty="0">
                          <a:solidFill>
                            <a:srgbClr val="000000"/>
                          </a:solidFill>
                          <a:effectLst/>
                          <a:latin typeface="Times New Roman" pitchFamily="24"/>
                          <a:ea typeface="Times New Roman"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4"/>
                  </a:ext>
                </a:extLst>
              </a:tr>
            </a:tbl>
          </a:graphicData>
        </a:graphic>
      </p:graphicFrame>
      <p:pic>
        <p:nvPicPr>
          <p:cNvPr id="14598" name="yt_image_14598_skip" title="H_130.41">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626623" y="2174644"/>
            <a:ext cx="2108768" cy="190499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F7FAA77-1D75-DA60-BBE4-6A2DD8E26AAE}"/>
              </a:ext>
            </a:extLst>
          </p:cNvPr>
          <p:cNvSpPr txBox="1"/>
          <p:nvPr/>
        </p:nvSpPr>
        <p:spPr>
          <a:xfrm>
            <a:off x="6172181" y="169709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01" name="yt_shape_14601"/>
          <p:cNvSpPr txBox="1"/>
          <p:nvPr/>
        </p:nvSpPr>
        <p:spPr>
          <a:xfrm>
            <a:off x="540000" y="12684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白正" pitchFamily="24"/>
                <a:ea typeface="宋体" pitchFamily="24"/>
              </a:rPr>
              <a:t>如图是根据某班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名同学一周的体育锻炼情况绘制的条形统计图，则这个班</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名同学一周参加体育锻炼时间的众数是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小时，中位数是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9</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a:t>
            </a:r>
            <a:r>
              <a:rPr lang="en-US" altLang="zh-CN" sz="2400" b="0" i="0" u="none">
                <a:solidFill>
                  <a:srgbClr val="000000"/>
                </a:solidFill>
                <a:effectLst/>
                <a:latin typeface="Times New Roman" pitchFamily="24"/>
                <a:ea typeface="Times New Roman" pitchFamily="24"/>
              </a:rPr>
              <a:t>.</a:t>
            </a:r>
          </a:p>
        </p:txBody>
      </p:sp>
      <p:pic>
        <p:nvPicPr>
          <p:cNvPr id="14602" name="yt_image_14602" title="H_147.69">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162044" y="2605742"/>
            <a:ext cx="3867912" cy="187566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F77C769-CC0E-3CB4-BEC5-E9E2FDEB5CD3}"/>
              </a:ext>
            </a:extLst>
          </p:cNvPr>
          <p:cNvSpPr txBox="1"/>
          <p:nvPr/>
        </p:nvSpPr>
        <p:spPr>
          <a:xfrm>
            <a:off x="5631589" y="1697095"/>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E04CD587-FADA-7774-C30E-A6B93AA8B20D}"/>
              </a:ext>
            </a:extLst>
          </p:cNvPr>
          <p:cNvSpPr txBox="1"/>
          <p:nvPr/>
        </p:nvSpPr>
        <p:spPr>
          <a:xfrm>
            <a:off x="8527188" y="1697095"/>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33" name="yt_shape_14533"/>
          <p:cNvSpPr txBox="1"/>
          <p:nvPr/>
        </p:nvSpPr>
        <p:spPr>
          <a:xfrm>
            <a:off x="539881" y="1274381"/>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4532" name="yt_image_14532" title="H_51.3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39881" y="1274381"/>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4535" name="yt_shape_14535"/>
          <p:cNvSpPr txBox="1"/>
          <p:nvPr/>
        </p:nvSpPr>
        <p:spPr>
          <a:xfrm>
            <a:off x="539881" y="1977678"/>
            <a:ext cx="2600071"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中位数</a:t>
            </a:r>
          </a:p>
        </p:txBody>
      </p:sp>
      <p:sp>
        <p:nvSpPr>
          <p:cNvPr id="14536" name="yt_shape_14536"/>
          <p:cNvSpPr txBox="1"/>
          <p:nvPr/>
        </p:nvSpPr>
        <p:spPr>
          <a:xfrm>
            <a:off x="540000" y="248198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某路段的一台机动车雷达测速仪记录了一段时间内通过的机动车的车速数据如下：</a:t>
            </a:r>
            <a:r>
              <a:rPr lang="en-US" altLang="zh-CN" sz="2400" b="0" i="0" u="none">
                <a:solidFill>
                  <a:srgbClr val="000000"/>
                </a:solidFill>
                <a:effectLst/>
                <a:latin typeface="Times New Roman" pitchFamily="24"/>
                <a:ea typeface="Times New Roman" pitchFamily="24"/>
              </a:rPr>
              <a:t>67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69</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65</a:t>
            </a:r>
            <a:r>
              <a:rPr lang="zh-CN" altLang="zh-CN" sz="2400" b="0" i="0" u="none">
                <a:solidFill>
                  <a:srgbClr val="000000"/>
                </a:solidFill>
                <a:effectLst/>
                <a:latin typeface="白正" pitchFamily="24"/>
                <a:ea typeface="宋体" pitchFamily="24"/>
              </a:rPr>
              <a:t>，则该组数据的中位数为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37" name="yt_table_1453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99438788"/>
              </p:ext>
            </p:extLst>
          </p:nvPr>
        </p:nvGraphicFramePr>
        <p:xfrm>
          <a:off x="539881" y="3441423"/>
          <a:ext cx="7505066" cy="475488"/>
        </p:xfrm>
        <a:graphic>
          <a:graphicData uri="http://schemas.openxmlformats.org/drawingml/2006/table">
            <a:tbl>
              <a:tblPr/>
              <a:tblGrid>
                <a:gridCol w="2118043">
                  <a:extLst>
                    <a:ext uri="{9D8B030D-6E8A-4147-A177-3AD203B41FA5}">
                      <a16:colId xmlns:a16="http://schemas.microsoft.com/office/drawing/2014/main" val="10696"/>
                    </a:ext>
                  </a:extLst>
                </a:gridCol>
                <a:gridCol w="2100580">
                  <a:extLst>
                    <a:ext uri="{9D8B030D-6E8A-4147-A177-3AD203B41FA5}">
                      <a16:colId xmlns:a16="http://schemas.microsoft.com/office/drawing/2014/main" val="10697"/>
                    </a:ext>
                  </a:extLst>
                </a:gridCol>
                <a:gridCol w="2100580">
                  <a:extLst>
                    <a:ext uri="{9D8B030D-6E8A-4147-A177-3AD203B41FA5}">
                      <a16:colId xmlns:a16="http://schemas.microsoft.com/office/drawing/2014/main" val="10698"/>
                    </a:ext>
                  </a:extLst>
                </a:gridCol>
                <a:gridCol w="1185863">
                  <a:extLst>
                    <a:ext uri="{9D8B030D-6E8A-4147-A177-3AD203B41FA5}">
                      <a16:colId xmlns:a16="http://schemas.microsoft.com/office/drawing/2014/main" val="1069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A.63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D.69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7"/>
                  </a:ext>
                </a:extLst>
              </a:tr>
            </a:tbl>
          </a:graphicData>
        </a:graphic>
      </p:graphicFrame>
      <p:pic>
        <p:nvPicPr>
          <p:cNvPr id="3" name="yt_shape_1698905474583" title="H_28.801733">
            <a:extLst>
              <a:ext uri="{FF2B5EF4-FFF2-40B4-BE49-F238E27FC236}">
                <a16:creationId xmlns:a16="http://schemas.microsoft.com/office/drawing/2014/main" id="{DD9C38B4-3F78-4274-0972-278A2CF7BA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81" y="2019355"/>
            <a:ext cx="1355917" cy="365782"/>
          </a:xfrm>
          <a:prstGeom prst="rect">
            <a:avLst/>
          </a:prstGeom>
        </p:spPr>
      </p:pic>
      <p:sp>
        <p:nvSpPr>
          <p:cNvPr id="2" name="文本框 1">
            <a:extLst>
              <a:ext uri="{FF2B5EF4-FFF2-40B4-BE49-F238E27FC236}">
                <a16:creationId xmlns:a16="http://schemas.microsoft.com/office/drawing/2014/main" id="{B54F3A46-D9BE-5E45-755F-4F7DDC522B23}"/>
              </a:ext>
            </a:extLst>
          </p:cNvPr>
          <p:cNvSpPr txBox="1"/>
          <p:nvPr/>
        </p:nvSpPr>
        <p:spPr>
          <a:xfrm>
            <a:off x="7765188" y="291067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39" name="yt_shape_14539"/>
          <p:cNvSpPr txBox="1"/>
          <p:nvPr/>
        </p:nvSpPr>
        <p:spPr>
          <a:xfrm>
            <a:off x="540000" y="1268413"/>
            <a:ext cx="11111999" cy="91550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本溪市中考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在一次中学生田径运动会上，参加男子跳高的</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名运动员的成绩如下表所示：</a:t>
            </a:r>
          </a:p>
        </p:txBody>
      </p:sp>
      <p:graphicFrame>
        <p:nvGraphicFramePr>
          <p:cNvPr id="14540" name="yt_table_14540"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20252214"/>
              </p:ext>
            </p:extLst>
          </p:nvPr>
        </p:nvGraphicFramePr>
        <p:xfrm>
          <a:off x="539881" y="2387072"/>
          <a:ext cx="11111999" cy="1133856"/>
        </p:xfrm>
        <a:graphic>
          <a:graphicData uri="http://schemas.openxmlformats.org/drawingml/2006/table">
            <a:tbl>
              <a:tblPr>
                <a:tableStyleId>{5940675A-B579-460E-94D1-54222C63F5DA}</a:tableStyleId>
              </a:tblPr>
              <a:tblGrid>
                <a:gridCol w="3176824">
                  <a:extLst>
                    <a:ext uri="{9D8B030D-6E8A-4147-A177-3AD203B41FA5}">
                      <a16:colId xmlns:a16="http://schemas.microsoft.com/office/drawing/2014/main" val="20000"/>
                    </a:ext>
                  </a:extLst>
                </a:gridCol>
                <a:gridCol w="1587035">
                  <a:extLst>
                    <a:ext uri="{9D8B030D-6E8A-4147-A177-3AD203B41FA5}">
                      <a16:colId xmlns:a16="http://schemas.microsoft.com/office/drawing/2014/main" val="20001"/>
                    </a:ext>
                  </a:extLst>
                </a:gridCol>
                <a:gridCol w="1587035">
                  <a:extLst>
                    <a:ext uri="{9D8B030D-6E8A-4147-A177-3AD203B41FA5}">
                      <a16:colId xmlns:a16="http://schemas.microsoft.com/office/drawing/2014/main" val="20002"/>
                    </a:ext>
                  </a:extLst>
                </a:gridCol>
                <a:gridCol w="1587035">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成绩</a:t>
                      </a:r>
                      <a:r>
                        <a:rPr lang="en-US" altLang="zh-CN" sz="2400" b="0" i="1"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名</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542" name="yt_shape_14542"/>
          <p:cNvSpPr txBox="1"/>
          <p:nvPr/>
        </p:nvSpPr>
        <p:spPr>
          <a:xfrm>
            <a:off x="539881" y="3790678"/>
            <a:ext cx="5745163"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白正" pitchFamily="24"/>
                <a:ea typeface="宋体" pitchFamily="24"/>
              </a:rPr>
              <a:t>则这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名运动员成绩的中位数是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43" name="yt_table_1454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92742062"/>
              </p:ext>
            </p:extLst>
          </p:nvPr>
        </p:nvGraphicFramePr>
        <p:xfrm>
          <a:off x="539881" y="4269981"/>
          <a:ext cx="4234180" cy="950976"/>
        </p:xfrm>
        <a:graphic>
          <a:graphicData uri="http://schemas.openxmlformats.org/drawingml/2006/table">
            <a:tbl>
              <a:tblPr/>
              <a:tblGrid>
                <a:gridCol w="2583180">
                  <a:extLst>
                    <a:ext uri="{9D8B030D-6E8A-4147-A177-3AD203B41FA5}">
                      <a16:colId xmlns:a16="http://schemas.microsoft.com/office/drawing/2014/main" val="10700"/>
                    </a:ext>
                  </a:extLst>
                </a:gridCol>
                <a:gridCol w="1651000">
                  <a:extLst>
                    <a:ext uri="{9D8B030D-6E8A-4147-A177-3AD203B41FA5}">
                      <a16:colId xmlns:a16="http://schemas.microsoft.com/office/drawing/2014/main" val="1070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A.1.50m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B.1.55m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C.1.60m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D.1.65m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9"/>
                  </a:ext>
                </a:extLst>
              </a:tr>
            </a:tbl>
          </a:graphicData>
        </a:graphic>
      </p:graphicFrame>
      <p:sp>
        <p:nvSpPr>
          <p:cNvPr id="2" name="文本框 1">
            <a:extLst>
              <a:ext uri="{FF2B5EF4-FFF2-40B4-BE49-F238E27FC236}">
                <a16:creationId xmlns:a16="http://schemas.microsoft.com/office/drawing/2014/main" id="{9EF06FDB-7380-9A49-6995-809383FE9C02}"/>
              </a:ext>
            </a:extLst>
          </p:cNvPr>
          <p:cNvSpPr txBox="1"/>
          <p:nvPr/>
        </p:nvSpPr>
        <p:spPr>
          <a:xfrm>
            <a:off x="5326670" y="3743872"/>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45" name="yt_shape_14545"/>
          <p:cNvSpPr txBox="1"/>
          <p:nvPr/>
        </p:nvSpPr>
        <p:spPr>
          <a:xfrm>
            <a:off x="551384" y="1196498"/>
            <a:ext cx="229229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众数</a:t>
            </a:r>
          </a:p>
        </p:txBody>
      </p:sp>
      <p:sp>
        <p:nvSpPr>
          <p:cNvPr id="14546" name="yt_shape_14546"/>
          <p:cNvSpPr txBox="1"/>
          <p:nvPr/>
        </p:nvSpPr>
        <p:spPr>
          <a:xfrm>
            <a:off x="551384" y="1700808"/>
            <a:ext cx="8233023"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调查某少年足球队全体队员的年龄，得到数据结果如下表：</a:t>
            </a:r>
          </a:p>
        </p:txBody>
      </p:sp>
      <p:graphicFrame>
        <p:nvGraphicFramePr>
          <p:cNvPr id="14547" name="yt_table_14547"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09842717"/>
              </p:ext>
            </p:extLst>
          </p:nvPr>
        </p:nvGraphicFramePr>
        <p:xfrm>
          <a:off x="551384" y="2339336"/>
          <a:ext cx="11111999" cy="1133856"/>
        </p:xfrm>
        <a:graphic>
          <a:graphicData uri="http://schemas.openxmlformats.org/drawingml/2006/table">
            <a:tbl>
              <a:tblPr>
                <a:tableStyleId>{5940675A-B579-460E-94D1-54222C63F5DA}</a:tableStyleId>
              </a:tblPr>
              <a:tblGrid>
                <a:gridCol w="3176824">
                  <a:extLst>
                    <a:ext uri="{9D8B030D-6E8A-4147-A177-3AD203B41FA5}">
                      <a16:colId xmlns:a16="http://schemas.microsoft.com/office/drawing/2014/main" val="20000"/>
                    </a:ext>
                  </a:extLst>
                </a:gridCol>
                <a:gridCol w="1587035">
                  <a:extLst>
                    <a:ext uri="{9D8B030D-6E8A-4147-A177-3AD203B41FA5}">
                      <a16:colId xmlns:a16="http://schemas.microsoft.com/office/drawing/2014/main" val="20001"/>
                    </a:ext>
                  </a:extLst>
                </a:gridCol>
                <a:gridCol w="1587035">
                  <a:extLst>
                    <a:ext uri="{9D8B030D-6E8A-4147-A177-3AD203B41FA5}">
                      <a16:colId xmlns:a16="http://schemas.microsoft.com/office/drawing/2014/main" val="20002"/>
                    </a:ext>
                  </a:extLst>
                </a:gridCol>
                <a:gridCol w="1587035">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gridCol w="1587035">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年龄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岁</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549" name="yt_shape_14549"/>
          <p:cNvSpPr txBox="1"/>
          <p:nvPr/>
        </p:nvSpPr>
        <p:spPr>
          <a:xfrm>
            <a:off x="551384" y="3742942"/>
            <a:ext cx="543738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则该足球队队员年龄的众数是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50" name="yt_table_14550"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9240861"/>
              </p:ext>
            </p:extLst>
          </p:nvPr>
        </p:nvGraphicFramePr>
        <p:xfrm>
          <a:off x="551384" y="4222245"/>
          <a:ext cx="8540116" cy="475488"/>
        </p:xfrm>
        <a:graphic>
          <a:graphicData uri="http://schemas.openxmlformats.org/drawingml/2006/table">
            <a:tbl>
              <a:tblPr/>
              <a:tblGrid>
                <a:gridCol w="2414905">
                  <a:extLst>
                    <a:ext uri="{9D8B030D-6E8A-4147-A177-3AD203B41FA5}">
                      <a16:colId xmlns:a16="http://schemas.microsoft.com/office/drawing/2014/main" val="10702"/>
                    </a:ext>
                  </a:extLst>
                </a:gridCol>
                <a:gridCol w="2397443">
                  <a:extLst>
                    <a:ext uri="{9D8B030D-6E8A-4147-A177-3AD203B41FA5}">
                      <a16:colId xmlns:a16="http://schemas.microsoft.com/office/drawing/2014/main" val="10703"/>
                    </a:ext>
                  </a:extLst>
                </a:gridCol>
                <a:gridCol w="2397443">
                  <a:extLst>
                    <a:ext uri="{9D8B030D-6E8A-4147-A177-3AD203B41FA5}">
                      <a16:colId xmlns:a16="http://schemas.microsoft.com/office/drawing/2014/main" val="10704"/>
                    </a:ext>
                  </a:extLst>
                </a:gridCol>
                <a:gridCol w="1330325">
                  <a:extLst>
                    <a:ext uri="{9D8B030D-6E8A-4147-A177-3AD203B41FA5}">
                      <a16:colId xmlns:a16="http://schemas.microsoft.com/office/drawing/2014/main" val="1070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A.15</a:t>
                      </a:r>
                      <a:r>
                        <a:rPr lang="zh-CN" altLang="zh-CN" sz="2400" b="0" i="0" u="none">
                          <a:solidFill>
                            <a:srgbClr val="000000"/>
                          </a:solidFill>
                          <a:effectLst/>
                          <a:latin typeface="白正"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B.14</a:t>
                      </a:r>
                      <a:r>
                        <a:rPr lang="zh-CN" altLang="zh-CN" sz="2400" b="0" i="0" u="none">
                          <a:solidFill>
                            <a:srgbClr val="000000"/>
                          </a:solidFill>
                          <a:effectLst/>
                          <a:latin typeface="白正"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C.13</a:t>
                      </a:r>
                      <a:r>
                        <a:rPr lang="zh-CN" altLang="zh-CN" sz="2400" b="0" i="0" u="none">
                          <a:solidFill>
                            <a:srgbClr val="000000"/>
                          </a:solidFill>
                          <a:effectLst/>
                          <a:latin typeface="白正"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r>
                        <a:rPr lang="zh-CN" altLang="zh-CN" sz="2400" b="0" i="0" u="none">
                          <a:solidFill>
                            <a:srgbClr val="000000"/>
                          </a:solidFill>
                          <a:effectLst/>
                          <a:latin typeface="白正"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0"/>
                  </a:ext>
                </a:extLst>
              </a:tr>
            </a:tbl>
          </a:graphicData>
        </a:graphic>
      </p:graphicFrame>
      <p:pic>
        <p:nvPicPr>
          <p:cNvPr id="3" name="yt_shape_1698905474754" title="H_28.801733">
            <a:extLst>
              <a:ext uri="{FF2B5EF4-FFF2-40B4-BE49-F238E27FC236}">
                <a16:creationId xmlns:a16="http://schemas.microsoft.com/office/drawing/2014/main" id="{92C4AC39-36AD-6E27-98CE-77E1FDD6F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384" y="1238175"/>
            <a:ext cx="1355917" cy="365782"/>
          </a:xfrm>
          <a:prstGeom prst="rect">
            <a:avLst/>
          </a:prstGeom>
        </p:spPr>
      </p:pic>
      <p:sp>
        <p:nvSpPr>
          <p:cNvPr id="2" name="文本框 1">
            <a:extLst>
              <a:ext uri="{FF2B5EF4-FFF2-40B4-BE49-F238E27FC236}">
                <a16:creationId xmlns:a16="http://schemas.microsoft.com/office/drawing/2014/main" id="{52C3206F-80BF-675F-10EA-A0944A364EBF}"/>
              </a:ext>
            </a:extLst>
          </p:cNvPr>
          <p:cNvSpPr txBox="1"/>
          <p:nvPr/>
        </p:nvSpPr>
        <p:spPr>
          <a:xfrm>
            <a:off x="5033373" y="369613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52" name="yt_shape_14552"/>
          <p:cNvSpPr txBox="1"/>
          <p:nvPr/>
        </p:nvSpPr>
        <p:spPr>
          <a:xfrm>
            <a:off x="540119" y="112480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乐山市中考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小张在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阳光大课间</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活动中进行了</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次一分钟跳绳练习，所跳个数分别为</a:t>
            </a:r>
            <a:r>
              <a:rPr lang="en-US" altLang="zh-CN" sz="2400" b="0" i="0" u="none">
                <a:solidFill>
                  <a:srgbClr val="000000"/>
                </a:solidFill>
                <a:effectLst/>
                <a:latin typeface="Times New Roman" pitchFamily="24"/>
                <a:ea typeface="Times New Roman" pitchFamily="24"/>
              </a:rPr>
              <a:t>160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157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160.</a:t>
            </a:r>
            <a:r>
              <a:rPr lang="zh-CN" altLang="zh-CN" sz="2400" b="0" i="0" u="none">
                <a:solidFill>
                  <a:srgbClr val="000000"/>
                </a:solidFill>
                <a:effectLst/>
                <a:latin typeface="白正" pitchFamily="24"/>
                <a:ea typeface="宋体" pitchFamily="24"/>
              </a:rPr>
              <a:t>这组数据的众数是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160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如图是交警在一个路口统计的某个时段来往车辆的车速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a:t>
            </a:r>
            <a:r>
              <a:rPr lang="en-US" altLang="zh-CN" sz="2400" b="0" i="0" u="none">
                <a:solidFill>
                  <a:srgbClr val="000000"/>
                </a:solidFill>
                <a:effectLst/>
                <a:latin typeface="Times New Roman" pitchFamily="24"/>
                <a:ea typeface="Times New Roman" pitchFamily="24"/>
              </a:rPr>
              <a:t>km/h</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4554" name="yt_image_14554" title="H_164.07">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112224" y="2708920"/>
            <a:ext cx="3762756" cy="2083689"/>
          </a:xfrm>
          <a:prstGeom prst="rect">
            <a:avLst/>
          </a:prstGeom>
          <a:noFill/>
          <a:extLst>
            <a:ext uri="{909E8E84-426E-40DD-AFC4-6F175D3DCCD1}">
              <a14:hiddenFill xmlns:a14="http://schemas.microsoft.com/office/drawing/2010/main">
                <a:solidFill>
                  <a:srgbClr val="FFFFFF"/>
                </a:solidFill>
              </a14:hiddenFill>
            </a:ext>
          </a:extLst>
        </p:spPr>
      </p:pic>
      <p:sp>
        <p:nvSpPr>
          <p:cNvPr id="14556" name="yt_shape_14556"/>
          <p:cNvSpPr txBox="1"/>
          <p:nvPr/>
        </p:nvSpPr>
        <p:spPr>
          <a:xfrm>
            <a:off x="540119" y="2708920"/>
            <a:ext cx="415498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计算这些车的平均速度</a:t>
            </a:r>
            <a:r>
              <a:rPr lang="zh-CN" altLang="zh-CN" sz="2400" b="0" i="0" u="none" dirty="0" smtClean="0">
                <a:solidFill>
                  <a:srgbClr val="000000"/>
                </a:solidFill>
                <a:effectLst/>
                <a:latin typeface="白正" pitchFamily="24"/>
                <a:ea typeface="宋体" pitchFamily="24"/>
              </a:rPr>
              <a:t>；</a:t>
            </a:r>
            <a:endParaRPr lang="zh-CN" altLang="zh-CN" sz="2400" b="0" i="0" u="none" dirty="0">
              <a:solidFill>
                <a:srgbClr val="000000"/>
              </a:solidFill>
              <a:effectLst/>
              <a:latin typeface="白正" pitchFamily="24"/>
              <a:ea typeface="宋体" pitchFamily="24"/>
            </a:endParaRPr>
          </a:p>
        </p:txBody>
      </p:sp>
      <p:sp>
        <p:nvSpPr>
          <p:cNvPr id="2" name="文本框 1">
            <a:extLst>
              <a:ext uri="{FF2B5EF4-FFF2-40B4-BE49-F238E27FC236}">
                <a16:creationId xmlns:a16="http://schemas.microsoft.com/office/drawing/2014/main" id="{1375C620-431A-F870-9CCA-003C204EB8FF}"/>
              </a:ext>
            </a:extLst>
          </p:cNvPr>
          <p:cNvSpPr txBox="1"/>
          <p:nvPr/>
        </p:nvSpPr>
        <p:spPr>
          <a:xfrm>
            <a:off x="7993907" y="1553485"/>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160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90250305-F31C-2F5E-CA56-FB6DEEE27CAD}"/>
              </a:ext>
            </a:extLst>
          </p:cNvPr>
          <p:cNvSpPr txBox="1"/>
          <p:nvPr/>
        </p:nvSpPr>
        <p:spPr>
          <a:xfrm>
            <a:off x="540119" y="3270959"/>
            <a:ext cx="459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这些车的平均速度为：</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5BBE3214-7B00-D7A5-28CB-40A5A0FA95F0}"/>
                  </a:ext>
                </a:extLst>
              </p:cNvPr>
              <p:cNvSpPr txBox="1"/>
              <p:nvPr/>
            </p:nvSpPr>
            <p:spPr>
              <a:xfrm>
                <a:off x="540119" y="3746447"/>
                <a:ext cx="4256786" cy="77579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45×2+50×3+55×5+60×7+65×6+70×2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2+3+5+7+6+2</m:t>
                        </m:r>
                      </m:den>
                    </m:f>
                  </m:oMath>
                </a14:m>
                <a:endParaRPr lang="zh-CN" altLang="en-US">
                  <a:solidFill>
                    <a:srgbClr val="FF0000"/>
                  </a:solidFill>
                </a:endParaRPr>
              </a:p>
            </p:txBody>
          </p:sp>
        </mc:Choice>
        <mc:Fallback>
          <p:sp>
            <p:nvSpPr>
              <p:cNvPr id="7" name="文本框 6">
                <a:extLst>
                  <a:ext uri="{FF2B5EF4-FFF2-40B4-BE49-F238E27FC236}">
                    <a16:creationId xmlns:a16="http://schemas.microsoft.com/office/drawing/2014/main" id="{5BBE3214-7B00-D7A5-28CB-40A5A0FA95F0}"/>
                  </a:ext>
                </a:extLst>
              </p:cNvPr>
              <p:cNvSpPr txBox="1">
                <a:spLocks noRot="1" noChangeAspect="1" noMove="1" noResize="1" noEditPoints="1" noAdjustHandles="1" noChangeArrowheads="1" noChangeShapeType="1" noTextEdit="1"/>
              </p:cNvSpPr>
              <p:nvPr/>
            </p:nvSpPr>
            <p:spPr>
              <a:xfrm>
                <a:off x="540119" y="3746447"/>
                <a:ext cx="4256786" cy="775793"/>
              </a:xfrm>
              <a:prstGeom prst="rect">
                <a:avLst/>
              </a:prstGeom>
              <a:blipFill>
                <a:blip r:embed="rId3"/>
                <a:stretch>
                  <a:fillRect l="-2292"/>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5D11CEB7-C910-2E42-C7A5-27889F5F83AB}"/>
              </a:ext>
            </a:extLst>
          </p:cNvPr>
          <p:cNvSpPr txBox="1"/>
          <p:nvPr/>
        </p:nvSpPr>
        <p:spPr>
          <a:xfrm>
            <a:off x="540119" y="4428628"/>
            <a:ext cx="2329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58.6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km/h</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6" grpId="0" build="allAtOnce"/>
      <p:bldP spid="7"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59" name="yt_shape_14559"/>
          <p:cNvSpPr txBox="1"/>
          <p:nvPr/>
        </p:nvSpPr>
        <p:spPr>
          <a:xfrm>
            <a:off x="556940" y="361427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若该路口限速</a:t>
            </a:r>
            <a:r>
              <a:rPr lang="en-US" altLang="zh-CN" sz="2400" b="0" i="0" u="none" dirty="0">
                <a:solidFill>
                  <a:srgbClr val="000000"/>
                </a:solidFill>
                <a:effectLst/>
                <a:latin typeface="Times New Roman" pitchFamily="24"/>
                <a:ea typeface="Times New Roman" pitchFamily="24"/>
              </a:rPr>
              <a:t>65km/h</a:t>
            </a:r>
            <a:r>
              <a:rPr lang="zh-CN" altLang="zh-CN" sz="2400" b="0" i="0" u="none" dirty="0">
                <a:solidFill>
                  <a:srgbClr val="000000"/>
                </a:solidFill>
                <a:effectLst/>
                <a:latin typeface="白正" pitchFamily="24"/>
                <a:ea typeface="宋体" pitchFamily="24"/>
              </a:rPr>
              <a:t>，即车速超过</a:t>
            </a:r>
            <a:r>
              <a:rPr lang="en-US" altLang="zh-CN" sz="2400" b="0" i="0" u="none" dirty="0">
                <a:solidFill>
                  <a:srgbClr val="000000"/>
                </a:solidFill>
                <a:effectLst/>
                <a:latin typeface="Times New Roman" pitchFamily="24"/>
                <a:ea typeface="Times New Roman" pitchFamily="24"/>
              </a:rPr>
              <a:t>65km/h</a:t>
            </a:r>
            <a:r>
              <a:rPr lang="zh-CN" altLang="zh-CN" sz="2400" b="0" i="0" u="none" dirty="0">
                <a:solidFill>
                  <a:srgbClr val="000000"/>
                </a:solidFill>
                <a:effectLst/>
                <a:latin typeface="白正" pitchFamily="24"/>
                <a:ea typeface="宋体" pitchFamily="24"/>
              </a:rPr>
              <a:t>为超速</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据统计，该路口每天来往车辆约</a:t>
            </a:r>
            <a:r>
              <a:rPr lang="en-US" altLang="zh-CN" sz="2400" b="0" i="0" u="none" dirty="0">
                <a:solidFill>
                  <a:srgbClr val="000000"/>
                </a:solidFill>
                <a:effectLst/>
                <a:latin typeface="Times New Roman" pitchFamily="24"/>
                <a:ea typeface="Times New Roman" pitchFamily="24"/>
              </a:rPr>
              <a:t>500</a:t>
            </a:r>
            <a:r>
              <a:rPr lang="zh-CN" altLang="zh-CN" sz="2400" b="0" i="0" u="none" dirty="0">
                <a:solidFill>
                  <a:srgbClr val="000000"/>
                </a:solidFill>
                <a:effectLst/>
                <a:latin typeface="白正" pitchFamily="24"/>
                <a:ea typeface="宋体" pitchFamily="24"/>
              </a:rPr>
              <a:t>辆，请估计每天会有多少辆车超速</a:t>
            </a:r>
            <a:r>
              <a:rPr lang="en-US" altLang="zh-CN" sz="2400" b="0" i="0" u="none" dirty="0" smtClean="0">
                <a:solidFill>
                  <a:srgbClr val="000000"/>
                </a:solidFill>
                <a:effectLst/>
                <a:latin typeface="Times New Roman" pitchFamily="24"/>
                <a:ea typeface="Times New Roman" pitchFamily="24"/>
              </a:rPr>
              <a:t>.</a:t>
            </a:r>
            <a:endParaRPr lang="zh-CN" altLang="zh-CN" sz="100" b="0" i="0" u="none" dirty="0">
              <a:noFill/>
              <a:effectLst/>
              <a:latin typeface="白正"/>
              <a:ea typeface="宋体"/>
            </a:endParaRPr>
          </a:p>
        </p:txBody>
      </p:sp>
      <p:sp>
        <p:nvSpPr>
          <p:cNvPr id="5" name="文本框 4">
            <a:extLst>
              <a:ext uri="{FF2B5EF4-FFF2-40B4-BE49-F238E27FC236}">
                <a16:creationId xmlns:a16="http://schemas.microsoft.com/office/drawing/2014/main" id="{9CA0B291-0E6E-2098-F1A5-382D1567D02B}"/>
              </a:ext>
            </a:extLst>
          </p:cNvPr>
          <p:cNvSpPr txBox="1"/>
          <p:nvPr/>
        </p:nvSpPr>
        <p:spPr>
          <a:xfrm>
            <a:off x="551384" y="1678565"/>
            <a:ext cx="68412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60km/h</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出现最多，所以车速的众数是</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60km/h.</a:t>
            </a:r>
            <a:endParaRPr lang="zh-CN" altLang="en-US" dirty="0">
              <a:solidFill>
                <a:srgbClr val="FF0000"/>
              </a:solidFill>
            </a:endParaRPr>
          </a:p>
        </p:txBody>
      </p:sp>
      <p:sp>
        <p:nvSpPr>
          <p:cNvPr id="6" name="文本框 5">
            <a:extLst>
              <a:ext uri="{FF2B5EF4-FFF2-40B4-BE49-F238E27FC236}">
                <a16:creationId xmlns:a16="http://schemas.microsoft.com/office/drawing/2014/main" id="{D660C13E-44DB-DB7C-0279-711EBFF3E81D}"/>
              </a:ext>
            </a:extLst>
          </p:cNvPr>
          <p:cNvSpPr txBox="1"/>
          <p:nvPr/>
        </p:nvSpPr>
        <p:spPr>
          <a:xfrm>
            <a:off x="551384" y="2654766"/>
            <a:ext cx="760559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共有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个数据，最中间的数是第</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13</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个数据</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60km/h</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a:t>
            </a:r>
            <a:endParaRPr lang="zh-CN" altLang="en-US" dirty="0">
              <a:solidFill>
                <a:srgbClr val="FF0000"/>
              </a:solidFill>
            </a:endParaRPr>
          </a:p>
        </p:txBody>
      </p:sp>
      <p:sp>
        <p:nvSpPr>
          <p:cNvPr id="7" name="文本框 6">
            <a:extLst>
              <a:ext uri="{FF2B5EF4-FFF2-40B4-BE49-F238E27FC236}">
                <a16:creationId xmlns:a16="http://schemas.microsoft.com/office/drawing/2014/main" id="{FCFFA660-5D68-D0DE-C6DB-4EA09143B5A4}"/>
              </a:ext>
            </a:extLst>
          </p:cNvPr>
          <p:cNvSpPr txBox="1"/>
          <p:nvPr/>
        </p:nvSpPr>
        <p:spPr>
          <a:xfrm>
            <a:off x="551384" y="3119886"/>
            <a:ext cx="5141836"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白正" pitchFamily="24"/>
                <a:ea typeface="黑体" pitchFamily="24"/>
              </a:rPr>
              <a:t>所以车速的中位数</a:t>
            </a:r>
            <a:r>
              <a:rPr lang="zh-CN" altLang="zh-CN" sz="2400" dirty="0" smtClean="0">
                <a:solidFill>
                  <a:srgbClr val="FF0000"/>
                </a:solidFill>
                <a:latin typeface="白正" pitchFamily="24"/>
                <a:ea typeface="黑体" pitchFamily="24"/>
              </a:rPr>
              <a:t>是</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60km/h</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5AD87FBC-6687-3BAE-D620-204714F8196C}"/>
                  </a:ext>
                </a:extLst>
              </p:cNvPr>
              <p:cNvSpPr txBox="1"/>
              <p:nvPr/>
            </p:nvSpPr>
            <p:spPr>
              <a:xfrm>
                <a:off x="551384" y="4422479"/>
                <a:ext cx="6914262" cy="73013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估计每天超速的车辆为：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25</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500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40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辆</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a:t>
                </a:r>
                <a:endParaRPr lang="zh-CN" altLang="en-US" dirty="0">
                  <a:solidFill>
                    <a:srgbClr val="FF0000"/>
                  </a:solidFill>
                </a:endParaRPr>
              </a:p>
            </p:txBody>
          </p:sp>
        </mc:Choice>
        <mc:Fallback>
          <p:sp>
            <p:nvSpPr>
              <p:cNvPr id="8" name="文本框 7">
                <a:extLst>
                  <a:ext uri="{FF2B5EF4-FFF2-40B4-BE49-F238E27FC236}">
                    <a16:creationId xmlns:a16="http://schemas.microsoft.com/office/drawing/2014/main" id="{5AD87FBC-6687-3BAE-D620-204714F8196C}"/>
                  </a:ext>
                </a:extLst>
              </p:cNvPr>
              <p:cNvSpPr txBox="1">
                <a:spLocks noRot="1" noChangeAspect="1" noMove="1" noResize="1" noEditPoints="1" noAdjustHandles="1" noChangeArrowheads="1" noChangeShapeType="1" noTextEdit="1"/>
              </p:cNvSpPr>
              <p:nvPr/>
            </p:nvSpPr>
            <p:spPr>
              <a:xfrm>
                <a:off x="551384" y="4422479"/>
                <a:ext cx="6914262" cy="730136"/>
              </a:xfrm>
              <a:prstGeom prst="rect">
                <a:avLst/>
              </a:prstGeom>
              <a:blipFill>
                <a:blip r:embed="rId2"/>
                <a:stretch>
                  <a:fillRect l="-1322" r="-1410" b="-5000"/>
                </a:stretch>
              </a:blipFill>
            </p:spPr>
            <p:txBody>
              <a:bodyPr/>
              <a:lstStyle/>
              <a:p>
                <a:r>
                  <a:rPr lang="zh-CN" altLang="en-US">
                    <a:noFill/>
                  </a:rPr>
                  <a:t> </a:t>
                </a:r>
              </a:p>
            </p:txBody>
          </p:sp>
        </mc:Fallback>
      </mc:AlternateContent>
      <p:sp>
        <p:nvSpPr>
          <p:cNvPr id="10" name="矩形 9"/>
          <p:cNvSpPr/>
          <p:nvPr/>
        </p:nvSpPr>
        <p:spPr>
          <a:xfrm>
            <a:off x="551384" y="1196752"/>
            <a:ext cx="6096000" cy="1532727"/>
          </a:xfrm>
          <a:prstGeom prst="rect">
            <a:avLst/>
          </a:prstGeom>
        </p:spPr>
        <p:txBody>
          <a:bodyPr>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车速的众数是多少</a:t>
            </a:r>
            <a:r>
              <a:rPr lang="zh-CN" altLang="zh-CN" sz="2400" dirty="0" smtClean="0">
                <a:solidFill>
                  <a:srgbClr val="000000"/>
                </a:solidFill>
                <a:latin typeface="白正" pitchFamily="24"/>
                <a:ea typeface="宋体" pitchFamily="24"/>
              </a:rPr>
              <a:t>？</a:t>
            </a:r>
            <a:endParaRPr lang="en-US" altLang="zh-CN" sz="2400" dirty="0" smtClean="0">
              <a:solidFill>
                <a:srgbClr val="000000"/>
              </a:solidFill>
              <a:latin typeface="白正" pitchFamily="24"/>
              <a:ea typeface="宋体" pitchFamily="24"/>
            </a:endParaRPr>
          </a:p>
          <a:p>
            <a:pPr lvl="0" hangingPunct="0">
              <a:lnSpc>
                <a:spcPct val="129999"/>
              </a:lnSpc>
            </a:pPr>
            <a:endParaRPr lang="zh-CN" altLang="zh-CN" sz="2400" dirty="0">
              <a:solidFill>
                <a:srgbClr val="000000"/>
              </a:solidFill>
              <a:latin typeface="白正" pitchFamily="24"/>
              <a:ea typeface="宋体" pitchFamily="24"/>
            </a:endParaRPr>
          </a:p>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3</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车速的中位数是多少？</a:t>
            </a:r>
            <a:endParaRPr lang="zh-CN" altLang="zh-CN" sz="2400" dirty="0">
              <a:solidFill>
                <a:srgbClr val="000000"/>
              </a:solidFill>
              <a:latin typeface="白正" pitchFamily="24"/>
              <a:ea typeface="宋体" pitchFamily="24"/>
            </a:endParaRPr>
          </a:p>
        </p:txBody>
      </p:sp>
      <p:pic>
        <p:nvPicPr>
          <p:cNvPr id="12" name="yt_image_14554" title="H_164.07">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8256240" y="1412776"/>
            <a:ext cx="3762756" cy="2083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66" name="yt_shape_14566"/>
          <p:cNvSpPr txBox="1"/>
          <p:nvPr/>
        </p:nvSpPr>
        <p:spPr>
          <a:xfrm>
            <a:off x="551384" y="1268413"/>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求中位数时忘记排序而出错</a:t>
            </a:r>
          </a:p>
        </p:txBody>
      </p:sp>
      <p:sp>
        <p:nvSpPr>
          <p:cNvPr id="14567" name="yt_shape_14567"/>
          <p:cNvSpPr txBox="1"/>
          <p:nvPr/>
        </p:nvSpPr>
        <p:spPr>
          <a:xfrm>
            <a:off x="551384" y="1772723"/>
            <a:ext cx="630942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一组数据</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的中位数为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698905474930" title="H_28.801733">
            <a:extLst>
              <a:ext uri="{FF2B5EF4-FFF2-40B4-BE49-F238E27FC236}">
                <a16:creationId xmlns:a16="http://schemas.microsoft.com/office/drawing/2014/main" id="{BA355CD6-6AC0-7D1C-2722-5C0FECAEB6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384" y="1310090"/>
            <a:ext cx="1355917" cy="365782"/>
          </a:xfrm>
          <a:prstGeom prst="rect">
            <a:avLst/>
          </a:prstGeom>
        </p:spPr>
      </p:pic>
      <p:sp>
        <p:nvSpPr>
          <p:cNvPr id="2" name="文本框 1">
            <a:extLst>
              <a:ext uri="{FF2B5EF4-FFF2-40B4-BE49-F238E27FC236}">
                <a16:creationId xmlns:a16="http://schemas.microsoft.com/office/drawing/2014/main" id="{EB8940FA-088F-F4A6-8D60-7B6EB2D6523F}"/>
              </a:ext>
            </a:extLst>
          </p:cNvPr>
          <p:cNvSpPr txBox="1"/>
          <p:nvPr/>
        </p:nvSpPr>
        <p:spPr>
          <a:xfrm>
            <a:off x="6176373" y="1725917"/>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69" name="yt_shape_14569"/>
          <p:cNvSpPr txBox="1"/>
          <p:nvPr/>
        </p:nvSpPr>
        <p:spPr>
          <a:xfrm>
            <a:off x="484578" y="1253069"/>
            <a:ext cx="4054187" cy="630173"/>
          </a:xfrm>
          <a:prstGeom prst="rect">
            <a:avLst/>
          </a:prstGeom>
        </p:spPr>
        <p:txBody>
          <a:bodyPr vert="horz" wrap="none" lIns="0" tIns="0" rIns="0" bIns="0" rtlCol="0">
            <a:spAutoFit/>
          </a:bodyPr>
          <a:lstStyle/>
          <a:p>
            <a:pPr algn="just"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4568" name="yt_image_14568" title="H_50.04">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39881" y="1253069"/>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4571" name="yt_shape_14571"/>
          <p:cNvSpPr txBox="1"/>
          <p:nvPr/>
        </p:nvSpPr>
        <p:spPr>
          <a:xfrm>
            <a:off x="540000" y="1939224"/>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小红在班上做节水意识调查，收集了班上</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位同学家里上个月的用水量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如下：</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她发现，若去掉其中两个数据后，这组数据的中位数、众数保持不变，则去掉的两个数据可能是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72" name="yt_table_14572"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67498744"/>
              </p:ext>
            </p:extLst>
          </p:nvPr>
        </p:nvGraphicFramePr>
        <p:xfrm>
          <a:off x="539881" y="3378790"/>
          <a:ext cx="8876666" cy="475488"/>
        </p:xfrm>
        <a:graphic>
          <a:graphicData uri="http://schemas.openxmlformats.org/drawingml/2006/table">
            <a:tbl>
              <a:tblPr/>
              <a:tblGrid>
                <a:gridCol w="2575243">
                  <a:extLst>
                    <a:ext uri="{9D8B030D-6E8A-4147-A177-3AD203B41FA5}">
                      <a16:colId xmlns:a16="http://schemas.microsoft.com/office/drawing/2014/main" val="10706"/>
                    </a:ext>
                  </a:extLst>
                </a:gridCol>
                <a:gridCol w="2405380">
                  <a:extLst>
                    <a:ext uri="{9D8B030D-6E8A-4147-A177-3AD203B41FA5}">
                      <a16:colId xmlns:a16="http://schemas.microsoft.com/office/drawing/2014/main" val="10707"/>
                    </a:ext>
                  </a:extLst>
                </a:gridCol>
                <a:gridCol w="2405380">
                  <a:extLst>
                    <a:ext uri="{9D8B030D-6E8A-4147-A177-3AD203B41FA5}">
                      <a16:colId xmlns:a16="http://schemas.microsoft.com/office/drawing/2014/main" val="10708"/>
                    </a:ext>
                  </a:extLst>
                </a:gridCol>
                <a:gridCol w="1490663">
                  <a:extLst>
                    <a:ext uri="{9D8B030D-6E8A-4147-A177-3AD203B41FA5}">
                      <a16:colId xmlns:a16="http://schemas.microsoft.com/office/drawing/2014/main" val="1070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1"/>
                  </a:ext>
                </a:extLst>
              </a:tr>
            </a:tbl>
          </a:graphicData>
        </a:graphic>
      </p:graphicFrame>
      <p:sp>
        <p:nvSpPr>
          <p:cNvPr id="14574" name="yt_shape_14574"/>
          <p:cNvSpPr txBox="1"/>
          <p:nvPr/>
        </p:nvSpPr>
        <p:spPr>
          <a:xfrm>
            <a:off x="540000" y="3904961"/>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一组从小到大排列的数据：</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为正整数</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唯一的众数是</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，则该组数据的平均数是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3.6</a:t>
            </a:r>
            <a:r>
              <a:rPr lang="zh-CN" altLang="zh-CN" sz="2400" b="0" i="0" u="sng" dirty="0">
                <a:solidFill>
                  <a:srgbClr val="FF0000">
                    <a:alpha val="0"/>
                  </a:srgbClr>
                </a:solidFill>
                <a:effectLst/>
                <a:uFill>
                  <a:solidFill>
                    <a:srgbClr val="000000"/>
                  </a:solidFill>
                </a:uFill>
                <a:latin typeface="白正" pitchFamily="24"/>
                <a:ea typeface="黑体" pitchFamily="24"/>
              </a:rPr>
              <a:t>或</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3.8</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2" name="文本框 1">
            <a:extLst>
              <a:ext uri="{FF2B5EF4-FFF2-40B4-BE49-F238E27FC236}">
                <a16:creationId xmlns:a16="http://schemas.microsoft.com/office/drawing/2014/main" id="{062B79F5-75EA-65D0-EA4F-7FE47E809DD8}"/>
              </a:ext>
            </a:extLst>
          </p:cNvPr>
          <p:cNvSpPr txBox="1"/>
          <p:nvPr/>
        </p:nvSpPr>
        <p:spPr>
          <a:xfrm>
            <a:off x="7460388" y="2843394"/>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C4FEDD93-94CA-2694-50F7-D71FCDCAC959}"/>
              </a:ext>
            </a:extLst>
          </p:cNvPr>
          <p:cNvSpPr txBox="1"/>
          <p:nvPr/>
        </p:nvSpPr>
        <p:spPr>
          <a:xfrm>
            <a:off x="3193189" y="4333643"/>
            <a:ext cx="1551687" cy="569100"/>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576" name="yt_shape_14576"/>
              <p:cNvSpPr txBox="1"/>
              <p:nvPr/>
            </p:nvSpPr>
            <p:spPr>
              <a:xfrm>
                <a:off x="479376" y="2420888"/>
                <a:ext cx="11111999" cy="418569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该小组学生成绩的中位数是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95</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分，众数是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98</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分；</a:t>
                </a:r>
              </a:p>
              <a:p>
                <a:pPr algn="just"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若成绩</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含</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以上评为优秀，求该小组成员成绩的平均分和优秀率</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百分率保留整数</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该组成员成绩的平均分为</a:t>
                </a:r>
                <a:r>
                  <a:rPr lang="zh-CN" altLang="zh-CN" sz="100" b="0" i="0" u="none" dirty="0">
                    <a:noFill/>
                    <a:effectLst/>
                    <a:latin typeface="白正"/>
                    <a:ea typeface="宋体"/>
                  </a:rPr>
                  <a:t>⁠</a:t>
                </a:r>
              </a:p>
              <a:p>
                <a:pPr algn="l" eaLnBrk="1" latinLnBrk="0" hangingPunct="0">
                  <a:lnSpc>
                    <a:spcPct val="129999"/>
                  </a:lnSpc>
                </a:pP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88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98</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黑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含</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黑体" pitchFamily="24"/>
                  </a:rPr>
                  <a:t>分</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以上的人数为</a:t>
                </a:r>
                <a:r>
                  <a:rPr lang="en-US" altLang="zh-CN" sz="2400" b="0" i="0" u="none" dirty="0">
                    <a:solidFill>
                      <a:srgbClr val="FF0000">
                        <a:alpha val="0"/>
                      </a:srgbClr>
                    </a:solidFill>
                    <a:effectLst/>
                    <a:latin typeface="Times New Roman" pitchFamily="24"/>
                    <a:ea typeface="Times New Roman" pitchFamily="24"/>
                  </a:rPr>
                  <a:t>4</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所以优秀率为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100</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57</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答：该小组成员成绩的平均分为</a:t>
                </a:r>
                <a:r>
                  <a:rPr lang="en-US" altLang="zh-CN" sz="2400" b="0" i="0" u="none" dirty="0">
                    <a:solidFill>
                      <a:srgbClr val="FF0000">
                        <a:alpha val="0"/>
                      </a:srgbClr>
                    </a:solidFill>
                    <a:effectLst/>
                    <a:latin typeface="Times New Roman" pitchFamily="24"/>
                    <a:ea typeface="Times New Roman" pitchFamily="24"/>
                  </a:rPr>
                  <a:t>95</a:t>
                </a:r>
                <a:r>
                  <a:rPr lang="zh-CN" altLang="zh-CN" sz="2400" b="0" i="0" u="none" dirty="0">
                    <a:solidFill>
                      <a:srgbClr val="FF0000">
                        <a:alpha val="0"/>
                      </a:srgbClr>
                    </a:solidFill>
                    <a:effectLst/>
                    <a:latin typeface="白正" pitchFamily="24"/>
                    <a:ea typeface="黑体" pitchFamily="24"/>
                  </a:rPr>
                  <a:t>分，优秀率为</a:t>
                </a:r>
                <a:r>
                  <a:rPr lang="en-US" altLang="zh-CN" sz="2400" b="0" i="0" u="none" dirty="0">
                    <a:solidFill>
                      <a:srgbClr val="FF0000">
                        <a:alpha val="0"/>
                      </a:srgbClr>
                    </a:solidFill>
                    <a:effectLst/>
                    <a:latin typeface="Times New Roman" pitchFamily="24"/>
                    <a:ea typeface="Times New Roman" pitchFamily="24"/>
                  </a:rPr>
                  <a:t>57</a:t>
                </a:r>
                <a:r>
                  <a:rPr lang="zh-CN" altLang="zh-CN" sz="2400" b="0" i="0" u="none" dirty="0">
                    <a:solidFill>
                      <a:srgbClr val="FF0000">
                        <a:alpha val="0"/>
                      </a:srgbClr>
                    </a:solidFill>
                    <a:effectLst/>
                    <a:latin typeface="Times New Roman" pitchFamily="24"/>
                    <a:ea typeface="Times New Roman"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mc:Choice>
        <mc:Fallback>
          <p:sp>
            <p:nvSpPr>
              <p:cNvPr id="14576" name="yt_shape_14576"/>
              <p:cNvSpPr txBox="1">
                <a:spLocks noRot="1" noChangeAspect="1" noMove="1" noResize="1" noEditPoints="1" noAdjustHandles="1" noChangeArrowheads="1" noChangeShapeType="1" noTextEdit="1"/>
              </p:cNvSpPr>
              <p:nvPr/>
            </p:nvSpPr>
            <p:spPr>
              <a:xfrm>
                <a:off x="479376" y="2420888"/>
                <a:ext cx="11111999" cy="4185698"/>
              </a:xfrm>
              <a:prstGeom prst="rect">
                <a:avLst/>
              </a:prstGeom>
              <a:blipFill>
                <a:blip r:embed="rId2"/>
                <a:stretch>
                  <a:fillRect l="-1701" t="-1164" r="-1701" b="-363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A4745B1-9198-8365-A6AE-2CBC9601904E}"/>
              </a:ext>
            </a:extLst>
          </p:cNvPr>
          <p:cNvSpPr txBox="1"/>
          <p:nvPr/>
        </p:nvSpPr>
        <p:spPr>
          <a:xfrm>
            <a:off x="5113765" y="237408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D37D05EA-9445-1ED7-6A05-B9A30C82F926}"/>
              </a:ext>
            </a:extLst>
          </p:cNvPr>
          <p:cNvSpPr txBox="1"/>
          <p:nvPr/>
        </p:nvSpPr>
        <p:spPr>
          <a:xfrm>
            <a:off x="7552164" y="237408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A4953929-C132-330F-9FB5-565EF2E50CB2}"/>
              </a:ext>
            </a:extLst>
          </p:cNvPr>
          <p:cNvSpPr txBox="1"/>
          <p:nvPr/>
        </p:nvSpPr>
        <p:spPr>
          <a:xfrm>
            <a:off x="389365" y="3800546"/>
            <a:ext cx="4904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该组成员成绩的平均分为</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FB388D42-5CA2-854E-3DAB-C90BA81DAAC3}"/>
                  </a:ext>
                </a:extLst>
              </p:cNvPr>
              <p:cNvSpPr txBox="1"/>
              <p:nvPr/>
            </p:nvSpPr>
            <p:spPr>
              <a:xfrm>
                <a:off x="389365" y="4276034"/>
                <a:ext cx="7166673" cy="765823"/>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95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FB388D42-5CA2-854E-3DAB-C90BA81DAAC3}"/>
                  </a:ext>
                </a:extLst>
              </p:cNvPr>
              <p:cNvSpPr txBox="1">
                <a:spLocks noRot="1" noChangeAspect="1" noMove="1" noResize="1" noEditPoints="1" noAdjustHandles="1" noChangeArrowheads="1" noChangeShapeType="1" noTextEdit="1"/>
              </p:cNvSpPr>
              <p:nvPr/>
            </p:nvSpPr>
            <p:spPr>
              <a:xfrm>
                <a:off x="389365" y="4276034"/>
                <a:ext cx="7166673" cy="765823"/>
              </a:xfrm>
              <a:prstGeom prst="rect">
                <a:avLst/>
              </a:prstGeom>
              <a:blipFill>
                <a:blip r:embed="rId3"/>
                <a:stretch>
                  <a:fillRect r="-1276" b="-3175"/>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56BE111F-CF96-5671-90C2-C64F29046A6D}"/>
              </a:ext>
            </a:extLst>
          </p:cNvPr>
          <p:cNvSpPr txBox="1"/>
          <p:nvPr/>
        </p:nvSpPr>
        <p:spPr>
          <a:xfrm>
            <a:off x="389365" y="4948245"/>
            <a:ext cx="459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以上的人数为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CDD67A5C-1369-B084-1E23-E75AD92352B2}"/>
                  </a:ext>
                </a:extLst>
              </p:cNvPr>
              <p:cNvSpPr txBox="1"/>
              <p:nvPr/>
            </p:nvSpPr>
            <p:spPr>
              <a:xfrm>
                <a:off x="389365" y="5423733"/>
                <a:ext cx="4194873" cy="76480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所以优秀率为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57</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7" name="文本框 6">
                <a:extLst>
                  <a:ext uri="{FF2B5EF4-FFF2-40B4-BE49-F238E27FC236}">
                    <a16:creationId xmlns:a16="http://schemas.microsoft.com/office/drawing/2014/main" id="{CDD67A5C-1369-B084-1E23-E75AD92352B2}"/>
                  </a:ext>
                </a:extLst>
              </p:cNvPr>
              <p:cNvSpPr txBox="1">
                <a:spLocks noRot="1" noChangeAspect="1" noMove="1" noResize="1" noEditPoints="1" noAdjustHandles="1" noChangeArrowheads="1" noChangeShapeType="1" noTextEdit="1"/>
              </p:cNvSpPr>
              <p:nvPr/>
            </p:nvSpPr>
            <p:spPr>
              <a:xfrm>
                <a:off x="389365" y="5423733"/>
                <a:ext cx="4194873" cy="764807"/>
              </a:xfrm>
              <a:prstGeom prst="rect">
                <a:avLst/>
              </a:prstGeom>
              <a:blipFill>
                <a:blip r:embed="rId4"/>
                <a:stretch>
                  <a:fillRect l="-2326" r="-2326" b="-320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49880FE5-A549-B0B3-65CA-5256D52D46BB}"/>
              </a:ext>
            </a:extLst>
          </p:cNvPr>
          <p:cNvSpPr txBox="1"/>
          <p:nvPr/>
        </p:nvSpPr>
        <p:spPr>
          <a:xfrm>
            <a:off x="389365" y="6094928"/>
            <a:ext cx="7266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答：该小组成员成绩的平均分为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分，优秀率为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57</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矩形 9"/>
          <p:cNvSpPr/>
          <p:nvPr/>
        </p:nvSpPr>
        <p:spPr>
          <a:xfrm>
            <a:off x="479375" y="896476"/>
            <a:ext cx="11111999" cy="1532727"/>
          </a:xfrm>
          <a:prstGeom prst="rect">
            <a:avLst/>
          </a:prstGeom>
        </p:spPr>
        <p:txBody>
          <a:bodyPr wrap="square">
            <a:spAutoFit/>
          </a:bodyPr>
          <a:lstStyle/>
          <a:p>
            <a:pPr lvl="0" algn="just" hangingPunct="0">
              <a:lnSpc>
                <a:spcPct val="129999"/>
              </a:lnSpc>
            </a:pPr>
            <a:r>
              <a:rPr lang="en-US" altLang="zh-CN" sz="2400" dirty="0">
                <a:solidFill>
                  <a:srgbClr val="000000"/>
                </a:solidFill>
                <a:latin typeface="Times New Roman" pitchFamily="24"/>
                <a:ea typeface="Times New Roman" pitchFamily="24"/>
              </a:rPr>
              <a:t>9.</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楷体" pitchFamily="24"/>
              </a:rPr>
              <a:t>贺州市中考</a:t>
            </a:r>
            <a:r>
              <a:rPr lang="zh-CN" altLang="zh-CN" sz="2400" dirty="0">
                <a:solidFill>
                  <a:srgbClr val="000000"/>
                </a:solidFill>
                <a:latin typeface="宋体" pitchFamily="24"/>
                <a:ea typeface="宋体" pitchFamily="24"/>
              </a:rPr>
              <a:t>）</a:t>
            </a:r>
            <a:r>
              <a:rPr lang="en-US"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鸿志</a:t>
            </a:r>
            <a:r>
              <a:rPr lang="en-US"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班为了激发学生学习热情，提高学习成绩，采用分组学习方案，每</a:t>
            </a:r>
            <a:r>
              <a:rPr lang="en-US" altLang="zh-CN" sz="2400" dirty="0">
                <a:solidFill>
                  <a:srgbClr val="000000"/>
                </a:solidFill>
                <a:latin typeface="Times New Roman" pitchFamily="24"/>
                <a:ea typeface="Times New Roman" pitchFamily="24"/>
              </a:rPr>
              <a:t>7</a:t>
            </a:r>
            <a:r>
              <a:rPr lang="zh-CN" altLang="zh-CN" sz="2400" dirty="0">
                <a:solidFill>
                  <a:srgbClr val="000000"/>
                </a:solidFill>
                <a:latin typeface="白正" pitchFamily="24"/>
                <a:ea typeface="宋体" pitchFamily="24"/>
              </a:rPr>
              <a:t>人分为一小组</a:t>
            </a:r>
            <a:r>
              <a:rPr lang="en-US" altLang="zh-CN" sz="2400" dirty="0">
                <a:solidFill>
                  <a:srgbClr val="000000"/>
                </a:solidFill>
                <a:latin typeface="Times New Roman" pitchFamily="24"/>
                <a:ea typeface="Times New Roman" pitchFamily="24"/>
              </a:rPr>
              <a:t>.</a:t>
            </a:r>
            <a:r>
              <a:rPr lang="zh-CN" altLang="zh-CN" sz="2400" dirty="0">
                <a:solidFill>
                  <a:srgbClr val="000000"/>
                </a:solidFill>
                <a:latin typeface="白正" pitchFamily="24"/>
                <a:ea typeface="宋体" pitchFamily="24"/>
              </a:rPr>
              <a:t>经过半个学期的学习，在模拟测试中，某小组</a:t>
            </a:r>
            <a:r>
              <a:rPr lang="en-US" altLang="zh-CN" sz="2400" dirty="0">
                <a:solidFill>
                  <a:srgbClr val="000000"/>
                </a:solidFill>
                <a:latin typeface="Times New Roman" pitchFamily="24"/>
                <a:ea typeface="Times New Roman" pitchFamily="24"/>
              </a:rPr>
              <a:t>7</a:t>
            </a:r>
            <a:r>
              <a:rPr lang="zh-CN" altLang="zh-CN" sz="2400" dirty="0">
                <a:solidFill>
                  <a:srgbClr val="000000"/>
                </a:solidFill>
                <a:latin typeface="白正" pitchFamily="24"/>
                <a:ea typeface="宋体" pitchFamily="24"/>
              </a:rPr>
              <a:t>人的成绩</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单位：分</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分别为</a:t>
            </a:r>
            <a:r>
              <a:rPr lang="en-US" altLang="zh-CN" sz="2400" dirty="0">
                <a:solidFill>
                  <a:srgbClr val="000000"/>
                </a:solidFill>
                <a:latin typeface="Times New Roman" pitchFamily="24"/>
                <a:ea typeface="Times New Roman" pitchFamily="24"/>
              </a:rPr>
              <a:t>98</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94</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92</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88</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95</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98</a:t>
            </a:r>
            <a:r>
              <a:rPr lang="zh-CN" altLang="zh-CN" sz="2400" dirty="0">
                <a:solidFill>
                  <a:srgbClr val="000000"/>
                </a:solidFill>
                <a:latin typeface="白正" pitchFamily="24"/>
                <a:ea typeface="宋体" pitchFamily="24"/>
              </a:rPr>
              <a:t>，</a:t>
            </a:r>
            <a:r>
              <a:rPr lang="en-US" altLang="zh-CN" sz="2400" dirty="0">
                <a:solidFill>
                  <a:srgbClr val="000000"/>
                </a:solidFill>
                <a:latin typeface="Times New Roman" pitchFamily="24"/>
                <a:ea typeface="Times New Roman" pitchFamily="24"/>
              </a:rPr>
              <a:t>100.</a:t>
            </a:r>
            <a:endParaRPr lang="en-US" altLang="zh-CN" sz="2400" dirty="0">
              <a:solidFill>
                <a:srgbClr val="000000"/>
              </a:solidFill>
              <a:latin typeface="Times New Roman" pitchFamily="24"/>
              <a:ea typeface="Times New Roman" pitchFamily="2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998</Words>
  <Application>Microsoft Office PowerPoint</Application>
  <PresentationFormat>宽屏</PresentationFormat>
  <Paragraphs>143</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14</vt:i4>
      </vt:variant>
    </vt:vector>
  </HeadingPairs>
  <TitlesOfParts>
    <vt:vector size="28"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44</cp:revision>
  <dcterms:created xsi:type="dcterms:W3CDTF">2023-05-05T05:33:04Z</dcterms:created>
  <dcterms:modified xsi:type="dcterms:W3CDTF">2023-11-03T01:50:37Z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