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0" r:id="rId9"/>
    <p:sldId id="372" r:id="rId10"/>
    <p:sldId id="373" r:id="rId11"/>
    <p:sldId id="374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5" name="yt_shape_12795"/>
          <p:cNvSpPr txBox="1"/>
          <p:nvPr/>
        </p:nvSpPr>
        <p:spPr>
          <a:xfrm>
            <a:off x="539881" y="1238077"/>
            <a:ext cx="579966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利用两点之间，线段最短求最值</a:t>
            </a:r>
          </a:p>
        </p:txBody>
      </p:sp>
      <p:sp>
        <p:nvSpPr>
          <p:cNvPr id="12796" name="yt_shape_12796"/>
          <p:cNvSpPr txBox="1"/>
          <p:nvPr/>
        </p:nvSpPr>
        <p:spPr>
          <a:xfrm>
            <a:off x="540000" y="174238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赤峰市中考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均在坐标轴上，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00" name="yt_table_12800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683679"/>
                  </p:ext>
                </p:extLst>
              </p:nvPr>
            </p:nvGraphicFramePr>
            <p:xfrm>
              <a:off x="539881" y="3181953"/>
              <a:ext cx="7659307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1428877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800" name="yt_table_12800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683679"/>
                  </p:ext>
                </p:extLst>
              </p:nvPr>
            </p:nvGraphicFramePr>
            <p:xfrm>
              <a:off x="539881" y="3181953"/>
              <a:ext cx="7659307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1428877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211" r="-6184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531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97" name="yt_shape_12797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2924944"/>
            <a:ext cx="2351275" cy="2016224"/>
            <a:chOff x="0" y="0"/>
            <a:chExt cx="2178558" cy="1868119"/>
          </a:xfrm>
        </p:grpSpPr>
        <p:pic>
          <p:nvPicPr>
            <p:cNvPr id="2" name="yt_image_12797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78558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9" name="yt_shape_12799"/>
            <p:cNvSpPr txBox="1"/>
            <p:nvPr/>
          </p:nvSpPr>
          <p:spPr>
            <a:xfrm>
              <a:off x="555998" y="1439604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359252">
            <a:extLst>
              <a:ext uri="{FF2B5EF4-FFF2-40B4-BE49-F238E27FC236}">
                <a16:creationId xmlns:a16="http://schemas.microsoft.com/office/drawing/2014/main" id="{3AEFA1B2-444F-E55F-3ECB-D11FBE7BBC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79950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95A5D3C-7B07-72EE-4C40-5C471BE20039}"/>
              </a:ext>
            </a:extLst>
          </p:cNvPr>
          <p:cNvSpPr txBox="1"/>
          <p:nvPr/>
        </p:nvSpPr>
        <p:spPr>
          <a:xfrm>
            <a:off x="1669189" y="26465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44" name="yt_shape_12844"/>
              <p:cNvSpPr txBox="1"/>
              <p:nvPr/>
            </p:nvSpPr>
            <p:spPr>
              <a:xfrm>
                <a:off x="540000" y="1234525"/>
                <a:ext cx="1111199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上的一个动点，则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44" name="yt_shape_12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4525"/>
                <a:ext cx="11111999" cy="1199880"/>
              </a:xfrm>
              <a:prstGeom prst="rect">
                <a:avLst/>
              </a:prstGeom>
              <a:blipFill>
                <a:blip r:embed="rId2"/>
                <a:stretch>
                  <a:fillRect l="-1701" t="-4592" b="-8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49" name="yt_shape_12849"/>
          <p:cNvSpPr txBox="1"/>
          <p:nvPr/>
        </p:nvSpPr>
        <p:spPr>
          <a:xfrm>
            <a:off x="539881" y="42190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46" name="yt_shape_12846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2323" y="2780928"/>
            <a:ext cx="2407354" cy="1584176"/>
            <a:chOff x="0" y="0"/>
            <a:chExt cx="2018538" cy="1530999"/>
          </a:xfrm>
        </p:grpSpPr>
        <p:pic>
          <p:nvPicPr>
            <p:cNvPr id="2" name="yt_image_12846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8538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8" name="yt_shape_12848"/>
            <p:cNvSpPr txBox="1"/>
            <p:nvPr/>
          </p:nvSpPr>
          <p:spPr>
            <a:xfrm>
              <a:off x="399805" y="117099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378168-9FC5-A65C-7185-3C4B29858854}"/>
                  </a:ext>
                </a:extLst>
              </p:cNvPr>
              <p:cNvSpPr txBox="1"/>
              <p:nvPr/>
            </p:nvSpPr>
            <p:spPr>
              <a:xfrm>
                <a:off x="9973402" y="1663207"/>
                <a:ext cx="888174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378168-9FC5-A65C-7185-3C4B29858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3402" y="1663207"/>
                <a:ext cx="888174" cy="806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790037B-8D9F-75B5-21D7-14BEBAE3C894}"/>
              </a:ext>
            </a:extLst>
          </p:cNvPr>
          <p:cNvCxnSpPr/>
          <p:nvPr/>
        </p:nvCxnSpPr>
        <p:spPr>
          <a:xfrm>
            <a:off x="9758613" y="2441851"/>
            <a:ext cx="10129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" name="yt_shape_12801"/>
          <p:cNvSpPr txBox="1"/>
          <p:nvPr/>
        </p:nvSpPr>
        <p:spPr>
          <a:xfrm>
            <a:off x="540000" y="12548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05" name="yt_shape_12805"/>
          <p:cNvSpPr txBox="1"/>
          <p:nvPr/>
        </p:nvSpPr>
        <p:spPr>
          <a:xfrm>
            <a:off x="539881" y="42886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02" name="yt_shape_12802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6130" y="2399896"/>
            <a:ext cx="1639740" cy="2181156"/>
            <a:chOff x="0" y="0"/>
            <a:chExt cx="1407033" cy="1871613"/>
          </a:xfrm>
        </p:grpSpPr>
        <p:pic>
          <p:nvPicPr>
            <p:cNvPr id="2" name="yt_image_1280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7033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4" name="yt_shape_12804"/>
            <p:cNvSpPr txBox="1"/>
            <p:nvPr/>
          </p:nvSpPr>
          <p:spPr>
            <a:xfrm>
              <a:off x="170235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FAB035E-4744-3994-783B-A6B10F8FB823}"/>
              </a:ext>
            </a:extLst>
          </p:cNvPr>
          <p:cNvSpPr txBox="1"/>
          <p:nvPr/>
        </p:nvSpPr>
        <p:spPr>
          <a:xfrm>
            <a:off x="3464652" y="168352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6" name="yt_shape_12806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的两条对角线长分别为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10" name="yt_shape_12810"/>
          <p:cNvSpPr txBox="1"/>
          <p:nvPr/>
        </p:nvSpPr>
        <p:spPr>
          <a:xfrm>
            <a:off x="539881" y="42256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07" name="yt_shape_12807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8200" y="2436060"/>
            <a:ext cx="1815599" cy="2131908"/>
            <a:chOff x="0" y="0"/>
            <a:chExt cx="1535049" cy="1795032"/>
          </a:xfrm>
        </p:grpSpPr>
        <p:pic>
          <p:nvPicPr>
            <p:cNvPr id="2" name="yt_image_1280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5049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9" name="yt_shape_12809"/>
            <p:cNvSpPr txBox="1"/>
            <p:nvPr/>
          </p:nvSpPr>
          <p:spPr>
            <a:xfrm>
              <a:off x="234243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37302B-9DAD-FA13-1097-26A4E3DC7D20}"/>
              </a:ext>
            </a:extLst>
          </p:cNvPr>
          <p:cNvSpPr txBox="1"/>
          <p:nvPr/>
        </p:nvSpPr>
        <p:spPr>
          <a:xfrm>
            <a:off x="7357202" y="169709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1" name="yt_shape_12811"/>
          <p:cNvSpPr txBox="1"/>
          <p:nvPr/>
        </p:nvSpPr>
        <p:spPr>
          <a:xfrm>
            <a:off x="623392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是等边三角形，点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内，在对角线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的和最小，则这个最小值为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15" name="yt_shape_12815"/>
          <p:cNvSpPr txBox="1"/>
          <p:nvPr/>
        </p:nvSpPr>
        <p:spPr>
          <a:xfrm>
            <a:off x="623273" y="42133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2" name="yt_shape_12812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9828" y="2420888"/>
            <a:ext cx="1532344" cy="2338816"/>
            <a:chOff x="0" y="0"/>
            <a:chExt cx="1215009" cy="1854468"/>
          </a:xfrm>
        </p:grpSpPr>
        <p:pic>
          <p:nvPicPr>
            <p:cNvPr id="2" name="yt_image_1281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5009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4" name="yt_shape_12814"/>
            <p:cNvSpPr txBox="1"/>
            <p:nvPr/>
          </p:nvSpPr>
          <p:spPr>
            <a:xfrm>
              <a:off x="74223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9F46D90-18FE-3288-3412-5430089844F2}"/>
              </a:ext>
            </a:extLst>
          </p:cNvPr>
          <p:cNvSpPr txBox="1"/>
          <p:nvPr/>
        </p:nvSpPr>
        <p:spPr>
          <a:xfrm>
            <a:off x="9810730" y="16254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6" name="yt_shape_12816"/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上的动点，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20" name="yt_shape_12820"/>
          <p:cNvSpPr txBox="1"/>
          <p:nvPr/>
        </p:nvSpPr>
        <p:spPr>
          <a:xfrm>
            <a:off x="539881" y="41905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7" name="yt_shape_12817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5242" y="2348880"/>
            <a:ext cx="1525544" cy="2276637"/>
            <a:chOff x="0" y="0"/>
            <a:chExt cx="1275588" cy="1903617"/>
          </a:xfrm>
        </p:grpSpPr>
        <p:pic>
          <p:nvPicPr>
            <p:cNvPr id="2" name="yt_image_1281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5588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9" name="yt_shape_12819"/>
            <p:cNvSpPr txBox="1"/>
            <p:nvPr/>
          </p:nvSpPr>
          <p:spPr>
            <a:xfrm>
              <a:off x="104513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CDD5EE3-CC62-0744-828D-31E591A389B8}"/>
              </a:ext>
            </a:extLst>
          </p:cNvPr>
          <p:cNvSpPr txBox="1"/>
          <p:nvPr/>
        </p:nvSpPr>
        <p:spPr>
          <a:xfrm>
            <a:off x="6238014" y="15534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21" name="yt_shape_12821"/>
              <p:cNvSpPr txBox="1"/>
              <p:nvPr/>
            </p:nvSpPr>
            <p:spPr>
              <a:xfrm>
                <a:off x="540000" y="119675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如图，已知正方形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均不与顶点重合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的周长的最小值为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21" name="yt_shape_128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r="-604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23" name="yt_image_12823" title="H_117.4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5920" y="2492896"/>
            <a:ext cx="1665653" cy="187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D0DA34-3E8F-3926-F38F-5204A1665130}"/>
                  </a:ext>
                </a:extLst>
              </p:cNvPr>
              <p:cNvSpPr txBox="1"/>
              <p:nvPr/>
            </p:nvSpPr>
            <p:spPr>
              <a:xfrm>
                <a:off x="9881327" y="1544484"/>
                <a:ext cx="1631187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D0DA34-3E8F-3926-F38F-5204A1665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1327" y="1544484"/>
                <a:ext cx="1631187" cy="554686"/>
              </a:xfrm>
              <a:prstGeom prst="rect">
                <a:avLst/>
              </a:prstGeom>
              <a:blipFill>
                <a:blip r:embed="rId4"/>
                <a:stretch>
                  <a:fillRect l="-5970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5" name="yt_shape_12825"/>
          <p:cNvSpPr txBox="1"/>
          <p:nvPr/>
        </p:nvSpPr>
        <p:spPr>
          <a:xfrm>
            <a:off x="539881" y="1196498"/>
            <a:ext cx="51841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垂线段最短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求最值</a:t>
            </a:r>
          </a:p>
        </p:txBody>
      </p:sp>
      <p:sp>
        <p:nvSpPr>
          <p:cNvPr id="12826" name="yt_shape_12826"/>
          <p:cNvSpPr txBox="1"/>
          <p:nvPr/>
        </p:nvSpPr>
        <p:spPr>
          <a:xfrm>
            <a:off x="540000" y="17008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0" name="yt_table_1283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461805"/>
              </p:ext>
            </p:extLst>
          </p:nvPr>
        </p:nvGraphicFramePr>
        <p:xfrm>
          <a:off x="539881" y="3140374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grpSp>
        <p:nvGrpSpPr>
          <p:cNvPr id="12827" name="yt_shape_12827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7239" y="2996952"/>
            <a:ext cx="2148840" cy="1879549"/>
            <a:chOff x="0" y="0"/>
            <a:chExt cx="2148840" cy="1879549"/>
          </a:xfrm>
        </p:grpSpPr>
        <p:pic>
          <p:nvPicPr>
            <p:cNvPr id="2" name="yt_image_1282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8840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9" name="yt_shape_12829"/>
            <p:cNvSpPr txBox="1"/>
            <p:nvPr/>
          </p:nvSpPr>
          <p:spPr>
            <a:xfrm>
              <a:off x="541139" y="1451034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359488">
            <a:extLst>
              <a:ext uri="{FF2B5EF4-FFF2-40B4-BE49-F238E27FC236}">
                <a16:creationId xmlns:a16="http://schemas.microsoft.com/office/drawing/2014/main" id="{4387BAFF-F8B9-2B56-41CE-4C60B03F0A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38371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FC83A69-D4AB-253D-C1D0-2F682EE437EC}"/>
              </a:ext>
            </a:extLst>
          </p:cNvPr>
          <p:cNvSpPr txBox="1"/>
          <p:nvPr/>
        </p:nvSpPr>
        <p:spPr>
          <a:xfrm>
            <a:off x="1669189" y="26049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2" name="yt_shape_12832"/>
              <p:cNvSpPr txBox="1"/>
              <p:nvPr/>
            </p:nvSpPr>
            <p:spPr>
              <a:xfrm>
                <a:off x="540000" y="1236301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娄底市中考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上的动点，则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32" name="yt_shape_128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6301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806" r="-714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37" name="yt_shape_12837"/>
          <p:cNvSpPr txBox="1"/>
          <p:nvPr/>
        </p:nvSpPr>
        <p:spPr>
          <a:xfrm>
            <a:off x="539881" y="39848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34" name="yt_shape_12834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2557120"/>
            <a:ext cx="2489396" cy="1921242"/>
            <a:chOff x="0" y="0"/>
            <a:chExt cx="2005965" cy="1548144"/>
          </a:xfrm>
        </p:grpSpPr>
        <p:pic>
          <p:nvPicPr>
            <p:cNvPr id="2" name="yt_image_12834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5965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6" name="yt_shape_12836"/>
            <p:cNvSpPr txBox="1"/>
            <p:nvPr/>
          </p:nvSpPr>
          <p:spPr>
            <a:xfrm>
              <a:off x="469701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DE0AC5-F3FB-08AA-C846-4560F002A6EE}"/>
                  </a:ext>
                </a:extLst>
              </p:cNvPr>
              <p:cNvSpPr txBox="1"/>
              <p:nvPr/>
            </p:nvSpPr>
            <p:spPr>
              <a:xfrm>
                <a:off x="5242652" y="1649099"/>
                <a:ext cx="8533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DE0AC5-F3FB-08AA-C846-4560F002A6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2652" y="1649099"/>
                <a:ext cx="853313" cy="5557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8" name="yt_shape_12838"/>
              <p:cNvSpPr txBox="1"/>
              <p:nvPr/>
            </p:nvSpPr>
            <p:spPr>
              <a:xfrm>
                <a:off x="540000" y="119675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如图所示，在菱形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分别为线段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上的任意一点，则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38" name="yt_shape_128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r="-1153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43" name="yt_shape_12843"/>
          <p:cNvSpPr txBox="1"/>
          <p:nvPr/>
        </p:nvSpPr>
        <p:spPr>
          <a:xfrm>
            <a:off x="539881" y="39933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40" name="yt_shape_12840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4253" y="2490192"/>
            <a:ext cx="1976786" cy="1970380"/>
            <a:chOff x="0" y="0"/>
            <a:chExt cx="1602486" cy="1597293"/>
          </a:xfrm>
        </p:grpSpPr>
        <p:pic>
          <p:nvPicPr>
            <p:cNvPr id="2" name="yt_image_12840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2486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2" name="yt_shape_12842"/>
            <p:cNvSpPr txBox="1"/>
            <p:nvPr/>
          </p:nvSpPr>
          <p:spPr>
            <a:xfrm>
              <a:off x="267962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E8F7E9-9EDC-2AC4-C0F0-6CDA481FDEC2}"/>
                  </a:ext>
                </a:extLst>
              </p:cNvPr>
              <p:cNvSpPr txBox="1"/>
              <p:nvPr/>
            </p:nvSpPr>
            <p:spPr>
              <a:xfrm>
                <a:off x="6241189" y="1578170"/>
                <a:ext cx="8533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E8F7E9-9EDC-2AC4-C0F0-6CDA481FDE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1189" y="1578170"/>
                <a:ext cx="853314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665</Words>
  <Application>Microsoft Office PowerPoint</Application>
  <PresentationFormat>宽屏</PresentationFormat>
  <Paragraphs>44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2023-11-03T05:54:09Z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