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69" r:id="rId5"/>
    <p:sldId id="382" r:id="rId6"/>
    <p:sldId id="370" r:id="rId7"/>
    <p:sldId id="372" r:id="rId8"/>
    <p:sldId id="383" r:id="rId9"/>
    <p:sldId id="373" r:id="rId10"/>
    <p:sldId id="375" r:id="rId11"/>
    <p:sldId id="377" r:id="rId12"/>
    <p:sldId id="378" r:id="rId13"/>
    <p:sldId id="384" r:id="rId14"/>
    <p:sldId id="379" r:id="rId15"/>
    <p:sldId id="385" r:id="rId16"/>
    <p:sldId id="387" r:id="rId17"/>
    <p:sldId id="381" r:id="rId18"/>
    <p:sldId id="256" r:id="rId19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9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3" d="100"/>
          <a:sy n="63" d="100"/>
        </p:scale>
        <p:origin x="224" y="60"/>
      </p:cViewPr>
      <p:guideLst>
        <p:guide orient="horz" pos="799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bin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bin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bin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bin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bin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bin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bin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43" name="yt_shape_13843"/>
          <p:cNvSpPr txBox="1"/>
          <p:nvPr/>
        </p:nvSpPr>
        <p:spPr>
          <a:xfrm>
            <a:off x="482975" y="1237685"/>
            <a:ext cx="4232825" cy="6501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3842" name="yt_image_13842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1" y="1237685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845" name="yt_shape_13845"/>
          <p:cNvSpPr txBox="1"/>
          <p:nvPr/>
        </p:nvSpPr>
        <p:spPr>
          <a:xfrm>
            <a:off x="540000" y="1935268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在实际问题中经常抽象出函数的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</a:rPr>
              <a:t>解析式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和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</a:rPr>
              <a:t>图象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，我们要利用函数的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</a:rPr>
              <a:t>解析式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和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</a:rPr>
              <a:t>图象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及性质来解决实际问题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在解决分段函数问题时，要特别注意相应的自变量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</a:rPr>
              <a:t>取值范围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的划分要准确而又符合实际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E132005-3468-5002-174D-4C4744F5A020}"/>
              </a:ext>
            </a:extLst>
          </p:cNvPr>
          <p:cNvSpPr txBox="1"/>
          <p:nvPr/>
        </p:nvSpPr>
        <p:spPr>
          <a:xfrm>
            <a:off x="5250589" y="1888462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解析式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EFACBE8-59BA-5231-B6A7-9F2C827F40A1}"/>
              </a:ext>
            </a:extLst>
          </p:cNvPr>
          <p:cNvSpPr txBox="1"/>
          <p:nvPr/>
        </p:nvSpPr>
        <p:spPr>
          <a:xfrm>
            <a:off x="7161753" y="1888462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图象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DE5A80D-2F96-41C7-B751-D9086F890151}"/>
              </a:ext>
            </a:extLst>
          </p:cNvPr>
          <p:cNvSpPr txBox="1"/>
          <p:nvPr/>
        </p:nvSpPr>
        <p:spPr>
          <a:xfrm>
            <a:off x="11041788" y="1888462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解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97582ED-E3AD-80A7-40F4-924C2338F62C}"/>
              </a:ext>
            </a:extLst>
          </p:cNvPr>
          <p:cNvSpPr txBox="1"/>
          <p:nvPr/>
        </p:nvSpPr>
        <p:spPr>
          <a:xfrm>
            <a:off x="449989" y="2363950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析式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97CA4F0-B952-78AA-DC3E-94E306E663BC}"/>
              </a:ext>
            </a:extLst>
          </p:cNvPr>
          <p:cNvSpPr txBox="1"/>
          <p:nvPr/>
        </p:nvSpPr>
        <p:spPr>
          <a:xfrm>
            <a:off x="1973989" y="2363950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图象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EF13E56-5191-BA4F-2BAA-378CFF911EA1}"/>
              </a:ext>
            </a:extLst>
          </p:cNvPr>
          <p:cNvSpPr txBox="1"/>
          <p:nvPr/>
        </p:nvSpPr>
        <p:spPr>
          <a:xfrm>
            <a:off x="7848298" y="2839438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取值范围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8" name="yt_shape_13888"/>
          <p:cNvSpPr txBox="1"/>
          <p:nvPr/>
        </p:nvSpPr>
        <p:spPr>
          <a:xfrm>
            <a:off x="540000" y="1268413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小明从家步行到学校需走的路程为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1800m.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图中的折线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反映了小明从家步行到学校所走的路程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与时间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min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的函数关系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根据图象提供的信息，当小明从家出发去学校步行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15min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时，距离学校还有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350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m.</a:t>
            </a:r>
          </a:p>
        </p:txBody>
      </p:sp>
      <p:pic>
        <p:nvPicPr>
          <p:cNvPr id="13889" name="yt_image_13889" title="H_96.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27848" y="3140968"/>
            <a:ext cx="2927956" cy="1504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E33ECD9-CA9F-7C9A-F254-924260969A40}"/>
              </a:ext>
            </a:extLst>
          </p:cNvPr>
          <p:cNvSpPr txBox="1"/>
          <p:nvPr/>
        </p:nvSpPr>
        <p:spPr>
          <a:xfrm>
            <a:off x="6409464" y="2172583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91" name="yt_shape_13891"/>
          <p:cNvSpPr txBox="1"/>
          <p:nvPr/>
        </p:nvSpPr>
        <p:spPr>
          <a:xfrm>
            <a:off x="540000" y="1317626"/>
            <a:ext cx="11111999" cy="13956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吉林省中考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李强用甲、乙两种具有恒温功能的热水壶同时加热相同质量的水，甲壶比乙壶加热速度快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在一段时间内，水温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单位：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与加热时间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单位：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之间近似满足一次函数关系，根据记录的数据，画函数图象如下：</a:t>
            </a:r>
          </a:p>
        </p:txBody>
      </p:sp>
      <p:pic>
        <p:nvPicPr>
          <p:cNvPr id="13892" name="yt_image_13892" title="H_125.64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95887" y="2993398"/>
            <a:ext cx="1800225" cy="1595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894" name="yt_shape_13894"/>
          <p:cNvSpPr txBox="1"/>
          <p:nvPr/>
        </p:nvSpPr>
        <p:spPr>
          <a:xfrm>
            <a:off x="540000" y="4869160"/>
            <a:ext cx="416299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加热前水温是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℃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白正" pitchFamily="24"/>
              <a:ea typeface="宋体" pitchFamily="24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7F62343-7494-30CC-4FD4-D394102F207B}"/>
              </a:ext>
            </a:extLst>
          </p:cNvPr>
          <p:cNvSpPr txBox="1"/>
          <p:nvPr/>
        </p:nvSpPr>
        <p:spPr>
          <a:xfrm>
            <a:off x="3345589" y="4822354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97" name="yt_shape_13897"/>
          <p:cNvSpPr txBox="1"/>
          <p:nvPr/>
        </p:nvSpPr>
        <p:spPr>
          <a:xfrm>
            <a:off x="623392" y="3958309"/>
            <a:ext cx="7941277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当甲壶中水温刚达到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80℃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时，乙壶中水温是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65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℃.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解：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设乙壶中水温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关于加热时间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的函数解析式为</a:t>
            </a:r>
            <a:r>
              <a:rPr lang="zh-CN" altLang="zh-CN" sz="100" b="0" i="0" u="none" dirty="0" smtClean="0">
                <a:noFill/>
                <a:effectLst/>
                <a:latin typeface="白正"/>
                <a:ea typeface="宋体"/>
              </a:rPr>
              <a:t>⁠</a:t>
            </a:r>
            <a:endParaRPr lang="zh-CN" altLang="zh-CN" sz="100" b="0" i="0" u="none" dirty="0">
              <a:noFill/>
              <a:effectLst/>
              <a:latin typeface="白正"/>
              <a:ea typeface="宋体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70CD3AF-4614-FCBB-AA0E-1E1F623B0D80}"/>
              </a:ext>
            </a:extLst>
          </p:cNvPr>
          <p:cNvSpPr txBox="1"/>
          <p:nvPr/>
        </p:nvSpPr>
        <p:spPr>
          <a:xfrm>
            <a:off x="7399318" y="3911503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85C4A20-279D-B96A-0CF4-FA88DC74F172}"/>
              </a:ext>
            </a:extLst>
          </p:cNvPr>
          <p:cNvSpPr txBox="1"/>
          <p:nvPr/>
        </p:nvSpPr>
        <p:spPr>
          <a:xfrm>
            <a:off x="422381" y="1942150"/>
            <a:ext cx="946243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lvl="0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设乙壶中水温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关于加热时间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的函数解析式为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i="1" dirty="0" err="1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kx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＋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dirty="0">
                <a:solidFill>
                  <a:srgbClr val="FF0000"/>
                </a:solidFill>
                <a:latin typeface="白正" pitchFamily="24"/>
                <a:ea typeface="黑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  <a:p>
            <a:pPr>
              <a:lnSpc>
                <a:spcPct val="129999"/>
              </a:lnSpc>
            </a:pP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007D679-C2B7-9312-3012-4E9214BC8DB8}"/>
                  </a:ext>
                </a:extLst>
              </p:cNvPr>
              <p:cNvSpPr txBox="1"/>
              <p:nvPr/>
            </p:nvSpPr>
            <p:spPr>
              <a:xfrm>
                <a:off x="422381" y="2226700"/>
                <a:ext cx="10294683" cy="13285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将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160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代入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20=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80=160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8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007D679-C2B7-9312-3012-4E9214BC8D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2381" y="2226700"/>
                <a:ext cx="10294683" cy="1328560"/>
              </a:xfrm>
              <a:prstGeom prst="rect">
                <a:avLst/>
              </a:prstGeom>
              <a:blipFill>
                <a:blip r:embed="rId2"/>
                <a:stretch>
                  <a:fillRect l="-8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E9B17A3-1EB0-3706-F74C-B0F21F6ED295}"/>
                  </a:ext>
                </a:extLst>
              </p:cNvPr>
              <p:cNvSpPr txBox="1"/>
              <p:nvPr/>
            </p:nvSpPr>
            <p:spPr>
              <a:xfrm>
                <a:off x="422381" y="3190096"/>
                <a:ext cx="1873949" cy="73032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20.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E9B17A3-1EB0-3706-F74C-B0F21F6ED29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2381" y="3190096"/>
                <a:ext cx="1873949" cy="730327"/>
              </a:xfrm>
              <a:prstGeom prst="rect">
                <a:avLst/>
              </a:prstGeom>
              <a:blipFill>
                <a:blip r:embed="rId3"/>
                <a:stretch>
                  <a:fillRect l="-4870" r="-5195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矩形 7"/>
          <p:cNvSpPr/>
          <p:nvPr/>
        </p:nvSpPr>
        <p:spPr>
          <a:xfrm>
            <a:off x="422381" y="1322880"/>
            <a:ext cx="7368480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求乙壶中水温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关于加热时间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的函数解析式；</a:t>
            </a:r>
            <a:endParaRPr lang="zh-CN" altLang="zh-CN" sz="2400" dirty="0">
              <a:solidFill>
                <a:srgbClr val="000000"/>
              </a:solidFill>
              <a:latin typeface="白正" pitchFamily="24"/>
              <a:ea typeface="宋体" pitchFamily="24"/>
            </a:endParaRPr>
          </a:p>
        </p:txBody>
      </p:sp>
      <p:pic>
        <p:nvPicPr>
          <p:cNvPr id="10" name="yt_image_13892" title="H_125.64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95887" y="4797152"/>
            <a:ext cx="1800225" cy="1595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5" grpId="0" build="allAtOnce"/>
      <p:bldP spid="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00" name="yt_shape_13900"/>
          <p:cNvSpPr txBox="1"/>
          <p:nvPr/>
        </p:nvSpPr>
        <p:spPr>
          <a:xfrm>
            <a:off x="539880" y="1126021"/>
            <a:ext cx="41190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3899" name="yt_image_13899" title="H_50.94">
            <a:extLst>
              <a:ext uri="">
                <a16:creationId xmlns:mc="http://schemas.openxmlformats.org/markup-compatibility/2006" xmlns:m="http://schemas.openxmlformats.org/officeDocument/2006/math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0" y="1126021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02" name="yt_shape_13902"/>
          <p:cNvSpPr txBox="1"/>
          <p:nvPr/>
        </p:nvSpPr>
        <p:spPr>
          <a:xfrm>
            <a:off x="540000" y="1772816"/>
            <a:ext cx="11111999" cy="23490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我国是世界上严重缺水的国家之一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为了增强居民节水意识，某市自来水公司对居民用水采用以户为单位分段计费的办法收费，即每月用水量在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吨以内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包括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的用户，每吨收水费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元；每月用水量超过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吨的用户，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吨水仍按每吨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元收费，超过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吨的部分，按每吨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元收费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设某户居民月用水量为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吨，应收水费为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元，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之间的函数关系如图所示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903" name="yt_image_13903" title="H_163.26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70062" y="4325009"/>
            <a:ext cx="1651635" cy="2073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6EDCECAD-74BB-9885-B89D-79413C3929C9}"/>
              </a:ext>
            </a:extLst>
          </p:cNvPr>
          <p:cNvSpPr txBox="1"/>
          <p:nvPr/>
        </p:nvSpPr>
        <p:spPr>
          <a:xfrm>
            <a:off x="551384" y="1771829"/>
            <a:ext cx="4318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时，有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ax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15A9020-4F2B-7BBE-CB4F-5872E45CCBC3}"/>
              </a:ext>
            </a:extLst>
          </p:cNvPr>
          <p:cNvSpPr txBox="1"/>
          <p:nvPr/>
        </p:nvSpPr>
        <p:spPr>
          <a:xfrm>
            <a:off x="551384" y="2247317"/>
            <a:ext cx="4717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将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代入，解得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1.5.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9ECC914-0667-E0CB-C8C1-6CFC4563A4C7}"/>
              </a:ext>
            </a:extLst>
          </p:cNvPr>
          <p:cNvSpPr txBox="1"/>
          <p:nvPr/>
        </p:nvSpPr>
        <p:spPr>
          <a:xfrm>
            <a:off x="523464" y="3333745"/>
            <a:ext cx="6282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将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代入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1.5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中，得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1.5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16CA966-4B7E-EAB6-70F8-B52256048BA2}"/>
              </a:ext>
            </a:extLst>
          </p:cNvPr>
          <p:cNvSpPr txBox="1"/>
          <p:nvPr/>
        </p:nvSpPr>
        <p:spPr>
          <a:xfrm>
            <a:off x="551384" y="3826158"/>
            <a:ext cx="2389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故应收水费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yt_shape_13905"/>
          <p:cNvSpPr txBox="1"/>
          <p:nvPr/>
        </p:nvSpPr>
        <p:spPr>
          <a:xfrm>
            <a:off x="523464" y="1274773"/>
            <a:ext cx="2154436" cy="48013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的值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白正" pitchFamily="24"/>
              <a:ea typeface="宋体" pitchFamily="2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23464" y="2764645"/>
            <a:ext cx="7440488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若某户居民上月用水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吨，应收水费多少元？</a:t>
            </a:r>
            <a:endParaRPr lang="zh-CN" altLang="zh-CN" sz="2400" dirty="0">
              <a:solidFill>
                <a:srgbClr val="000000"/>
              </a:solidFill>
              <a:latin typeface="白正" pitchFamily="24"/>
              <a:ea typeface="宋体" pitchFamily="24"/>
            </a:endParaRPr>
          </a:p>
        </p:txBody>
      </p:sp>
      <p:pic>
        <p:nvPicPr>
          <p:cNvPr id="11" name="yt_image_13903" title="H_163.26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12424" y="1024732"/>
            <a:ext cx="1651635" cy="2073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07" name="yt_shape_13907"/>
          <p:cNvSpPr txBox="1"/>
          <p:nvPr/>
        </p:nvSpPr>
        <p:spPr>
          <a:xfrm>
            <a:off x="540000" y="1196752"/>
            <a:ext cx="11111999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的值，并写出当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时，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之间的函数解析式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白正" pitchFamily="24"/>
              <a:ea typeface="宋体" pitchFamily="2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10288" y="3051731"/>
            <a:ext cx="11244632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已知居民甲上月比居民乙多用水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吨，两家共收水费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46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元，求他们上月分别用水多少吨？</a:t>
            </a:r>
            <a:endParaRPr lang="zh-CN" altLang="zh-CN" sz="2400" dirty="0">
              <a:solidFill>
                <a:srgbClr val="000000"/>
              </a:solidFill>
              <a:latin typeface="白正" pitchFamily="24"/>
              <a:ea typeface="宋体" pitchFamily="24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9FEB685-5C6C-0F6C-BD7C-0D5327AE2799}"/>
              </a:ext>
            </a:extLst>
          </p:cNvPr>
          <p:cNvSpPr txBox="1"/>
          <p:nvPr/>
        </p:nvSpPr>
        <p:spPr>
          <a:xfrm>
            <a:off x="510288" y="1625267"/>
            <a:ext cx="111417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时，有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15.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将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代入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8AE6258-477E-CDF7-5EFA-99D56678EEEA}"/>
              </a:ext>
            </a:extLst>
          </p:cNvPr>
          <p:cNvSpPr txBox="1"/>
          <p:nvPr/>
        </p:nvSpPr>
        <p:spPr>
          <a:xfrm>
            <a:off x="510288" y="2100755"/>
            <a:ext cx="572972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白正" pitchFamily="24"/>
                <a:ea typeface="黑体" pitchFamily="24"/>
              </a:rPr>
              <a:t>得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35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dirty="0" smtClean="0">
                <a:solidFill>
                  <a:srgbClr val="FF0000"/>
                </a:solidFill>
                <a:latin typeface="宋体" pitchFamily="24"/>
                <a:ea typeface="宋体" pitchFamily="24"/>
              </a:rPr>
              <a:t>）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15.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解得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C485C34-A757-FE8D-07C5-3DC8F7E0CBEC}"/>
              </a:ext>
            </a:extLst>
          </p:cNvPr>
          <p:cNvSpPr txBox="1"/>
          <p:nvPr/>
        </p:nvSpPr>
        <p:spPr>
          <a:xfrm>
            <a:off x="540000" y="2576243"/>
            <a:ext cx="3404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故当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时，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054A93B-C4D5-C5DC-CF3C-A1F9F096D81C}"/>
              </a:ext>
            </a:extLst>
          </p:cNvPr>
          <p:cNvSpPr txBox="1"/>
          <p:nvPr/>
        </p:nvSpPr>
        <p:spPr>
          <a:xfrm>
            <a:off x="476256" y="3917103"/>
            <a:ext cx="6276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1.5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1.5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6CC426F-4738-106B-D092-C6D3DD057C95}"/>
              </a:ext>
            </a:extLst>
          </p:cNvPr>
          <p:cNvSpPr txBox="1"/>
          <p:nvPr/>
        </p:nvSpPr>
        <p:spPr>
          <a:xfrm>
            <a:off x="476256" y="4392591"/>
            <a:ext cx="5437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所以甲、乙两户上月用水量均超过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26487B3A-D4B8-76EA-C388-485773172A94}"/>
              </a:ext>
            </a:extLst>
          </p:cNvPr>
          <p:cNvSpPr txBox="1"/>
          <p:nvPr/>
        </p:nvSpPr>
        <p:spPr>
          <a:xfrm>
            <a:off x="476256" y="4868079"/>
            <a:ext cx="60395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设甲、乙两户上月用水量分别为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吨、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吨，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3F2B8E17-E190-245D-D7C4-1055683AF421}"/>
                  </a:ext>
                </a:extLst>
              </p:cNvPr>
              <p:cNvSpPr txBox="1"/>
              <p:nvPr/>
            </p:nvSpPr>
            <p:spPr>
              <a:xfrm>
                <a:off x="476256" y="5156356"/>
                <a:ext cx="5706935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则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5+2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5=46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=16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=12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3F2B8E17-E190-245D-D7C4-1055683AF42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6256" y="5156356"/>
                <a:ext cx="5706935" cy="1154189"/>
              </a:xfrm>
              <a:prstGeom prst="rect">
                <a:avLst/>
              </a:prstGeom>
              <a:blipFill>
                <a:blip r:embed="rId2"/>
                <a:stretch>
                  <a:fillRect l="-16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文本框 15">
            <a:extLst>
              <a:ext uri="{FF2B5EF4-FFF2-40B4-BE49-F238E27FC236}">
                <a16:creationId xmlns:a16="http://schemas.microsoft.com/office/drawing/2014/main" id="{CAAAB4BF-ADB3-967B-23BA-CE584793634F}"/>
              </a:ext>
            </a:extLst>
          </p:cNvPr>
          <p:cNvSpPr txBox="1"/>
          <p:nvPr/>
        </p:nvSpPr>
        <p:spPr>
          <a:xfrm>
            <a:off x="476256" y="6301233"/>
            <a:ext cx="6352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故居民甲上月用水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吨，居民乙上月用水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吨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18" name="yt_image_13903" title="H_163.26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12424" y="1024732"/>
            <a:ext cx="1651635" cy="2073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4418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15" name="yt_shape_13915"/>
          <p:cNvSpPr txBox="1"/>
          <p:nvPr/>
        </p:nvSpPr>
        <p:spPr>
          <a:xfrm>
            <a:off x="540000" y="2892825"/>
            <a:ext cx="1274260" cy="29418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74">
                <a:solidFill>
                  <a:srgbClr val="1EE3CF"/>
                </a:solidFill>
                <a:effectLst/>
                <a:latin typeface="白正" pitchFamily="16"/>
                <a:ea typeface="宋体" pitchFamily="16"/>
              </a:rPr>
              <a:t> </a:t>
            </a:r>
          </a:p>
        </p:txBody>
      </p:sp>
      <p:pic>
        <p:nvPicPr>
          <p:cNvPr id="13914" name="yt_image_1391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44618" y="1286960"/>
            <a:ext cx="1266444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17" name="yt_shape_13917"/>
          <p:cNvSpPr txBox="1"/>
          <p:nvPr/>
        </p:nvSpPr>
        <p:spPr>
          <a:xfrm>
            <a:off x="1877840" y="1894531"/>
            <a:ext cx="8436320" cy="1032966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分段函数是根据不同自变量取值范围得到相应的函数解析式，解题时需注意自变量的取值范围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48" name="yt_shape_13848"/>
          <p:cNvSpPr txBox="1"/>
          <p:nvPr/>
        </p:nvSpPr>
        <p:spPr>
          <a:xfrm>
            <a:off x="539881" y="1141273"/>
            <a:ext cx="4137479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526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3847" name="yt_image_13847" title="H_51.39">
            <a:extLst>
              <a:ext uri="">
                <a16:creationId xmlns:p14="http://schemas.microsoft.com/office/powerpoint/2010/main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1" y="1141273"/>
            <a:ext cx="410451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850" name="yt_shape_13850"/>
          <p:cNvSpPr txBox="1"/>
          <p:nvPr/>
        </p:nvSpPr>
        <p:spPr>
          <a:xfrm>
            <a:off x="539881" y="1844570"/>
            <a:ext cx="4446730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一次函数的简单应用</a:t>
            </a:r>
          </a:p>
        </p:txBody>
      </p:sp>
      <p:sp>
        <p:nvSpPr>
          <p:cNvPr id="13851" name="yt_shape_13851"/>
          <p:cNvSpPr txBox="1"/>
          <p:nvPr/>
        </p:nvSpPr>
        <p:spPr>
          <a:xfrm>
            <a:off x="540000" y="234888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若弹簧的总长度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是所挂重物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的一次函数，其图象如图所示，则不挂重物时，弹簧的长度是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853" name="yt_table_13853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1785765"/>
              </p:ext>
            </p:extLst>
          </p:nvPr>
        </p:nvGraphicFramePr>
        <p:xfrm>
          <a:off x="539881" y="3448465"/>
          <a:ext cx="8533766" cy="475488"/>
        </p:xfrm>
        <a:graphic>
          <a:graphicData uri="http://schemas.openxmlformats.org/drawingml/2006/table">
            <a:tbl>
              <a:tblPr/>
              <a:tblGrid>
                <a:gridCol w="2337118">
                  <a:extLst>
                    <a:ext uri="{9D8B030D-6E8A-4147-A177-3AD203B41FA5}">
                      <a16:colId xmlns:a16="http://schemas.microsoft.com/office/drawing/2014/main" val="10610"/>
                    </a:ext>
                  </a:extLst>
                </a:gridCol>
                <a:gridCol w="2319655">
                  <a:extLst>
                    <a:ext uri="{9D8B030D-6E8A-4147-A177-3AD203B41FA5}">
                      <a16:colId xmlns:a16="http://schemas.microsoft.com/office/drawing/2014/main" val="10611"/>
                    </a:ext>
                  </a:extLst>
                </a:gridCol>
                <a:gridCol w="2319655">
                  <a:extLst>
                    <a:ext uri="{9D8B030D-6E8A-4147-A177-3AD203B41FA5}">
                      <a16:colId xmlns:a16="http://schemas.microsoft.com/office/drawing/2014/main" val="10612"/>
                    </a:ext>
                  </a:extLst>
                </a:gridCol>
                <a:gridCol w="1557338">
                  <a:extLst>
                    <a:ext uri="{9D8B030D-6E8A-4147-A177-3AD203B41FA5}">
                      <a16:colId xmlns:a16="http://schemas.microsoft.com/office/drawing/2014/main" val="106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A.5cm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B.8cm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C.9cm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D.10cm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1"/>
                  </a:ext>
                </a:extLst>
              </a:tr>
            </a:tbl>
          </a:graphicData>
        </a:graphic>
      </p:graphicFrame>
      <p:pic>
        <p:nvPicPr>
          <p:cNvPr id="13852" name="yt_image_13852_skip" title="H_100.62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80097" y="3075388"/>
            <a:ext cx="1971902" cy="1416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8904976021" title="H_28.801733">
            <a:extLst>
              <a:ext uri="{FF2B5EF4-FFF2-40B4-BE49-F238E27FC236}">
                <a16:creationId xmlns:a16="http://schemas.microsoft.com/office/drawing/2014/main" id="{D48D8BC4-8FC5-833A-5B05-39BDFD77E9E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881" y="1886247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AD81ECF-4CBA-49E8-8788-8338321D4150}"/>
              </a:ext>
            </a:extLst>
          </p:cNvPr>
          <p:cNvSpPr txBox="1"/>
          <p:nvPr/>
        </p:nvSpPr>
        <p:spPr>
          <a:xfrm>
            <a:off x="4412389" y="277756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55" name="yt_shape_13855"/>
          <p:cNvSpPr txBox="1"/>
          <p:nvPr/>
        </p:nvSpPr>
        <p:spPr>
          <a:xfrm>
            <a:off x="556022" y="1054155"/>
            <a:ext cx="1107995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某快递公司的每位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快递小哥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日收入与每日的派送量成一次函数关系如图所示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856" name="yt_image_13856" title="H_119.61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0204" y="1685822"/>
            <a:ext cx="1643634" cy="1519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858" name="yt_shape_13858"/>
          <p:cNvSpPr txBox="1"/>
          <p:nvPr/>
        </p:nvSpPr>
        <p:spPr>
          <a:xfrm>
            <a:off x="450507" y="3269874"/>
            <a:ext cx="11111999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求每位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快递小哥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的日收入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与日派送量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之间的函数解析式；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ADD1442-EC50-5902-85DA-FC3D6C633DD0}"/>
              </a:ext>
            </a:extLst>
          </p:cNvPr>
          <p:cNvSpPr txBox="1"/>
          <p:nvPr/>
        </p:nvSpPr>
        <p:spPr>
          <a:xfrm>
            <a:off x="425851" y="3770256"/>
            <a:ext cx="117311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设每位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“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快递小哥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”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的日收入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与日派送量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件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之间的函数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关系</a:t>
            </a:r>
            <a:r>
              <a:rPr lang="zh-CN" altLang="zh-CN" sz="2400" dirty="0">
                <a:solidFill>
                  <a:srgbClr val="FF0000"/>
                </a:solidFill>
                <a:latin typeface="白正" pitchFamily="24"/>
                <a:ea typeface="黑体" pitchFamily="24"/>
              </a:rPr>
              <a:t>式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137AF25-8E6B-2993-53DA-82351D683260}"/>
              </a:ext>
            </a:extLst>
          </p:cNvPr>
          <p:cNvSpPr txBox="1"/>
          <p:nvPr/>
        </p:nvSpPr>
        <p:spPr>
          <a:xfrm>
            <a:off x="425851" y="4054806"/>
            <a:ext cx="10948798" cy="115418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</a:rPr>
              <a:t>为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kx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</a:rPr>
              <a:t>，将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70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30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100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</a:rPr>
              <a:t>代入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kx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b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2A5656BB-A580-C593-B68A-979D183B33C2}"/>
                  </a:ext>
                </a:extLst>
              </p:cNvPr>
              <p:cNvSpPr txBox="1"/>
              <p:nvPr/>
            </p:nvSpPr>
            <p:spPr>
              <a:xfrm>
                <a:off x="450507" y="4725144"/>
                <a:ext cx="5923181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lang="zh-CN" altLang="zh-CN" sz="2400" dirty="0">
                    <a:solidFill>
                      <a:srgbClr val="FF0000"/>
                    </a:solidFill>
                    <a:latin typeface="白正" pitchFamily="24"/>
                    <a:ea typeface="黑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>
                                <a:solidFill>
                                  <a:srgbClr val="FF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=70</m:t>
                            </m:r>
                            <m:r>
                              <m:rPr>
                                <m:nor/>
                              </m:rPr>
                              <a:rPr lang="zh-CN" altLang="zh-CN" sz="2400">
                                <a:solidFill>
                                  <a:srgbClr val="FF0000"/>
                                </a:solid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>
                                <a:solidFill>
                                  <a:srgbClr val="FF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30</m:t>
                            </m:r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>
                                <a:solidFill>
                                  <a:srgbClr val="FF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>
                                <a:solidFill>
                                  <a:srgbClr val="FF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=100</m:t>
                            </m:r>
                            <m:r>
                              <m:rPr>
                                <m:nor/>
                              </m:rPr>
                              <a:rPr lang="zh-CN" altLang="zh-CN" sz="2400">
                                <a:solidFill>
                                  <a:srgbClr val="FF0000"/>
                                </a:solid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dirty="0">
                    <a:solidFill>
                      <a:srgbClr val="FF0000"/>
                    </a:solidFill>
                    <a:latin typeface="白正" pitchFamily="24"/>
                    <a:ea typeface="黑体" pitchFamily="24"/>
                  </a:rPr>
                  <a:t>解</a:t>
                </a:r>
                <a:r>
                  <a:rPr lang="zh-CN" altLang="zh-CN" sz="2400" dirty="0" smtClean="0">
                    <a:solidFill>
                      <a:srgbClr val="FF0000"/>
                    </a:solidFill>
                    <a:latin typeface="白正" pitchFamily="24"/>
                    <a:ea typeface="黑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=70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2A5656BB-A580-C593-B68A-979D183B33C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507" y="4725144"/>
                <a:ext cx="5923181" cy="1154189"/>
              </a:xfrm>
              <a:prstGeom prst="rect">
                <a:avLst/>
              </a:prstGeom>
              <a:blipFill>
                <a:blip r:embed="rId3"/>
                <a:stretch>
                  <a:fillRect l="-16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8AB60236-D6EC-929E-59C9-3FF191002526}"/>
              </a:ext>
            </a:extLst>
          </p:cNvPr>
          <p:cNvSpPr txBox="1"/>
          <p:nvPr/>
        </p:nvSpPr>
        <p:spPr>
          <a:xfrm>
            <a:off x="324043" y="5952008"/>
            <a:ext cx="118278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lvl="0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每位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“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快递小哥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”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的日收入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与日派送量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件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之间的函数解析式为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＋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70.</a:t>
            </a:r>
            <a:endParaRPr lang="zh-CN" altLang="en-US" dirty="0">
              <a:solidFill>
                <a:srgbClr val="FF0000"/>
              </a:solidFill>
            </a:endParaRPr>
          </a:p>
          <a:p>
            <a:pPr>
              <a:lnSpc>
                <a:spcPct val="129999"/>
              </a:lnSpc>
            </a:pP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60" name="yt_shape_13860"/>
          <p:cNvSpPr txBox="1"/>
          <p:nvPr/>
        </p:nvSpPr>
        <p:spPr>
          <a:xfrm>
            <a:off x="540000" y="1268413"/>
            <a:ext cx="11111999" cy="50013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已知某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快递小哥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的日收入不小于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元，则他至少要派送多少件？</a:t>
            </a:r>
          </a:p>
          <a:p>
            <a:pPr algn="l" eaLnBrk="1" latinLnBrk="0" hangingPunct="0">
              <a:lnSpc>
                <a:spcPct val="129999"/>
              </a:lnSpc>
            </a:pPr>
            <a:endParaRPr lang="zh-CN" altLang="zh-CN" sz="100" b="0" i="0" u="none" dirty="0">
              <a:noFill/>
              <a:effectLst/>
              <a:latin typeface="白正"/>
              <a:ea typeface="宋体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3CEC335-D1BC-7EC0-B2BD-138FD3B81160}"/>
              </a:ext>
            </a:extLst>
          </p:cNvPr>
          <p:cNvSpPr txBox="1"/>
          <p:nvPr/>
        </p:nvSpPr>
        <p:spPr>
          <a:xfrm>
            <a:off x="540000" y="1804214"/>
            <a:ext cx="592505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根据题意得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098A310-18BC-5330-1F4D-67893267B45D}"/>
              </a:ext>
            </a:extLst>
          </p:cNvPr>
          <p:cNvSpPr txBox="1"/>
          <p:nvPr/>
        </p:nvSpPr>
        <p:spPr>
          <a:xfrm>
            <a:off x="540000" y="2279702"/>
            <a:ext cx="2999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他至少要派送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0" name="yt_image_13856" title="H_119.61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80376" y="1988840"/>
            <a:ext cx="1643634" cy="1519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63" name="yt_shape_13863"/>
          <p:cNvSpPr txBox="1"/>
          <p:nvPr/>
        </p:nvSpPr>
        <p:spPr>
          <a:xfrm>
            <a:off x="539880" y="1252677"/>
            <a:ext cx="2907847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分段函数</a:t>
            </a:r>
          </a:p>
        </p:txBody>
      </p:sp>
      <p:sp>
        <p:nvSpPr>
          <p:cNvPr id="13864" name="yt_shape_13864"/>
          <p:cNvSpPr txBox="1"/>
          <p:nvPr/>
        </p:nvSpPr>
        <p:spPr>
          <a:xfrm>
            <a:off x="540000" y="175698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小亮早晨从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地骑车到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地，先上坡后下坡，行程情况如图所示，若返回时上坡，下坡的速度仍保持不变，那么小亮从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地骑车到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地用的时间是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866" name="yt_table_13866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4146394"/>
              </p:ext>
            </p:extLst>
          </p:nvPr>
        </p:nvGraphicFramePr>
        <p:xfrm>
          <a:off x="539880" y="2716422"/>
          <a:ext cx="4108768" cy="950976"/>
        </p:xfrm>
        <a:graphic>
          <a:graphicData uri="http://schemas.openxmlformats.org/drawingml/2006/table">
            <a:tbl>
              <a:tblPr/>
              <a:tblGrid>
                <a:gridCol w="2626043">
                  <a:extLst>
                    <a:ext uri="{9D8B030D-6E8A-4147-A177-3AD203B41FA5}">
                      <a16:colId xmlns:a16="http://schemas.microsoft.com/office/drawing/2014/main" val="10614"/>
                    </a:ext>
                  </a:extLst>
                </a:gridCol>
                <a:gridCol w="1482725">
                  <a:extLst>
                    <a:ext uri="{9D8B030D-6E8A-4147-A177-3AD203B41FA5}">
                      <a16:colId xmlns:a16="http://schemas.microsoft.com/office/drawing/2014/main" val="1061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A.30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秒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B.33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秒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C.37.2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秒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D.48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秒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3"/>
                  </a:ext>
                </a:extLst>
              </a:tr>
            </a:tbl>
          </a:graphicData>
        </a:graphic>
      </p:graphicFrame>
      <p:pic>
        <p:nvPicPr>
          <p:cNvPr id="13865" name="yt_image_13865_skip" title="H_126.54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27860" y="2716422"/>
            <a:ext cx="2221992" cy="1607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8904976185" title="H_28.801733">
            <a:extLst>
              <a:ext uri="{FF2B5EF4-FFF2-40B4-BE49-F238E27FC236}">
                <a16:creationId xmlns:a16="http://schemas.microsoft.com/office/drawing/2014/main" id="{5561A10A-4B43-133D-F571-DCBE6CDFE26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880" y="1294354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1698EA1-4F28-AE7F-33D8-6F252F60AECB}"/>
              </a:ext>
            </a:extLst>
          </p:cNvPr>
          <p:cNvSpPr txBox="1"/>
          <p:nvPr/>
        </p:nvSpPr>
        <p:spPr>
          <a:xfrm>
            <a:off x="9355863" y="218566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68" name="yt_shape_13868"/>
          <p:cNvSpPr txBox="1"/>
          <p:nvPr/>
        </p:nvSpPr>
        <p:spPr>
          <a:xfrm>
            <a:off x="540000" y="1124744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成都市中考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随着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公园城市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建设的不断推进，成都绕城绿道化身成为这座城市的一个超大型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体育场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，绿道骑行成为市民的一种低碳生活新风尚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甲、乙两人相约同时从绿道某地出发同向骑行，甲骑行的速度是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18km/h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，乙骑行的路程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与骑行的时间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之间的关系如图所示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869" name="yt_image_13869" title="H_112.68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16354" y="3196806"/>
            <a:ext cx="1559052" cy="1431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3873" name="yt_shape_13873"/>
              <p:cNvSpPr txBox="1"/>
              <p:nvPr/>
            </p:nvSpPr>
            <p:spPr>
              <a:xfrm>
                <a:off x="539881" y="4678314"/>
                <a:ext cx="8300349" cy="15510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直接写出当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0.2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0.2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时，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与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之间的函数解析式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 smtClean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与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之间的函数解析式为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15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𝑡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0≤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𝑡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≤0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)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20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𝑡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𝑡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&gt;0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)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>
          <p:sp>
            <p:nvSpPr>
              <p:cNvPr id="13873" name="yt_shape_1387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881" y="4678314"/>
                <a:ext cx="8300349" cy="1551066"/>
              </a:xfrm>
              <a:prstGeom prst="rect">
                <a:avLst/>
              </a:prstGeom>
              <a:blipFill>
                <a:blip r:embed="rId3"/>
                <a:stretch>
                  <a:fillRect l="-2278" t="-3137" r="-13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380292B-3F69-4AB0-245B-5977D729F102}"/>
                  </a:ext>
                </a:extLst>
              </p:cNvPr>
              <p:cNvSpPr txBox="1"/>
              <p:nvPr/>
            </p:nvSpPr>
            <p:spPr>
              <a:xfrm>
                <a:off x="407249" y="4949888"/>
                <a:ext cx="7848664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algn="just"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与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之间的函数解析式为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15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𝑡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0≤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𝑡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≤0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)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,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20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𝑡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𝑡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&gt;0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)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380292B-3F69-4AB0-245B-5977D729F10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249" y="4949888"/>
                <a:ext cx="7848664" cy="1154189"/>
              </a:xfrm>
              <a:prstGeom prst="rect">
                <a:avLst/>
              </a:prstGeom>
              <a:blipFill>
                <a:blip r:embed="rId4"/>
                <a:stretch>
                  <a:fillRect l="-12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75" name="yt_shape_13875"/>
          <p:cNvSpPr txBox="1"/>
          <p:nvPr/>
        </p:nvSpPr>
        <p:spPr>
          <a:xfrm>
            <a:off x="479376" y="1700808"/>
            <a:ext cx="7753726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设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后乙在甲前面，根据题意，前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0.2h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甲在乙前面，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，解得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0.5.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答：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0.5h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后乙骑行在甲的前面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83A3645-145C-014C-4CF8-587873D7A15D}"/>
              </a:ext>
            </a:extLst>
          </p:cNvPr>
          <p:cNvSpPr txBox="1"/>
          <p:nvPr/>
        </p:nvSpPr>
        <p:spPr>
          <a:xfrm>
            <a:off x="389365" y="1654002"/>
            <a:ext cx="7858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设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后乙在甲前面，根据题意，前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0.2h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甲在乙前面，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4E4472F-A773-6DDF-7AF7-79400A362B5D}"/>
              </a:ext>
            </a:extLst>
          </p:cNvPr>
          <p:cNvSpPr txBox="1"/>
          <p:nvPr/>
        </p:nvSpPr>
        <p:spPr>
          <a:xfrm>
            <a:off x="389365" y="2129490"/>
            <a:ext cx="3937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0.5.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43EEA39-4BDC-350C-7810-3C4525C20007}"/>
              </a:ext>
            </a:extLst>
          </p:cNvPr>
          <p:cNvSpPr txBox="1"/>
          <p:nvPr/>
        </p:nvSpPr>
        <p:spPr>
          <a:xfrm>
            <a:off x="389365" y="2604978"/>
            <a:ext cx="414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答：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0.5h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后乙骑行在甲的前面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9365" y="1128344"/>
            <a:ext cx="4339650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何时乙骑行在甲的前面？</a:t>
            </a:r>
            <a:endParaRPr lang="zh-CN" altLang="zh-CN" sz="2400" dirty="0">
              <a:solidFill>
                <a:srgbClr val="000000"/>
              </a:solidFill>
              <a:latin typeface="白正" pitchFamily="24"/>
              <a:ea typeface="宋体" pitchFamily="24"/>
            </a:endParaRPr>
          </a:p>
        </p:txBody>
      </p:sp>
      <p:pic>
        <p:nvPicPr>
          <p:cNvPr id="8" name="yt_image_13869" title="H_112.68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16354" y="3196806"/>
            <a:ext cx="1559052" cy="1431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77" name="yt_shape_13877"/>
          <p:cNvSpPr txBox="1"/>
          <p:nvPr/>
        </p:nvSpPr>
        <p:spPr>
          <a:xfrm>
            <a:off x="539881" y="1252677"/>
            <a:ext cx="6908943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未理解函数值与自变量的对应关系致错</a:t>
            </a:r>
          </a:p>
        </p:txBody>
      </p:sp>
      <p:sp>
        <p:nvSpPr>
          <p:cNvPr id="13878" name="yt_shape_13878"/>
          <p:cNvSpPr txBox="1"/>
          <p:nvPr/>
        </p:nvSpPr>
        <p:spPr>
          <a:xfrm>
            <a:off x="540000" y="175698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某种商品的日销售量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与上市时间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的函数关系如图所示，当销售到第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</a:rPr>
              <a:t>或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45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天时，日销售量为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879" name="yt_image_13879" title="H_112.6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87888" y="3068960"/>
            <a:ext cx="2221121" cy="1712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8904976346" title="H_28.801733">
            <a:extLst>
              <a:ext uri="{FF2B5EF4-FFF2-40B4-BE49-F238E27FC236}">
                <a16:creationId xmlns:a16="http://schemas.microsoft.com/office/drawing/2014/main" id="{13A036D3-B979-0838-5741-0ECB6297491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881" y="1294354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FF4A83A-1C0B-C067-0A4F-AFB81590F6F5}"/>
              </a:ext>
            </a:extLst>
          </p:cNvPr>
          <p:cNvSpPr txBox="1"/>
          <p:nvPr/>
        </p:nvSpPr>
        <p:spPr>
          <a:xfrm>
            <a:off x="1059589" y="2185669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2" name="yt_shape_13882"/>
          <p:cNvSpPr txBox="1"/>
          <p:nvPr/>
        </p:nvSpPr>
        <p:spPr>
          <a:xfrm>
            <a:off x="484577" y="1158669"/>
            <a:ext cx="4054187" cy="54078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150" b="0" i="0" u="none" spc="30039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3881" name="yt_image_13881" title="H_50.04">
            <a:extLst>
              <a:ext uri="">
                <a16:creationId xmlns:p14="http://schemas.microsoft.com/office/powerpoint/2010/main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0" y="1158669"/>
            <a:ext cx="3912489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884" name="yt_shape_13884"/>
          <p:cNvSpPr txBox="1"/>
          <p:nvPr/>
        </p:nvSpPr>
        <p:spPr>
          <a:xfrm>
            <a:off x="540000" y="1844824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哈尔滨市中考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一辆汽车油箱中剩余的油量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单位：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与已行驶的路程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单位：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的对应关系如图所示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如果这辆汽车每千米的耗油量相同，当油箱中剩余的油量为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35L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时，那么该汽车已行驶的路程为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886" name="yt_table_13886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4090336"/>
              </p:ext>
            </p:extLst>
          </p:nvPr>
        </p:nvGraphicFramePr>
        <p:xfrm>
          <a:off x="539880" y="4941168"/>
          <a:ext cx="9670416" cy="475488"/>
        </p:xfrm>
        <a:graphic>
          <a:graphicData uri="http://schemas.openxmlformats.org/drawingml/2006/table">
            <a:tbl>
              <a:tblPr/>
              <a:tblGrid>
                <a:gridCol w="2659380">
                  <a:extLst>
                    <a:ext uri="{9D8B030D-6E8A-4147-A177-3AD203B41FA5}">
                      <a16:colId xmlns:a16="http://schemas.microsoft.com/office/drawing/2014/main" val="10616"/>
                    </a:ext>
                  </a:extLst>
                </a:gridCol>
                <a:gridCol w="2641918">
                  <a:extLst>
                    <a:ext uri="{9D8B030D-6E8A-4147-A177-3AD203B41FA5}">
                      <a16:colId xmlns:a16="http://schemas.microsoft.com/office/drawing/2014/main" val="10617"/>
                    </a:ext>
                  </a:extLst>
                </a:gridCol>
                <a:gridCol w="2641918">
                  <a:extLst>
                    <a:ext uri="{9D8B030D-6E8A-4147-A177-3AD203B41FA5}">
                      <a16:colId xmlns:a16="http://schemas.microsoft.com/office/drawing/2014/main" val="10618"/>
                    </a:ext>
                  </a:extLst>
                </a:gridCol>
                <a:gridCol w="1727200">
                  <a:extLst>
                    <a:ext uri="{9D8B030D-6E8A-4147-A177-3AD203B41FA5}">
                      <a16:colId xmlns:a16="http://schemas.microsoft.com/office/drawing/2014/main" val="1061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A.150km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B.165km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C.125km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D.350km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4"/>
                  </a:ext>
                </a:extLst>
              </a:tr>
            </a:tbl>
          </a:graphicData>
        </a:graphic>
      </p:graphicFrame>
      <p:pic>
        <p:nvPicPr>
          <p:cNvPr id="13885" name="yt_image_13885_skip" title="H_114.03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62168" y="3363294"/>
            <a:ext cx="1867662" cy="1448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A3BAB1A-9E96-931A-D00F-FA0A9777497A}"/>
              </a:ext>
            </a:extLst>
          </p:cNvPr>
          <p:cNvSpPr txBox="1"/>
          <p:nvPr/>
        </p:nvSpPr>
        <p:spPr>
          <a:xfrm>
            <a:off x="7036526" y="27489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1452</Words>
  <Application>Microsoft Office PowerPoint</Application>
  <PresentationFormat>宽屏</PresentationFormat>
  <Paragraphs>91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31" baseType="lpstr">
      <vt:lpstr>Finished</vt:lpstr>
      <vt:lpstr>白正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阳鑫</cp:lastModifiedBy>
  <cp:revision>46</cp:revision>
  <dcterms:created xsi:type="dcterms:W3CDTF">2023-05-05T05:33:04Z</dcterms:created>
  <dcterms:modified xsi:type="dcterms:W3CDTF">2023-11-02T14:52:43Z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