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3" r:id="rId5"/>
    <p:sldId id="377" r:id="rId6"/>
    <p:sldId id="379" r:id="rId7"/>
    <p:sldId id="385" r:id="rId8"/>
    <p:sldId id="387" r:id="rId9"/>
    <p:sldId id="390" r:id="rId10"/>
    <p:sldId id="398" r:id="rId11"/>
    <p:sldId id="394" r:id="rId12"/>
    <p:sldId id="395" r:id="rId13"/>
    <p:sldId id="397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479376" y="114724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00" name="yt_image_10000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03" name="yt_shape_10003"/>
              <p:cNvSpPr txBox="1"/>
              <p:nvPr/>
            </p:nvSpPr>
            <p:spPr>
              <a:xfrm>
                <a:off x="479376" y="1844824"/>
                <a:ext cx="8075544" cy="918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二次根式的概念：式子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，叫二次根式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是一个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非负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03" name="yt_shape_100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44824"/>
                <a:ext cx="8075544" cy="918778"/>
              </a:xfrm>
              <a:prstGeom prst="rect">
                <a:avLst/>
              </a:prstGeom>
              <a:blipFill>
                <a:blip r:embed="rId3"/>
                <a:stretch>
                  <a:fillRect l="-2341" t="-6000" r="-1360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CE1B82-E113-47FF-19E8-4AEFD24A35ED}"/>
              </a:ext>
            </a:extLst>
          </p:cNvPr>
          <p:cNvSpPr txBox="1"/>
          <p:nvPr/>
        </p:nvSpPr>
        <p:spPr>
          <a:xfrm>
            <a:off x="4957809" y="1798018"/>
            <a:ext cx="1094487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1E7D5A-8914-2566-A640-3D110418A50D}"/>
              </a:ext>
            </a:extLst>
          </p:cNvPr>
          <p:cNvSpPr txBox="1"/>
          <p:nvPr/>
        </p:nvSpPr>
        <p:spPr>
          <a:xfrm>
            <a:off x="4653009" y="2278777"/>
            <a:ext cx="1094487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非负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81" name="yt_shape_10081"/>
              <p:cNvSpPr txBox="1"/>
              <p:nvPr/>
            </p:nvSpPr>
            <p:spPr>
              <a:xfrm>
                <a:off x="551384" y="1124744"/>
                <a:ext cx="8760090" cy="41482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互为相反数，求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互为相反数，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081" name="yt_shape_100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4744"/>
                <a:ext cx="8760090" cy="4148251"/>
              </a:xfrm>
              <a:prstGeom prst="rect">
                <a:avLst/>
              </a:prstGeom>
              <a:blipFill>
                <a:blip r:embed="rId2"/>
                <a:stretch>
                  <a:fillRect l="-2088" r="-1253" b="-3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8B1189-137D-2619-0527-B0EB607EB7BE}"/>
                  </a:ext>
                </a:extLst>
              </p:cNvPr>
              <p:cNvSpPr txBox="1"/>
              <p:nvPr/>
            </p:nvSpPr>
            <p:spPr>
              <a:xfrm>
                <a:off x="461373" y="1653756"/>
                <a:ext cx="6909181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互为相反数，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8B1189-137D-2619-0527-B0EB607EB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653756"/>
                <a:ext cx="6909181" cy="669430"/>
              </a:xfrm>
              <a:prstGeom prst="rect">
                <a:avLst/>
              </a:prstGeom>
              <a:blipFill>
                <a:blip r:embed="rId3"/>
                <a:stretch>
                  <a:fillRect l="-1412" r="-1412" b="-6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57FC7F-97E0-C06A-D7C0-BD04402C6C71}"/>
                  </a:ext>
                </a:extLst>
              </p:cNvPr>
              <p:cNvSpPr txBox="1"/>
              <p:nvPr/>
            </p:nvSpPr>
            <p:spPr>
              <a:xfrm>
                <a:off x="461373" y="2229574"/>
                <a:ext cx="5232781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57FC7F-97E0-C06A-D7C0-BD04402C6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229574"/>
                <a:ext cx="5232781" cy="669430"/>
              </a:xfrm>
              <a:prstGeom prst="rect">
                <a:avLst/>
              </a:prstGeom>
              <a:blipFill>
                <a:blip r:embed="rId4"/>
                <a:stretch>
                  <a:fillRect l="-1865" r="-1865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9FAF84-F2DB-4E19-BF9F-EF07F92AE391}"/>
                  </a:ext>
                </a:extLst>
              </p:cNvPr>
              <p:cNvSpPr txBox="1"/>
              <p:nvPr/>
            </p:nvSpPr>
            <p:spPr>
              <a:xfrm>
                <a:off x="461373" y="2805392"/>
                <a:ext cx="5133975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9FAF84-F2DB-4E19-BF9F-EF07F92AE3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805392"/>
                <a:ext cx="5133975" cy="1328560"/>
              </a:xfrm>
              <a:prstGeom prst="rect">
                <a:avLst/>
              </a:prstGeom>
              <a:blipFill>
                <a:blip r:embed="rId5"/>
                <a:stretch>
                  <a:fillRect l="-1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C784C1-401E-2BCB-A6B5-4E2724321747}"/>
                  </a:ext>
                </a:extLst>
              </p:cNvPr>
              <p:cNvSpPr txBox="1"/>
              <p:nvPr/>
            </p:nvSpPr>
            <p:spPr>
              <a:xfrm>
                <a:off x="461373" y="4040340"/>
                <a:ext cx="3626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C784C1-401E-2BCB-A6B5-4E27243217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040340"/>
                <a:ext cx="3626548" cy="765061"/>
              </a:xfrm>
              <a:prstGeom prst="rect">
                <a:avLst/>
              </a:prstGeom>
              <a:blipFill>
                <a:blip r:embed="rId6"/>
                <a:stretch>
                  <a:fillRect l="-2689" r="-252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CFB5250-4830-8348-F7BC-908F9497A004}"/>
                  </a:ext>
                </a:extLst>
              </p:cNvPr>
              <p:cNvSpPr txBox="1"/>
              <p:nvPr/>
            </p:nvSpPr>
            <p:spPr>
              <a:xfrm>
                <a:off x="461373" y="4711789"/>
                <a:ext cx="2828672" cy="5678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CFB5250-4830-8348-F7BC-908F9497A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711789"/>
                <a:ext cx="2828672" cy="567894"/>
              </a:xfrm>
              <a:prstGeom prst="rect">
                <a:avLst/>
              </a:prstGeom>
              <a:blipFill>
                <a:blip r:embed="rId7"/>
                <a:stretch>
                  <a:fillRect l="-3448" r="-3448" b="-18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6" name="yt_shape_10086"/>
          <p:cNvSpPr txBox="1"/>
          <p:nvPr/>
        </p:nvSpPr>
        <p:spPr>
          <a:xfrm>
            <a:off x="540000" y="90000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85" name="yt_image_10085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88" name="yt_shape_10088"/>
              <p:cNvSpPr txBox="1"/>
              <p:nvPr/>
            </p:nvSpPr>
            <p:spPr>
              <a:xfrm>
                <a:off x="540119" y="1597583"/>
                <a:ext cx="11111999" cy="50162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数据观念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为一等腰三角形的两边长，且满足等式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，求此等腰三角形的周长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解：由题意，得：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为腰时，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，不合题意，舍去；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为底时，三边分别为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，则等腰三角形的周长为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综上所述，此等腰三角形的周长为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88" name="yt_shape_10088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5016245"/>
              </a:xfrm>
              <a:prstGeom prst="rect">
                <a:avLst/>
              </a:prstGeom>
              <a:blipFill>
                <a:blip r:embed="rId3"/>
                <a:stretch>
                  <a:fillRect l="-1701" t="-972" b="-2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81C2CE-61DD-5CAA-28CB-E18B06BB0C65}"/>
                  </a:ext>
                </a:extLst>
              </p:cNvPr>
              <p:cNvSpPr txBox="1"/>
              <p:nvPr/>
            </p:nvSpPr>
            <p:spPr>
              <a:xfrm>
                <a:off x="450108" y="2546521"/>
                <a:ext cx="451764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解：由题意，得：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2481C2CE-61DD-5CAA-28CB-E18B06BB0C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46521"/>
                <a:ext cx="4517644" cy="1154189"/>
              </a:xfrm>
              <a:prstGeom prst="rect">
                <a:avLst/>
              </a:prstGeom>
              <a:blipFill>
                <a:blip r:embed="rId4"/>
                <a:stretch>
                  <a:fillRect l="-2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ABFBB9-5E6E-D533-2436-897874408D05}"/>
                  </a:ext>
                </a:extLst>
              </p:cNvPr>
              <p:cNvSpPr txBox="1"/>
              <p:nvPr/>
            </p:nvSpPr>
            <p:spPr>
              <a:xfrm>
                <a:off x="450108" y="3429000"/>
                <a:ext cx="16849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ABFBB9-5E6E-D533-2436-897874408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9000"/>
                <a:ext cx="1684973" cy="1154189"/>
              </a:xfrm>
              <a:prstGeom prst="rect">
                <a:avLst/>
              </a:prstGeom>
              <a:blipFill>
                <a:blip r:embed="rId5"/>
                <a:stretch>
                  <a:fillRect l="-5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B86E30D-0F0E-3CD0-3050-95BF8C3C33F6}"/>
              </a:ext>
            </a:extLst>
          </p:cNvPr>
          <p:cNvSpPr txBox="1"/>
          <p:nvPr/>
        </p:nvSpPr>
        <p:spPr>
          <a:xfrm>
            <a:off x="450108" y="466767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21865C-4FDB-C6DB-963D-2F701944EEEC}"/>
              </a:ext>
            </a:extLst>
          </p:cNvPr>
          <p:cNvSpPr txBox="1"/>
          <p:nvPr/>
        </p:nvSpPr>
        <p:spPr>
          <a:xfrm>
            <a:off x="450108" y="5143163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为腰时，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，不合题意，舍去；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FE2FA6-6931-55F4-A647-30D3E8D4CB93}"/>
              </a:ext>
            </a:extLst>
          </p:cNvPr>
          <p:cNvSpPr txBox="1"/>
          <p:nvPr/>
        </p:nvSpPr>
        <p:spPr>
          <a:xfrm>
            <a:off x="450108" y="5618651"/>
            <a:ext cx="955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为底时，三边分别为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，则等腰三角形的周长为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383D39-269E-5084-55B1-49AF2F33E834}"/>
              </a:ext>
            </a:extLst>
          </p:cNvPr>
          <p:cNvSpPr txBox="1"/>
          <p:nvPr/>
        </p:nvSpPr>
        <p:spPr>
          <a:xfrm>
            <a:off x="450108" y="6094139"/>
            <a:ext cx="5133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综上所述，此等腰三角形的周长为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3" name="yt_shape_10093"/>
          <p:cNvSpPr txBox="1"/>
          <p:nvPr/>
        </p:nvSpPr>
        <p:spPr>
          <a:xfrm>
            <a:off x="695400" y="128530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0092" name="yt_image_100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400" y="1311201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5" name="yt_shape_10095"/>
          <p:cNvSpPr txBox="1"/>
          <p:nvPr/>
        </p:nvSpPr>
        <p:spPr>
          <a:xfrm>
            <a:off x="731404" y="1844824"/>
            <a:ext cx="10729192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判断二次根式的关键是看该式是否具备两个条件：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根指数为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通常省略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被开方数一定为非负数，二者缺一不可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8" name="yt_shape_10008"/>
          <p:cNvSpPr txBox="1"/>
          <p:nvPr/>
        </p:nvSpPr>
        <p:spPr>
          <a:xfrm>
            <a:off x="540000" y="900000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07" name="yt_image_10007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10" name="yt_shape_10010"/>
          <p:cNvSpPr txBox="1"/>
          <p:nvPr/>
        </p:nvSpPr>
        <p:spPr>
          <a:xfrm>
            <a:off x="540000" y="1603297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二次根式的概念</a:t>
            </a:r>
          </a:p>
        </p:txBody>
      </p:sp>
      <p:sp>
        <p:nvSpPr>
          <p:cNvPr id="10011" name="yt_shape_10011"/>
          <p:cNvSpPr txBox="1"/>
          <p:nvPr/>
        </p:nvSpPr>
        <p:spPr>
          <a:xfrm>
            <a:off x="540000" y="2107607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下列各式中，一定是二次根式的是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12" name="yt_table_10012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0682873"/>
                  </p:ext>
                </p:extLst>
              </p:nvPr>
            </p:nvGraphicFramePr>
            <p:xfrm>
              <a:off x="540000" y="2586910"/>
              <a:ext cx="8404544" cy="525082"/>
            </p:xfrm>
            <a:graphic>
              <a:graphicData uri="http://schemas.openxmlformats.org/drawingml/2006/table">
                <a:tbl>
                  <a:tblPr/>
                  <a:tblGrid>
                    <a:gridCol w="2562670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198307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167065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476502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012" name="yt_table_10012" descr="{&quot;rangeId&quot;:4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0682873"/>
                  </p:ext>
                </p:extLst>
              </p:nvPr>
            </p:nvGraphicFramePr>
            <p:xfrm>
              <a:off x="540000" y="2586910"/>
              <a:ext cx="8404544" cy="464630"/>
            </p:xfrm>
            <a:graphic>
              <a:graphicData uri="http://schemas.openxmlformats.org/drawingml/2006/table">
                <a:tbl>
                  <a:tblPr/>
                  <a:tblGrid>
                    <a:gridCol w="2562670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198307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167065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476502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227791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6620" t="-3896" r="-165651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9663" t="-3896" r="-67978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0248" t="-3896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13" name="yt_shape_10013"/>
          <p:cNvSpPr txBox="1"/>
          <p:nvPr/>
        </p:nvSpPr>
        <p:spPr>
          <a:xfrm>
            <a:off x="540000" y="3102225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下列各式中，不是二次根式的是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14" name="yt_table_10014" title="H_108.8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8273160"/>
                  </p:ext>
                </p:extLst>
              </p:nvPr>
            </p:nvGraphicFramePr>
            <p:xfrm>
              <a:off x="540000" y="3581528"/>
              <a:ext cx="7123812" cy="1500569"/>
            </p:xfrm>
            <a:graphic>
              <a:graphicData uri="http://schemas.openxmlformats.org/drawingml/2006/table">
                <a:tbl>
                  <a:tblPr/>
                  <a:tblGrid>
                    <a:gridCol w="4760977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2362835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014" name="yt_table_10014" descr="{&quot;rangeId&quot;:5,&quot;type&quot;:&quot;Option&quot;}" title="H_108.8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8273160"/>
                  </p:ext>
                </p:extLst>
              </p:nvPr>
            </p:nvGraphicFramePr>
            <p:xfrm>
              <a:off x="540000" y="3581528"/>
              <a:ext cx="7123812" cy="1382332"/>
            </p:xfrm>
            <a:graphic>
              <a:graphicData uri="http://schemas.openxmlformats.org/drawingml/2006/table">
                <a:tbl>
                  <a:tblPr/>
                  <a:tblGrid>
                    <a:gridCol w="4760977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2362835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9616" b="-7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46" b="-7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7059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92308" r="-49616" b="-39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46" t="-192308" b="-39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15" name="yt_shape_10015"/>
              <p:cNvSpPr txBox="1"/>
              <p:nvPr/>
            </p:nvSpPr>
            <p:spPr>
              <a:xfrm>
                <a:off x="540119" y="5014343"/>
                <a:ext cx="11388529" cy="15443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是二次根式，则这个二次根式是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下列式子：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，一定是二次根式的是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①④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填序号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015" name="yt_shape_100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14343"/>
                <a:ext cx="11388529" cy="1544334"/>
              </a:xfrm>
              <a:prstGeom prst="rect">
                <a:avLst/>
              </a:prstGeom>
              <a:blipFill>
                <a:blip r:embed="rId5"/>
                <a:stretch>
                  <a:fillRect l="-1660" t="-1581" r="-1017" b="-6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2721718" title="H_28.801733">
            <a:extLst>
              <a:ext uri="{FF2B5EF4-FFF2-40B4-BE49-F238E27FC236}">
                <a16:creationId xmlns:a16="http://schemas.microsoft.com/office/drawing/2014/main" id="{09A1FDBC-D2D4-4DE7-9E74-327F99F247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B4124C-BA61-21E3-1513-ECEBF69559B5}"/>
              </a:ext>
            </a:extLst>
          </p:cNvPr>
          <p:cNvSpPr txBox="1"/>
          <p:nvPr/>
        </p:nvSpPr>
        <p:spPr>
          <a:xfrm>
            <a:off x="5860189" y="20608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EC0271-0BFB-0A60-79C9-7B36A6337138}"/>
              </a:ext>
            </a:extLst>
          </p:cNvPr>
          <p:cNvSpPr txBox="1"/>
          <p:nvPr/>
        </p:nvSpPr>
        <p:spPr>
          <a:xfrm>
            <a:off x="5555389" y="30554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5F5EB0-4AE6-2303-DF60-16522A868541}"/>
                  </a:ext>
                </a:extLst>
              </p:cNvPr>
              <p:cNvSpPr txBox="1"/>
              <p:nvPr/>
            </p:nvSpPr>
            <p:spPr>
              <a:xfrm>
                <a:off x="6539503" y="5047317"/>
                <a:ext cx="8533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5F5EB0-4AE6-2303-DF60-16522A8685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9503" y="5047317"/>
                <a:ext cx="853314" cy="6139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2BC15F9-D22C-2B06-2406-7A321E529526}"/>
              </a:ext>
            </a:extLst>
          </p:cNvPr>
          <p:cNvCxnSpPr/>
          <p:nvPr/>
        </p:nvCxnSpPr>
        <p:spPr>
          <a:xfrm>
            <a:off x="6324715" y="5553712"/>
            <a:ext cx="9780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A099E080-2EA8-682D-6DA2-2DEB5988857C}"/>
              </a:ext>
            </a:extLst>
          </p:cNvPr>
          <p:cNvSpPr txBox="1"/>
          <p:nvPr/>
        </p:nvSpPr>
        <p:spPr>
          <a:xfrm>
            <a:off x="10702056" y="5472908"/>
            <a:ext cx="794544" cy="627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lang="en-US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9" name="yt_shape_10019"/>
          <p:cNvSpPr txBox="1"/>
          <p:nvPr/>
        </p:nvSpPr>
        <p:spPr>
          <a:xfrm>
            <a:off x="551384" y="1241649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二次根式有意义的条件</a:t>
            </a:r>
          </a:p>
        </p:txBody>
      </p:sp>
      <p:sp>
        <p:nvSpPr>
          <p:cNvPr id="10020" name="yt_shape_10020"/>
          <p:cNvSpPr txBox="1"/>
          <p:nvPr/>
        </p:nvSpPr>
        <p:spPr>
          <a:xfrm>
            <a:off x="551384" y="1745959"/>
            <a:ext cx="68816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时，下列各式中没有意义的是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21" name="yt_table_10021" title="H_108.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5332093"/>
                  </p:ext>
                </p:extLst>
              </p:nvPr>
            </p:nvGraphicFramePr>
            <p:xfrm>
              <a:off x="551384" y="2225262"/>
              <a:ext cx="5134293" cy="1487806"/>
            </p:xfrm>
            <a:graphic>
              <a:graphicData uri="http://schemas.openxmlformats.org/drawingml/2006/table">
                <a:tbl>
                  <a:tblPr/>
                  <a:tblGrid>
                    <a:gridCol w="3351149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  <a:gridCol w="1783144">
                      <a:extLst>
                        <a:ext uri="{9D8B030D-6E8A-4147-A177-3AD203B41FA5}">
                          <a16:colId xmlns:a16="http://schemas.microsoft.com/office/drawing/2014/main" val="100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｜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｜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021" name="yt_table_10021" title="H_108.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5332093"/>
                  </p:ext>
                </p:extLst>
              </p:nvPr>
            </p:nvGraphicFramePr>
            <p:xfrm>
              <a:off x="551384" y="2225262"/>
              <a:ext cx="5134293" cy="1487806"/>
            </p:xfrm>
            <a:graphic>
              <a:graphicData uri="http://schemas.openxmlformats.org/drawingml/2006/table">
                <a:tbl>
                  <a:tblPr/>
                  <a:tblGrid>
                    <a:gridCol w="3351149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  <a:gridCol w="1783144">
                      <a:extLst>
                        <a:ext uri="{9D8B030D-6E8A-4147-A177-3AD203B41FA5}">
                          <a16:colId xmlns:a16="http://schemas.microsoft.com/office/drawing/2014/main" val="10007"/>
                        </a:ext>
                      </a:extLst>
                    </a:gridCol>
                  </a:tblGrid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3273" b="-672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713" b="-672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202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84884" r="-53273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713" t="-184884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22" name="yt_shape_10022"/>
              <p:cNvSpPr txBox="1"/>
              <p:nvPr/>
            </p:nvSpPr>
            <p:spPr>
              <a:xfrm>
                <a:off x="551384" y="3648490"/>
                <a:ext cx="10878363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北京市中考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在实数范围内有意义，则实数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022" name="yt_shape_100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648490"/>
                <a:ext cx="10878363" cy="465512"/>
              </a:xfrm>
              <a:prstGeom prst="rect">
                <a:avLst/>
              </a:prstGeom>
              <a:blipFill>
                <a:blip r:embed="rId3"/>
                <a:stretch>
                  <a:fillRect l="-1681" t="-5263" r="-78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2721869" title="H_28.801733">
            <a:extLst>
              <a:ext uri="{FF2B5EF4-FFF2-40B4-BE49-F238E27FC236}">
                <a16:creationId xmlns:a16="http://schemas.microsoft.com/office/drawing/2014/main" id="{2FC14B21-A3DC-8AD0-43BB-7EB7692691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8332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2888C5-BC64-3354-EB45-33A254BF5F7A}"/>
              </a:ext>
            </a:extLst>
          </p:cNvPr>
          <p:cNvSpPr txBox="1"/>
          <p:nvPr/>
        </p:nvSpPr>
        <p:spPr>
          <a:xfrm>
            <a:off x="6463711" y="169915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985592-11E8-B076-0ECE-F1BA5D168156}"/>
              </a:ext>
            </a:extLst>
          </p:cNvPr>
          <p:cNvSpPr txBox="1"/>
          <p:nvPr/>
        </p:nvSpPr>
        <p:spPr>
          <a:xfrm>
            <a:off x="10261392" y="3601684"/>
            <a:ext cx="1077024" cy="6138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25" name="yt_shape_10025"/>
              <p:cNvSpPr txBox="1"/>
              <p:nvPr/>
            </p:nvSpPr>
            <p:spPr>
              <a:xfrm>
                <a:off x="549276" y="1674235"/>
                <a:ext cx="4453142" cy="41810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为任意实数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025" name="yt_shape_100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276" y="1674235"/>
                <a:ext cx="4453142" cy="4181016"/>
              </a:xfrm>
              <a:prstGeom prst="rect">
                <a:avLst/>
              </a:prstGeom>
              <a:blipFill>
                <a:blip r:embed="rId2"/>
                <a:stretch>
                  <a:fillRect l="-4104" t="-583" r="-3283" b="-3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9F0F80-23D4-9846-D485-4FB21BD9A7B3}"/>
              </a:ext>
            </a:extLst>
          </p:cNvPr>
          <p:cNvSpPr txBox="1"/>
          <p:nvPr/>
        </p:nvSpPr>
        <p:spPr>
          <a:xfrm>
            <a:off x="459265" y="2147685"/>
            <a:ext cx="311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D67714-2889-2C4D-ACCF-9D8DE9B71893}"/>
              </a:ext>
            </a:extLst>
          </p:cNvPr>
          <p:cNvSpPr txBox="1"/>
          <p:nvPr/>
        </p:nvSpPr>
        <p:spPr>
          <a:xfrm>
            <a:off x="459265" y="3139428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862CEC-E6F8-00F0-7D4C-8293B4859A92}"/>
                  </a:ext>
                </a:extLst>
              </p:cNvPr>
              <p:cNvSpPr txBox="1"/>
              <p:nvPr/>
            </p:nvSpPr>
            <p:spPr>
              <a:xfrm>
                <a:off x="459265" y="4135171"/>
                <a:ext cx="35503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862CEC-E6F8-00F0-7D4C-8293B4859A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265" y="4135171"/>
                <a:ext cx="3550348" cy="768490"/>
              </a:xfrm>
              <a:prstGeom prst="rect">
                <a:avLst/>
              </a:prstGeom>
              <a:blipFill>
                <a:blip r:embed="rId3"/>
                <a:stretch>
                  <a:fillRect l="-2573" r="-274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5E3ED1E-A1FB-47D2-C8C6-1559BCBB3788}"/>
              </a:ext>
            </a:extLst>
          </p:cNvPr>
          <p:cNvSpPr txBox="1"/>
          <p:nvPr/>
        </p:nvSpPr>
        <p:spPr>
          <a:xfrm>
            <a:off x="459265" y="5343640"/>
            <a:ext cx="45901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为任意实数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384" y="1124744"/>
            <a:ext cx="76565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为何值时，下列各式在实数范围内有意义？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8" name="yt_shape_10038"/>
          <p:cNvSpPr txBox="1"/>
          <p:nvPr/>
        </p:nvSpPr>
        <p:spPr>
          <a:xfrm>
            <a:off x="540000" y="1340424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二次根式的非负性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39" name="yt_shape_10039"/>
              <p:cNvSpPr txBox="1"/>
              <p:nvPr/>
            </p:nvSpPr>
            <p:spPr>
              <a:xfrm>
                <a:off x="540000" y="1844734"/>
                <a:ext cx="7808612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39" name="yt_shape_10039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734"/>
                <a:ext cx="7808612" cy="465512"/>
              </a:xfrm>
              <a:prstGeom prst="rect">
                <a:avLst/>
              </a:prstGeom>
              <a:blipFill>
                <a:blip r:embed="rId2"/>
                <a:stretch>
                  <a:fillRect l="-2420" t="-5263" r="-140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41" name="yt_table_100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205450"/>
              </p:ext>
            </p:extLst>
          </p:nvPr>
        </p:nvGraphicFramePr>
        <p:xfrm>
          <a:off x="540000" y="2361034"/>
          <a:ext cx="8267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43" name="yt_shape_10043"/>
              <p:cNvSpPr txBox="1"/>
              <p:nvPr/>
            </p:nvSpPr>
            <p:spPr>
              <a:xfrm>
                <a:off x="540000" y="2887205"/>
                <a:ext cx="8015399" cy="29903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43" name="yt_shape_1004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7205"/>
                <a:ext cx="8015399" cy="2990370"/>
              </a:xfrm>
              <a:prstGeom prst="rect">
                <a:avLst/>
              </a:prstGeom>
              <a:blipFill>
                <a:blip r:embed="rId3"/>
                <a:stretch>
                  <a:fillRect l="-2359" t="-1837" r="-1522" b="-5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2722050" title="H_28.801733">
            <a:extLst>
              <a:ext uri="{FF2B5EF4-FFF2-40B4-BE49-F238E27FC236}">
                <a16:creationId xmlns:a16="http://schemas.microsoft.com/office/drawing/2014/main" id="{9B6CBBF3-7867-23B5-0690-BD1D0912E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8210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835F71-F25E-E1ED-865E-4D5DB7BDD2FB}"/>
              </a:ext>
            </a:extLst>
          </p:cNvPr>
          <p:cNvSpPr txBox="1"/>
          <p:nvPr/>
        </p:nvSpPr>
        <p:spPr>
          <a:xfrm>
            <a:off x="7370283" y="1797928"/>
            <a:ext cx="383285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7424FB-92D1-B53B-AF93-AE8066DBEB12}"/>
              </a:ext>
            </a:extLst>
          </p:cNvPr>
          <p:cNvSpPr txBox="1"/>
          <p:nvPr/>
        </p:nvSpPr>
        <p:spPr>
          <a:xfrm>
            <a:off x="4069108" y="2840399"/>
            <a:ext cx="637286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7A782E-803F-AB72-A1F3-726F416B3D24}"/>
                  </a:ext>
                </a:extLst>
              </p:cNvPr>
              <p:cNvSpPr txBox="1"/>
              <p:nvPr/>
            </p:nvSpPr>
            <p:spPr>
              <a:xfrm>
                <a:off x="449989" y="3841413"/>
                <a:ext cx="282537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5" name="文本框 4" descr="{'rangeId': 12, 'hasSerialNum': 1, 'mathAnswerShape': 1}">
                <a:extLst>
                  <a:ext uri="{FF2B5EF4-FFF2-40B4-BE49-F238E27FC236}">
                    <a16:creationId xmlns:a16="http://schemas.microsoft.com/office/drawing/2014/main" id="{3B7A782E-803F-AB72-A1F3-726F416B3D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1413"/>
                <a:ext cx="2825370" cy="1154189"/>
              </a:xfrm>
              <a:prstGeom prst="rect">
                <a:avLst/>
              </a:prstGeom>
              <a:blipFill>
                <a:blip r:embed="rId5"/>
                <a:stretch>
                  <a:fillRect l="-3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DFBAB5D-CC3E-4E2F-43DF-E7F29A6B8D23}"/>
              </a:ext>
            </a:extLst>
          </p:cNvPr>
          <p:cNvSpPr txBox="1"/>
          <p:nvPr/>
        </p:nvSpPr>
        <p:spPr>
          <a:xfrm>
            <a:off x="449989" y="4901990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755C5F-202D-9FFA-D15A-648F773C5C54}"/>
              </a:ext>
            </a:extLst>
          </p:cNvPr>
          <p:cNvSpPr txBox="1"/>
          <p:nvPr/>
        </p:nvSpPr>
        <p:spPr>
          <a:xfrm>
            <a:off x="449989" y="5377478"/>
            <a:ext cx="401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9" name="yt_shape_10049"/>
          <p:cNvSpPr txBox="1"/>
          <p:nvPr/>
        </p:nvSpPr>
        <p:spPr>
          <a:xfrm>
            <a:off x="551384" y="1230189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对二次根式的概念理解不到位而致错</a:t>
            </a:r>
          </a:p>
        </p:txBody>
      </p:sp>
      <p:sp>
        <p:nvSpPr>
          <p:cNvPr id="10050" name="yt_shape_10050"/>
          <p:cNvSpPr txBox="1"/>
          <p:nvPr/>
        </p:nvSpPr>
        <p:spPr>
          <a:xfrm>
            <a:off x="551384" y="1734499"/>
            <a:ext cx="6443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下列各式中，不属于二次根式的是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51" name="yt_table_10051" title="H_74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3840022"/>
                  </p:ext>
                </p:extLst>
              </p:nvPr>
            </p:nvGraphicFramePr>
            <p:xfrm>
              <a:off x="551384" y="2213802"/>
              <a:ext cx="5848287" cy="1071182"/>
            </p:xfrm>
            <a:graphic>
              <a:graphicData uri="http://schemas.openxmlformats.org/drawingml/2006/table">
                <a:tbl>
                  <a:tblPr/>
                  <a:tblGrid>
                    <a:gridCol w="3689477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2158810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051" name="yt_table_10051" title="H_74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3840022"/>
                  </p:ext>
                </p:extLst>
              </p:nvPr>
            </p:nvGraphicFramePr>
            <p:xfrm>
              <a:off x="551384" y="2213802"/>
              <a:ext cx="5848287" cy="1071182"/>
            </p:xfrm>
            <a:graphic>
              <a:graphicData uri="http://schemas.openxmlformats.org/drawingml/2006/table">
                <a:tbl>
                  <a:tblPr/>
                  <a:tblGrid>
                    <a:gridCol w="3689477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2158810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</a:tblGrid>
                  <a:tr h="5335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4545" r="-58416" b="-1238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1186" t="-4545" b="-1238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375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4545" r="-58416" b="-238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1186" t="-104545" b="-238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2722190" title="H_28.801733">
            <a:extLst>
              <a:ext uri="{FF2B5EF4-FFF2-40B4-BE49-F238E27FC236}">
                <a16:creationId xmlns:a16="http://schemas.microsoft.com/office/drawing/2014/main" id="{E46FA562-7086-E8D6-CB3F-119930BC3C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7186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DEA517-8ABB-07C2-90EF-1E6043DBD2F5}"/>
              </a:ext>
            </a:extLst>
          </p:cNvPr>
          <p:cNvSpPr txBox="1"/>
          <p:nvPr/>
        </p:nvSpPr>
        <p:spPr>
          <a:xfrm>
            <a:off x="6012670" y="16876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3" name="yt_shape_10053"/>
          <p:cNvSpPr txBox="1"/>
          <p:nvPr/>
        </p:nvSpPr>
        <p:spPr>
          <a:xfrm>
            <a:off x="479257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52" name="yt_image_10052" title="H_50.04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7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55" name="yt_shape_10055"/>
              <p:cNvSpPr txBox="1"/>
              <p:nvPr/>
            </p:nvSpPr>
            <p:spPr>
              <a:xfrm>
                <a:off x="479376" y="1844824"/>
                <a:ext cx="11820577" cy="5212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绥化市中考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在实数范围内有意义，则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055" name="yt_shape_100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44824"/>
                <a:ext cx="11820577" cy="521297"/>
              </a:xfrm>
              <a:prstGeom prst="rect">
                <a:avLst/>
              </a:prstGeom>
              <a:blipFill>
                <a:blip r:embed="rId3"/>
                <a:stretch>
                  <a:fillRect l="-1599" t="-4706" r="-1496" b="-2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57" name="yt_table_1005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747411"/>
              </p:ext>
            </p:extLst>
          </p:nvPr>
        </p:nvGraphicFramePr>
        <p:xfrm>
          <a:off x="479257" y="2296322"/>
          <a:ext cx="2674938" cy="1901952"/>
        </p:xfrm>
        <a:graphic>
          <a:graphicData uri="http://schemas.openxmlformats.org/drawingml/2006/table">
            <a:tbl>
              <a:tblPr/>
              <a:tblGrid>
                <a:gridCol w="2674938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59" name="yt_shape_10059"/>
              <p:cNvSpPr txBox="1"/>
              <p:nvPr/>
            </p:nvSpPr>
            <p:spPr>
              <a:xfrm>
                <a:off x="479257" y="4243435"/>
                <a:ext cx="11111999" cy="913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如果代数式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，那么直角坐标系中，点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在第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059" name="yt_shape_100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57" y="4243435"/>
                <a:ext cx="11111999" cy="913968"/>
              </a:xfrm>
              <a:prstGeom prst="rect">
                <a:avLst/>
              </a:prstGeom>
              <a:blipFill>
                <a:blip r:embed="rId4"/>
                <a:stretch>
                  <a:fillRect l="-1701" t="-5333" r="-220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61" name="yt_table_100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851916"/>
              </p:ext>
            </p:extLst>
          </p:nvPr>
        </p:nvGraphicFramePr>
        <p:xfrm>
          <a:off x="479137" y="5208191"/>
          <a:ext cx="7473316" cy="475488"/>
        </p:xfrm>
        <a:graphic>
          <a:graphicData uri="http://schemas.openxmlformats.org/drawingml/2006/table">
            <a:tbl>
              <a:tblPr/>
              <a:tblGrid>
                <a:gridCol w="2110105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1177925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E245AAD-3714-EF34-FE8B-45CD67348541}"/>
              </a:ext>
            </a:extLst>
          </p:cNvPr>
          <p:cNvSpPr txBox="1"/>
          <p:nvPr/>
        </p:nvSpPr>
        <p:spPr>
          <a:xfrm>
            <a:off x="11399733" y="18176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30E4AF-477F-1CF0-E26F-C530DB8A411A}"/>
              </a:ext>
            </a:extLst>
          </p:cNvPr>
          <p:cNvSpPr txBox="1"/>
          <p:nvPr/>
        </p:nvSpPr>
        <p:spPr>
          <a:xfrm>
            <a:off x="4724709" y="4677388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63" name="yt_shape_10063"/>
              <p:cNvSpPr txBox="1"/>
              <p:nvPr/>
            </p:nvSpPr>
            <p:spPr>
              <a:xfrm>
                <a:off x="540000" y="1052736"/>
                <a:ext cx="11111999" cy="54489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，则使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为整数的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为何值时，下列各式在实数范围内有意义？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063" name="yt_shape_100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2736"/>
                <a:ext cx="11111999" cy="5448992"/>
              </a:xfrm>
              <a:prstGeom prst="rect">
                <a:avLst/>
              </a:prstGeom>
              <a:blipFill>
                <a:blip r:embed="rId2"/>
                <a:stretch>
                  <a:fillRect l="-1701" t="-447" b="-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10DAC30-E472-10B2-7F37-25F67E1D34DA}"/>
              </a:ext>
            </a:extLst>
          </p:cNvPr>
          <p:cNvSpPr txBox="1"/>
          <p:nvPr/>
        </p:nvSpPr>
        <p:spPr>
          <a:xfrm>
            <a:off x="1059589" y="15245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15994F-DE39-C2CC-42C0-D3FE588ACCD7}"/>
                  </a:ext>
                </a:extLst>
              </p:cNvPr>
              <p:cNvSpPr txBox="1"/>
              <p:nvPr/>
            </p:nvSpPr>
            <p:spPr>
              <a:xfrm>
                <a:off x="449989" y="3000656"/>
                <a:ext cx="37336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15994F-DE39-C2CC-42C0-D3FE588ACC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0656"/>
                <a:ext cx="3733609" cy="1154189"/>
              </a:xfrm>
              <a:prstGeom prst="rect">
                <a:avLst/>
              </a:prstGeom>
              <a:blipFill>
                <a:blip r:embed="rId3"/>
                <a:stretch>
                  <a:fillRect l="-2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909743F-C17E-D697-57BE-2F5335419302}"/>
              </a:ext>
            </a:extLst>
          </p:cNvPr>
          <p:cNvSpPr txBox="1"/>
          <p:nvPr/>
        </p:nvSpPr>
        <p:spPr>
          <a:xfrm>
            <a:off x="449989" y="4061233"/>
            <a:ext cx="2220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722C8D-0AC3-4B9A-CD8E-3DFBF40A2255}"/>
              </a:ext>
            </a:extLst>
          </p:cNvPr>
          <p:cNvSpPr txBox="1"/>
          <p:nvPr/>
        </p:nvSpPr>
        <p:spPr>
          <a:xfrm>
            <a:off x="449989" y="5295609"/>
            <a:ext cx="486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1D4F55A-66CB-15F9-63AA-C1809521868C}"/>
                  </a:ext>
                </a:extLst>
              </p:cNvPr>
              <p:cNvSpPr txBox="1"/>
              <p:nvPr/>
            </p:nvSpPr>
            <p:spPr>
              <a:xfrm>
                <a:off x="449989" y="5771097"/>
                <a:ext cx="2940749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1D4F55A-66CB-15F9-63AA-C180952186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71097"/>
                <a:ext cx="2940749" cy="724739"/>
              </a:xfrm>
              <a:prstGeom prst="rect">
                <a:avLst/>
              </a:prstGeom>
              <a:blipFill>
                <a:blip r:embed="rId4"/>
                <a:stretch>
                  <a:fillRect l="-3320" r="-3320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76" name="yt_shape_10076"/>
              <p:cNvSpPr txBox="1"/>
              <p:nvPr/>
            </p:nvSpPr>
            <p:spPr>
              <a:xfrm>
                <a:off x="551384" y="1052736"/>
                <a:ext cx="3617978" cy="27271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076" name="yt_shape_100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52736"/>
                <a:ext cx="3617978" cy="2727157"/>
              </a:xfrm>
              <a:prstGeom prst="rect">
                <a:avLst/>
              </a:prstGeom>
              <a:blipFill>
                <a:blip r:embed="rId2"/>
                <a:stretch>
                  <a:fillRect l="-5051" b="-6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0A70E5-DBF0-0DB4-49F6-76C63F971E29}"/>
                  </a:ext>
                </a:extLst>
              </p:cNvPr>
              <p:cNvSpPr txBox="1"/>
              <p:nvPr/>
            </p:nvSpPr>
            <p:spPr>
              <a:xfrm>
                <a:off x="461373" y="1764311"/>
                <a:ext cx="376307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0A70E5-DBF0-0DB4-49F6-76C63F971E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764311"/>
                <a:ext cx="3763073" cy="1611643"/>
              </a:xfrm>
              <a:prstGeom prst="rect">
                <a:avLst/>
              </a:prstGeom>
              <a:blipFill>
                <a:blip r:embed="rId3"/>
                <a:stretch>
                  <a:fillRect l="-2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B077F64-CFAA-83CA-D8CF-5E36D92AB135}"/>
              </a:ext>
            </a:extLst>
          </p:cNvPr>
          <p:cNvSpPr txBox="1"/>
          <p:nvPr/>
        </p:nvSpPr>
        <p:spPr>
          <a:xfrm>
            <a:off x="461373" y="3282342"/>
            <a:ext cx="35566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663</Words>
  <Application>Microsoft Office PowerPoint</Application>
  <PresentationFormat>宽屏</PresentationFormat>
  <Paragraphs>131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2023-11-03T05:32:25Z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