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notesMasterIdLst>
    <p:notesMasterId r:id="rId17"/>
  </p:notesMasterIdLst>
  <p:sldIdLst>
    <p:sldId id="363" r:id="rId3"/>
    <p:sldId id="365" r:id="rId4"/>
    <p:sldId id="366" r:id="rId5"/>
    <p:sldId id="367" r:id="rId6"/>
    <p:sldId id="368" r:id="rId7"/>
    <p:sldId id="390" r:id="rId8"/>
    <p:sldId id="369" r:id="rId9"/>
    <p:sldId id="378" r:id="rId10"/>
    <p:sldId id="381" r:id="rId11"/>
    <p:sldId id="382" r:id="rId12"/>
    <p:sldId id="384" r:id="rId13"/>
    <p:sldId id="387" r:id="rId14"/>
    <p:sldId id="393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66" d="100"/>
          <a:sy n="66" d="100"/>
        </p:scale>
        <p:origin x="288" y="32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1FD611-CC9F-45E3-B833-DE80A0A68990}" type="datetimeFigureOut">
              <a:rPr lang="zh-CN" altLang="en-US" smtClean="0"/>
              <a:t>2023/11/3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AF37AF-2FC2-44DF-AB1A-C29CC45D21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92071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AF37AF-2FC2-44DF-AB1A-C29CC45D21C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57837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bin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bin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1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11" Type="http://schemas.openxmlformats.org/officeDocument/2006/relationships/image" Target="../media/image33.png"/><Relationship Id="rId5" Type="http://schemas.openxmlformats.org/officeDocument/2006/relationships/image" Target="../media/image38.png"/><Relationship Id="rId10" Type="http://schemas.openxmlformats.org/officeDocument/2006/relationships/image" Target="../media/image43.png"/><Relationship Id="rId4" Type="http://schemas.openxmlformats.org/officeDocument/2006/relationships/image" Target="../media/image32.bin"/><Relationship Id="rId9" Type="http://schemas.openxmlformats.org/officeDocument/2006/relationships/image" Target="../media/image4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bin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57" name="yt_shape_11357"/>
          <p:cNvSpPr txBox="1"/>
          <p:nvPr/>
        </p:nvSpPr>
        <p:spPr>
          <a:xfrm>
            <a:off x="479257" y="969816"/>
            <a:ext cx="2431243" cy="56085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050" b="0" i="0" u="none" spc="-3050">
                <a:solidFill>
                  <a:srgbClr val="1EE3CF"/>
                </a:solidFill>
                <a:effectLst/>
                <a:latin typeface="白正" pitchFamily="30"/>
                <a:ea typeface="宋体" pitchFamily="30"/>
              </a:rPr>
              <a:t> </a:t>
            </a:r>
            <a:r>
              <a:rPr lang="en-US" altLang="zh-CN" sz="3050" b="0" i="0" u="none" spc="18271">
                <a:solidFill>
                  <a:srgbClr val="1EE3CF"/>
                </a:solidFill>
                <a:effectLst/>
                <a:latin typeface="白正" pitchFamily="30"/>
                <a:ea typeface="宋体" pitchFamily="30"/>
              </a:rPr>
              <a:t> </a:t>
            </a:r>
          </a:p>
        </p:txBody>
      </p:sp>
      <p:pic>
        <p:nvPicPr>
          <p:cNvPr id="11356" name="yt_image_11356" title="H_47.88">
            <a:extLst>
              <a:ext uri="">
                <a16:creationId xmlns="" xmlns:p14="http://schemas.microsoft.com/office/powerpoint/2010/main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257" y="969816"/>
            <a:ext cx="2415159" cy="608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59" name="yt_shape_11359"/>
          <p:cNvSpPr txBox="1"/>
          <p:nvPr/>
        </p:nvSpPr>
        <p:spPr>
          <a:xfrm>
            <a:off x="479257" y="1628546"/>
            <a:ext cx="3953005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勾股定理及其应用</a:t>
            </a:r>
          </a:p>
        </p:txBody>
      </p:sp>
      <p:sp>
        <p:nvSpPr>
          <p:cNvPr id="11360" name="yt_shape_11360"/>
          <p:cNvSpPr txBox="1"/>
          <p:nvPr/>
        </p:nvSpPr>
        <p:spPr>
          <a:xfrm>
            <a:off x="479376" y="2132856"/>
            <a:ext cx="10812465" cy="192052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勾股定理是人类最伟大的科学发现之一，在我国古算书《周髀算经》中早有记载，如图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，以直角三角形的各边为边分别向外作正方形，再把较小的两张正方形纸片按图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的方式放置在最大正方形内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若知道图中阴影部分的面积，则一定能求出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362" name="yt_table_11362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3564801"/>
              </p:ext>
            </p:extLst>
          </p:nvPr>
        </p:nvGraphicFramePr>
        <p:xfrm>
          <a:off x="479257" y="4052554"/>
          <a:ext cx="5445125" cy="1901952"/>
        </p:xfrm>
        <a:graphic>
          <a:graphicData uri="http://schemas.openxmlformats.org/drawingml/2006/table">
            <a:tbl>
              <a:tblPr/>
              <a:tblGrid>
                <a:gridCol w="5445125">
                  <a:extLst>
                    <a:ext uri="{9D8B030D-6E8A-4147-A177-3AD203B41FA5}">
                      <a16:colId xmlns:a16="http://schemas.microsoft.com/office/drawing/2014/main" val="102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直角三角形的面积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最大正方形的面积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较小两个正方形重叠部分的面积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最大正方形与直角三角形的面积和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8"/>
                  </a:ext>
                </a:extLst>
              </a:tr>
            </a:tbl>
          </a:graphicData>
        </a:graphic>
      </p:graphicFrame>
      <p:pic>
        <p:nvPicPr>
          <p:cNvPr id="11361" name="yt_image_11361_skip" title="H_144.27">
            <a:extLst>
              <a:ext uri="">
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00698" y="4052554"/>
            <a:ext cx="2296287" cy="1832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8903535567" title="H_28.770866">
            <a:extLst>
              <a:ext uri="{FF2B5EF4-FFF2-40B4-BE49-F238E27FC236}">
                <a16:creationId xmlns:a16="http://schemas.microsoft.com/office/drawing/2014/main" id="{1122AB5B-3685-77BD-CA8A-F1E890AEB23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257" y="1670419"/>
            <a:ext cx="1171767" cy="36539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9F130E2-133E-4CA3-76C1-A044E29C7944}"/>
              </a:ext>
            </a:extLst>
          </p:cNvPr>
          <p:cNvSpPr txBox="1"/>
          <p:nvPr/>
        </p:nvSpPr>
        <p:spPr>
          <a:xfrm>
            <a:off x="1651024" y="351272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18" name="yt_shape_11418"/>
          <p:cNvSpPr txBox="1"/>
          <p:nvPr/>
        </p:nvSpPr>
        <p:spPr>
          <a:xfrm>
            <a:off x="539881" y="1234133"/>
            <a:ext cx="2416239" cy="5792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150" b="0" i="0" u="none" spc="18129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1417" name="yt_image_11417" title="H_50.04">
            <a:extLst>
              <a:ext uri="">
                <a16:creationId xmlns="" xmlns:mc="http://schemas.openxmlformats.org/markup-compatibility/2006" xmlns:p14="http://schemas.microsoft.com/office/powerpoint/2010/main" xmlns:m="http://schemas.openxmlformats.org/officeDocument/2006/math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1234133"/>
            <a:ext cx="2400300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20" name="yt_shape_11420"/>
          <p:cNvSpPr txBox="1"/>
          <p:nvPr/>
        </p:nvSpPr>
        <p:spPr>
          <a:xfrm>
            <a:off x="540000" y="192028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如图，长方体的长为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，高为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离点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，一只蚂蚁如果沿着长方体的表面从点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爬到点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，需要爬行的最短距离是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422" name="yt_table_11422_skip" title="H_36.5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46421494"/>
                  </p:ext>
                </p:extLst>
              </p:nvPr>
            </p:nvGraphicFramePr>
            <p:xfrm>
              <a:off x="539881" y="3140968"/>
              <a:ext cx="8714995" cy="525082"/>
            </p:xfrm>
            <a:graphic>
              <a:graphicData uri="http://schemas.openxmlformats.org/drawingml/2006/table">
                <a:tbl>
                  <a:tblPr/>
                  <a:tblGrid>
                    <a:gridCol w="2502345">
                      <a:extLst>
                        <a:ext uri="{9D8B030D-6E8A-4147-A177-3AD203B41FA5}">
                          <a16:colId xmlns:a16="http://schemas.microsoft.com/office/drawing/2014/main" val="10271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272"/>
                        </a:ext>
                      </a:extLst>
                    </a:gridCol>
                    <a:gridCol w="2926207">
                      <a:extLst>
                        <a:ext uri="{9D8B030D-6E8A-4147-A177-3AD203B41FA5}">
                          <a16:colId xmlns:a16="http://schemas.microsoft.com/office/drawing/2014/main" val="10273"/>
                        </a:ext>
                      </a:extLst>
                    </a:gridCol>
                    <a:gridCol w="1185863">
                      <a:extLst>
                        <a:ext uri="{9D8B030D-6E8A-4147-A177-3AD203B41FA5}">
                          <a16:colId xmlns:a16="http://schemas.microsoft.com/office/drawing/2014/main" val="1027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A.5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29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B.25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C.10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D.35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1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1422" name="yt_table_11422_skip" title="H_36.5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46421494"/>
                  </p:ext>
                </p:extLst>
              </p:nvPr>
            </p:nvGraphicFramePr>
            <p:xfrm>
              <a:off x="539881" y="3140968"/>
              <a:ext cx="8714995" cy="525082"/>
            </p:xfrm>
            <a:graphic>
              <a:graphicData uri="http://schemas.openxmlformats.org/drawingml/2006/table">
                <a:tbl>
                  <a:tblPr/>
                  <a:tblGrid>
                    <a:gridCol w="2502345">
                      <a:extLst>
                        <a:ext uri="{9D8B030D-6E8A-4147-A177-3AD203B41FA5}">
                          <a16:colId xmlns:a16="http://schemas.microsoft.com/office/drawing/2014/main" val="10271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272"/>
                        </a:ext>
                      </a:extLst>
                    </a:gridCol>
                    <a:gridCol w="2926207">
                      <a:extLst>
                        <a:ext uri="{9D8B030D-6E8A-4147-A177-3AD203B41FA5}">
                          <a16:colId xmlns:a16="http://schemas.microsoft.com/office/drawing/2014/main" val="10273"/>
                        </a:ext>
                      </a:extLst>
                    </a:gridCol>
                    <a:gridCol w="1185863">
                      <a:extLst>
                        <a:ext uri="{9D8B030D-6E8A-4147-A177-3AD203B41FA5}">
                          <a16:colId xmlns:a16="http://schemas.microsoft.com/office/drawing/2014/main" val="10274"/>
                        </a:ext>
                      </a:extLst>
                    </a:gridCol>
                  </a:tblGrid>
                  <a:tr h="52508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48175" b="-2988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B.25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57500" r="-40625" b="-2988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D.35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14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1421" name="yt_image_11421_skip" title="H_117">
            <a:extLst>
              <a:ext uri="">
                <a16:creationId xmlns="" xmlns:m="http://schemas.openxmlformats.org/officeDocument/2006/math" xmlns:p14="http://schemas.microsoft.com/office/powerpoint/2010/main" xmlns:a14="http://schemas.microsoft.com/office/drawing/2010/main" xmlns:a16="http://schemas.microsoft.com/office/drawing/2014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134189" y="2866953"/>
            <a:ext cx="1521178" cy="1894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1060B79-5DD7-2845-030B-7B35E8D0FACC}"/>
              </a:ext>
            </a:extLst>
          </p:cNvPr>
          <p:cNvSpPr txBox="1"/>
          <p:nvPr/>
        </p:nvSpPr>
        <p:spPr>
          <a:xfrm>
            <a:off x="8746263" y="234897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423" name="yt_shape_11423"/>
              <p:cNvSpPr txBox="1"/>
              <p:nvPr/>
            </p:nvSpPr>
            <p:spPr>
              <a:xfrm>
                <a:off x="540000" y="1268413"/>
                <a:ext cx="11111999" cy="195066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已知以直角三角形的两边分别为边长的正方形面积为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，则以第三边为边长的正方形的面积为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</a:rPr>
                  <a:t>或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23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上的高，若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的长是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</a:rPr>
                  <a:t>或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423" name="yt_shape_114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268413"/>
                <a:ext cx="11111999" cy="1950662"/>
              </a:xfrm>
              <a:prstGeom prst="rect">
                <a:avLst/>
              </a:prstGeom>
              <a:blipFill>
                <a:blip r:embed="rId2"/>
                <a:stretch>
                  <a:fillRect l="-1701" t="-2500" r="-1701" b="-87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D35B72E-145A-5E57-D795-379FB72D648B}"/>
              </a:ext>
            </a:extLst>
          </p:cNvPr>
          <p:cNvSpPr txBox="1"/>
          <p:nvPr/>
        </p:nvSpPr>
        <p:spPr>
          <a:xfrm>
            <a:off x="3193189" y="1697095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D000ABB-C94C-AF2C-7167-847CFA0FACC2}"/>
                  </a:ext>
                </a:extLst>
              </p:cNvPr>
              <p:cNvSpPr txBox="1"/>
              <p:nvPr/>
            </p:nvSpPr>
            <p:spPr>
              <a:xfrm>
                <a:off x="10949841" y="2172583"/>
                <a:ext cx="700913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D000ABB-C94C-AF2C-7167-847CFA0FAC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49841" y="2172583"/>
                <a:ext cx="700913" cy="613931"/>
              </a:xfrm>
              <a:prstGeom prst="rect">
                <a:avLst/>
              </a:prstGeom>
              <a:blipFill>
                <a:blip r:embed="rId3"/>
                <a:stretch>
                  <a:fillRect l="-13043" b="-13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6DAA5F06-DB3D-6448-8606-7158ED9C601F}"/>
              </a:ext>
            </a:extLst>
          </p:cNvPr>
          <p:cNvCxnSpPr/>
          <p:nvPr/>
        </p:nvCxnSpPr>
        <p:spPr>
          <a:xfrm>
            <a:off x="10735052" y="2758758"/>
            <a:ext cx="82569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AF22E74-2B5D-B2C9-CA33-FAA51E6439AE}"/>
                  </a:ext>
                </a:extLst>
              </p:cNvPr>
              <p:cNvSpPr txBox="1"/>
              <p:nvPr/>
            </p:nvSpPr>
            <p:spPr>
              <a:xfrm>
                <a:off x="449989" y="2611952"/>
                <a:ext cx="1310514" cy="55411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</a:rPr>
                  <a:t>或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AF22E74-2B5D-B2C9-CA33-FAA51E6439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11952"/>
                <a:ext cx="1310514" cy="554114"/>
              </a:xfrm>
              <a:prstGeom prst="rect">
                <a:avLst/>
              </a:prstGeom>
              <a:blipFill>
                <a:blip r:embed="rId4"/>
                <a:stretch>
                  <a:fillRect l="-7442" b="-208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27" name="yt_shape_11427"/>
          <p:cNvSpPr txBox="1"/>
          <p:nvPr/>
        </p:nvSpPr>
        <p:spPr>
          <a:xfrm>
            <a:off x="540000" y="1612910"/>
            <a:ext cx="2395464" cy="5792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150" b="0" i="0" u="none" spc="17967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1426" name="yt_image_11426" title="H_50.04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612910"/>
            <a:ext cx="2379726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29" name="yt_shape_11429"/>
          <p:cNvSpPr txBox="1"/>
          <p:nvPr/>
        </p:nvSpPr>
        <p:spPr>
          <a:xfrm>
            <a:off x="540119" y="2299065"/>
            <a:ext cx="11111999" cy="18524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如图，在一张长为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的白纸片上，现要剪下一个腰长为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的等腰三角形，要求：等腰三角形的一个顶点与长方形的一个顶点重合，其余的两个顶点在长方形的边上，求剪下的等腰三角形的面积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点拨：分三种情况讨论解答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1430" name="yt_image_11430" title="H_98.46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78195" y="4354647"/>
            <a:ext cx="1435608" cy="1250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32" name="yt_shape_11432"/>
          <p:cNvSpPr txBox="1"/>
          <p:nvPr/>
        </p:nvSpPr>
        <p:spPr>
          <a:xfrm>
            <a:off x="540000" y="900000"/>
            <a:ext cx="466473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解：当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时，如图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11434" name="yt_shape_11434"/>
          <p:cNvSpPr txBox="1"/>
          <p:nvPr/>
        </p:nvSpPr>
        <p:spPr>
          <a:xfrm>
            <a:off x="5092960" y="1531667"/>
            <a:ext cx="1581010" cy="143436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800" b="0" i="0" u="none" spc="-7800">
                <a:solidFill>
                  <a:srgbClr val="1EE3CF"/>
                </a:solidFill>
                <a:effectLst/>
                <a:latin typeface="白正" pitchFamily="78"/>
                <a:ea typeface="宋体" pitchFamily="78"/>
              </a:rPr>
              <a:t> </a:t>
            </a:r>
            <a:r>
              <a:rPr lang="en-US" altLang="zh-CN" sz="7800" b="0" i="0" u="none" spc="10566">
                <a:solidFill>
                  <a:srgbClr val="1EE3CF"/>
                </a:solidFill>
                <a:effectLst/>
                <a:latin typeface="白正" pitchFamily="78"/>
                <a:ea typeface="宋体" pitchFamily="78"/>
              </a:rPr>
              <a:t> 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11433" name="yt_image_11433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24392" y="1237189"/>
            <a:ext cx="1589164" cy="1557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436" name="yt_shape_11436"/>
              <p:cNvSpPr txBox="1"/>
              <p:nvPr/>
            </p:nvSpPr>
            <p:spPr>
              <a:xfrm>
                <a:off x="619747" y="1328521"/>
                <a:ext cx="5658600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1436" name="yt_shape_114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9747" y="1328521"/>
                <a:ext cx="5658600" cy="638893"/>
              </a:xfrm>
              <a:prstGeom prst="rect">
                <a:avLst/>
              </a:prstGeom>
              <a:blipFill>
                <a:blip r:embed="rId3"/>
                <a:stretch>
                  <a:fillRect l="-3341" r="-216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438" name="yt_shape_11438"/>
          <p:cNvSpPr txBox="1"/>
          <p:nvPr/>
        </p:nvSpPr>
        <p:spPr>
          <a:xfrm>
            <a:off x="619747" y="2018202"/>
            <a:ext cx="404918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时，如图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11440" name="yt_shape_11440"/>
          <p:cNvSpPr txBox="1"/>
          <p:nvPr/>
        </p:nvSpPr>
        <p:spPr>
          <a:xfrm>
            <a:off x="5172707" y="2649869"/>
            <a:ext cx="1581010" cy="143436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800" b="0" i="0" u="none" spc="-7800">
                <a:solidFill>
                  <a:srgbClr val="1EE3CF"/>
                </a:solidFill>
                <a:effectLst/>
                <a:latin typeface="白正" pitchFamily="78"/>
                <a:ea typeface="宋体" pitchFamily="78"/>
              </a:rPr>
              <a:t> </a:t>
            </a:r>
            <a:r>
              <a:rPr lang="en-US" altLang="zh-CN" sz="7800" b="0" i="0" u="none" spc="10566">
                <a:solidFill>
                  <a:srgbClr val="1EE3CF"/>
                </a:solidFill>
                <a:effectLst/>
                <a:latin typeface="白正" pitchFamily="78"/>
                <a:ea typeface="宋体" pitchFamily="78"/>
              </a:rPr>
              <a:t> 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11439" name="yt_image_11439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624392" y="3148696"/>
            <a:ext cx="1589164" cy="1556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42" name="yt_shape_11442"/>
          <p:cNvSpPr txBox="1"/>
          <p:nvPr/>
        </p:nvSpPr>
        <p:spPr>
          <a:xfrm>
            <a:off x="619747" y="4257079"/>
            <a:ext cx="336630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则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28718A9-D3BB-B04C-1C8D-0B16BB5BAF4F}"/>
              </a:ext>
            </a:extLst>
          </p:cNvPr>
          <p:cNvSpPr txBox="1"/>
          <p:nvPr/>
        </p:nvSpPr>
        <p:spPr>
          <a:xfrm>
            <a:off x="563025" y="900000"/>
            <a:ext cx="47997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解：当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4cm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时，如图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085C09F-1992-B5C0-CD91-90FF200D64DD}"/>
                  </a:ext>
                </a:extLst>
              </p:cNvPr>
              <p:cNvSpPr txBox="1"/>
              <p:nvPr/>
            </p:nvSpPr>
            <p:spPr>
              <a:xfrm>
                <a:off x="529736" y="1281715"/>
                <a:ext cx="5682361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085C09F-1992-B5C0-CD91-90FF200D64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9736" y="1281715"/>
                <a:ext cx="5682361" cy="726326"/>
              </a:xfrm>
              <a:prstGeom prst="rect">
                <a:avLst/>
              </a:prstGeom>
              <a:blipFill>
                <a:blip r:embed="rId5"/>
                <a:stretch>
                  <a:fillRect l="-1717" r="-1395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ADBB1A34-B52C-AE80-1DE5-6F5EFA8142F5}"/>
              </a:ext>
            </a:extLst>
          </p:cNvPr>
          <p:cNvSpPr txBox="1"/>
          <p:nvPr/>
        </p:nvSpPr>
        <p:spPr>
          <a:xfrm>
            <a:off x="529736" y="1971396"/>
            <a:ext cx="41901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时，如图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06CDE03-9DD2-FE9A-BF5F-A668AF0913E3}"/>
              </a:ext>
            </a:extLst>
          </p:cNvPr>
          <p:cNvSpPr txBox="1"/>
          <p:nvPr/>
        </p:nvSpPr>
        <p:spPr>
          <a:xfrm>
            <a:off x="563025" y="2490355"/>
            <a:ext cx="35138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则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6D8C1596-09BD-64BA-F1AE-348FBA78DFA6}"/>
                  </a:ext>
                </a:extLst>
              </p:cNvPr>
              <p:cNvSpPr txBox="1"/>
              <p:nvPr/>
            </p:nvSpPr>
            <p:spPr>
              <a:xfrm>
                <a:off x="529736" y="2931763"/>
                <a:ext cx="6126099" cy="56878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BF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6D8C1596-09BD-64BA-F1AE-348FBA78DF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9736" y="2931763"/>
                <a:ext cx="6126099" cy="568783"/>
              </a:xfrm>
              <a:prstGeom prst="rect">
                <a:avLst/>
              </a:prstGeom>
              <a:blipFill>
                <a:blip r:embed="rId6"/>
                <a:stretch>
                  <a:fillRect l="-1592" r="-1393" b="-19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7D92212F-E5FA-4E48-E397-E0535DB77E7C}"/>
                  </a:ext>
                </a:extLst>
              </p:cNvPr>
              <p:cNvSpPr txBox="1"/>
              <p:nvPr/>
            </p:nvSpPr>
            <p:spPr>
              <a:xfrm>
                <a:off x="529736" y="3462363"/>
                <a:ext cx="6603365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7D92212F-E5FA-4E48-E397-E0535DB77E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9736" y="3462363"/>
                <a:ext cx="6603365" cy="726326"/>
              </a:xfrm>
              <a:prstGeom prst="rect">
                <a:avLst/>
              </a:prstGeom>
              <a:blipFill>
                <a:blip r:embed="rId7"/>
                <a:stretch>
                  <a:fillRect l="-1477" r="-1200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文本框 15">
            <a:extLst>
              <a:ext uri="{FF2B5EF4-FFF2-40B4-BE49-F238E27FC236}">
                <a16:creationId xmlns:a16="http://schemas.microsoft.com/office/drawing/2014/main" id="{2D3896E6-6C39-2FED-5EFC-3F3EF7CC32DA}"/>
              </a:ext>
            </a:extLst>
          </p:cNvPr>
          <p:cNvSpPr txBox="1"/>
          <p:nvPr/>
        </p:nvSpPr>
        <p:spPr>
          <a:xfrm>
            <a:off x="529736" y="4056593"/>
            <a:ext cx="41901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4cm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时，如图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8EF9233E-D19B-90C5-D5F8-6E4B45D606F7}"/>
              </a:ext>
            </a:extLst>
          </p:cNvPr>
          <p:cNvSpPr txBox="1"/>
          <p:nvPr/>
        </p:nvSpPr>
        <p:spPr>
          <a:xfrm>
            <a:off x="523912" y="4589931"/>
            <a:ext cx="3548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7A403734-7EDF-F730-2E8F-3891966B3728}"/>
                  </a:ext>
                </a:extLst>
              </p:cNvPr>
              <p:cNvSpPr txBox="1"/>
              <p:nvPr/>
            </p:nvSpPr>
            <p:spPr>
              <a:xfrm>
                <a:off x="523912" y="5069234"/>
                <a:ext cx="6004623" cy="56878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7A403734-7EDF-F730-2E8F-3891966B37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3912" y="5069234"/>
                <a:ext cx="6004623" cy="568783"/>
              </a:xfrm>
              <a:prstGeom prst="rect">
                <a:avLst/>
              </a:prstGeom>
              <a:blipFill>
                <a:blip r:embed="rId8"/>
                <a:stretch>
                  <a:fillRect l="-1624" r="-1320" b="-182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54ACEFB7-DFB3-9F06-50EB-08DB27BBE6BB}"/>
                  </a:ext>
                </a:extLst>
              </p:cNvPr>
              <p:cNvSpPr txBox="1"/>
              <p:nvPr/>
            </p:nvSpPr>
            <p:spPr>
              <a:xfrm>
                <a:off x="523912" y="5599833"/>
                <a:ext cx="6301740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54ACEFB7-DFB3-9F06-50EB-08DB27BBE6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3912" y="5599833"/>
                <a:ext cx="6301740" cy="726326"/>
              </a:xfrm>
              <a:prstGeom prst="rect">
                <a:avLst/>
              </a:prstGeom>
              <a:blipFill>
                <a:blip r:embed="rId9"/>
                <a:stretch>
                  <a:fillRect l="-1547" r="-1064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4182058A-974C-DAA2-C02E-EED99D6FD913}"/>
                  </a:ext>
                </a:extLst>
              </p:cNvPr>
              <p:cNvSpPr txBox="1"/>
              <p:nvPr/>
            </p:nvSpPr>
            <p:spPr>
              <a:xfrm>
                <a:off x="523912" y="6289514"/>
                <a:ext cx="7609840" cy="5582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剪下的等腰三角形的面积为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8cm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或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或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4182058A-974C-DAA2-C02E-EED99D6FD9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3912" y="6289514"/>
                <a:ext cx="7609840" cy="558242"/>
              </a:xfrm>
              <a:prstGeom prst="rect">
                <a:avLst/>
              </a:prstGeom>
              <a:blipFill>
                <a:blip r:embed="rId10"/>
                <a:stretch>
                  <a:fillRect l="-1282" r="-881" b="-208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1" name="yt_image_11448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9682331" y="5136503"/>
            <a:ext cx="1531225" cy="1557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  <p:bldP spid="20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4" name="yt_shape_11364"/>
          <p:cNvSpPr txBox="1"/>
          <p:nvPr/>
        </p:nvSpPr>
        <p:spPr>
          <a:xfrm>
            <a:off x="540001" y="1241133"/>
            <a:ext cx="10452544" cy="14403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金华市中考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如图是城市某区域的示意图，建立平面直角坐标系后，学校和体育场的坐标分别是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，下列各地点中，离原点最近的是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366" name="yt_table_1136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5843907"/>
              </p:ext>
            </p:extLst>
          </p:nvPr>
        </p:nvGraphicFramePr>
        <p:xfrm>
          <a:off x="547393" y="4869160"/>
          <a:ext cx="8997316" cy="475488"/>
        </p:xfrm>
        <a:graphic>
          <a:graphicData uri="http://schemas.openxmlformats.org/drawingml/2006/table">
            <a:tbl>
              <a:tblPr/>
              <a:tblGrid>
                <a:gridCol w="2414905">
                  <a:extLst>
                    <a:ext uri="{9D8B030D-6E8A-4147-A177-3AD203B41FA5}">
                      <a16:colId xmlns:a16="http://schemas.microsoft.com/office/drawing/2014/main" val="10257"/>
                    </a:ext>
                  </a:extLst>
                </a:gridCol>
                <a:gridCol w="2397443">
                  <a:extLst>
                    <a:ext uri="{9D8B030D-6E8A-4147-A177-3AD203B41FA5}">
                      <a16:colId xmlns:a16="http://schemas.microsoft.com/office/drawing/2014/main" val="10258"/>
                    </a:ext>
                  </a:extLst>
                </a:gridCol>
                <a:gridCol w="2702243">
                  <a:extLst>
                    <a:ext uri="{9D8B030D-6E8A-4147-A177-3AD203B41FA5}">
                      <a16:colId xmlns:a16="http://schemas.microsoft.com/office/drawing/2014/main" val="10259"/>
                    </a:ext>
                  </a:extLst>
                </a:gridCol>
                <a:gridCol w="1482725">
                  <a:extLst>
                    <a:ext uri="{9D8B030D-6E8A-4147-A177-3AD203B41FA5}">
                      <a16:colId xmlns:a16="http://schemas.microsoft.com/office/drawing/2014/main" val="102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超市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医院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体育场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学校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9"/>
                  </a:ext>
                </a:extLst>
              </a:tr>
            </a:tbl>
          </a:graphicData>
        </a:graphic>
      </p:graphicFrame>
      <p:pic>
        <p:nvPicPr>
          <p:cNvPr id="11365" name="yt_image_11365_skip" title="H_152.91">
            <a:extLst>
              <a:ext uri="">
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0216" y="2680699"/>
            <a:ext cx="2769489" cy="1941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A0B6600-820F-7CAA-0FC0-BED1EF255A39}"/>
              </a:ext>
            </a:extLst>
          </p:cNvPr>
          <p:cNvSpPr txBox="1"/>
          <p:nvPr/>
        </p:nvSpPr>
        <p:spPr>
          <a:xfrm>
            <a:off x="1343472" y="214165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8" name="yt_shape_11368"/>
          <p:cNvSpPr txBox="1"/>
          <p:nvPr/>
        </p:nvSpPr>
        <p:spPr>
          <a:xfrm>
            <a:off x="540000" y="124379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如图，在平面直角坐标系中，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为圆心，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长为半径画弧，交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轴的负半轴于点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的坐标为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372" name="yt_shape_11372"/>
          <p:cNvSpPr txBox="1"/>
          <p:nvPr/>
        </p:nvSpPr>
        <p:spPr>
          <a:xfrm>
            <a:off x="539881" y="435986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369" name="yt_shape_11369" title="H_153.8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63947" y="2492896"/>
            <a:ext cx="1923380" cy="2326918"/>
            <a:chOff x="0" y="0"/>
            <a:chExt cx="1615059" cy="1953909"/>
          </a:xfrm>
        </p:grpSpPr>
        <p:pic>
          <p:nvPicPr>
            <p:cNvPr id="2" name="yt_image_11369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15059" cy="15579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371" name="yt_shape_11371"/>
            <p:cNvSpPr txBox="1"/>
            <p:nvPr/>
          </p:nvSpPr>
          <p:spPr>
            <a:xfrm>
              <a:off x="274248" y="159390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488DB3A-2416-E68C-5A47-8AE5CE2204CF}"/>
              </a:ext>
            </a:extLst>
          </p:cNvPr>
          <p:cNvSpPr txBox="1"/>
          <p:nvPr/>
        </p:nvSpPr>
        <p:spPr>
          <a:xfrm>
            <a:off x="7087327" y="1672479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373" name="yt_shape_11373"/>
              <p:cNvSpPr txBox="1"/>
              <p:nvPr/>
            </p:nvSpPr>
            <p:spPr>
              <a:xfrm>
                <a:off x="540000" y="1234525"/>
                <a:ext cx="11111999" cy="9457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如图，四边形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是边长为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的正方形，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上一点，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绕着点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顺时针旋转到与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重合，则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的长为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373" name="yt_shape_1137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234525"/>
                <a:ext cx="11111999" cy="945708"/>
              </a:xfrm>
              <a:prstGeom prst="rect">
                <a:avLst/>
              </a:prstGeom>
              <a:blipFill>
                <a:blip r:embed="rId2"/>
                <a:stretch>
                  <a:fillRect l="-1701" t="-5806" b="-18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378" name="yt_shape_11378"/>
          <p:cNvSpPr txBox="1"/>
          <p:nvPr/>
        </p:nvSpPr>
        <p:spPr>
          <a:xfrm>
            <a:off x="539881" y="431565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375" name="yt_shape_11375" title="H_148.1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60283" y="2636912"/>
            <a:ext cx="1871434" cy="2197743"/>
            <a:chOff x="0" y="0"/>
            <a:chExt cx="1602486" cy="1881900"/>
          </a:xfrm>
        </p:grpSpPr>
        <p:pic>
          <p:nvPicPr>
            <p:cNvPr id="2" name="yt_image_11375">
              <a:extLst>
                <a:ext uri="">
  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02486" cy="14859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377" name="yt_shape_11377"/>
            <p:cNvSpPr txBox="1"/>
            <p:nvPr/>
          </p:nvSpPr>
          <p:spPr>
            <a:xfrm>
              <a:off x="267962" y="152190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37FD4CE-D662-E377-453E-3C83822D8B6D}"/>
                  </a:ext>
                </a:extLst>
              </p:cNvPr>
              <p:cNvSpPr txBox="1"/>
              <p:nvPr/>
            </p:nvSpPr>
            <p:spPr>
              <a:xfrm>
                <a:off x="6746013" y="1650178"/>
                <a:ext cx="1173989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37FD4CE-D662-E377-453E-3C83822D8B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46013" y="1650178"/>
                <a:ext cx="1173989" cy="554686"/>
              </a:xfrm>
              <a:prstGeom prst="rect">
                <a:avLst/>
              </a:prstGeom>
              <a:blipFill>
                <a:blip r:embed="rId4"/>
                <a:stretch>
                  <a:fillRect l="-8333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379" name="yt_shape_11379"/>
              <p:cNvSpPr txBox="1"/>
              <p:nvPr/>
            </p:nvSpPr>
            <p:spPr>
              <a:xfrm>
                <a:off x="540000" y="1196752"/>
                <a:ext cx="11111999" cy="9492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如图，在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，其顶点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为坐标原点，点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在第二象限，点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轴负半轴上，若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379" name="yt_shape_1137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196752"/>
                <a:ext cx="11111999" cy="949299"/>
              </a:xfrm>
              <a:prstGeom prst="rect">
                <a:avLst/>
              </a:prstGeom>
              <a:blipFill>
                <a:blip r:embed="rId2"/>
                <a:stretch>
                  <a:fillRect l="-1701" t="-5128" r="-384" b="-19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381" name="yt_image_11381" title="H_112.23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93160" y="2276872"/>
            <a:ext cx="2558839" cy="1671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83" name="yt_shape_11383"/>
          <p:cNvSpPr txBox="1"/>
          <p:nvPr/>
        </p:nvSpPr>
        <p:spPr>
          <a:xfrm>
            <a:off x="407368" y="2286392"/>
            <a:ext cx="3129062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的长；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8BB762F-4840-17AC-F6AA-EBC6F89CC781}"/>
              </a:ext>
            </a:extLst>
          </p:cNvPr>
          <p:cNvSpPr txBox="1"/>
          <p:nvPr/>
        </p:nvSpPr>
        <p:spPr>
          <a:xfrm>
            <a:off x="407368" y="2721768"/>
            <a:ext cx="3650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FBFDDF2-DEE0-FDDC-F37A-C3CF8319C699}"/>
              </a:ext>
            </a:extLst>
          </p:cNvPr>
          <p:cNvSpPr txBox="1"/>
          <p:nvPr/>
        </p:nvSpPr>
        <p:spPr>
          <a:xfrm>
            <a:off x="407368" y="3197256"/>
            <a:ext cx="2113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0F6709A-D2A6-5ECF-40F0-CCD198B9CF2C}"/>
                  </a:ext>
                </a:extLst>
              </p:cNvPr>
              <p:cNvSpPr txBox="1"/>
              <p:nvPr/>
            </p:nvSpPr>
            <p:spPr>
              <a:xfrm>
                <a:off x="407368" y="3672744"/>
                <a:ext cx="3066416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0F6709A-D2A6-5ECF-40F0-CCD198B9CF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3672744"/>
                <a:ext cx="3066416" cy="618694"/>
              </a:xfrm>
              <a:prstGeom prst="rect">
                <a:avLst/>
              </a:prstGeom>
              <a:blipFill>
                <a:blip r:embed="rId4"/>
                <a:stretch>
                  <a:fillRect l="-3181" r="-3181" b="-13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75A1218B-5D6C-CC35-E1B0-86B095843CBA}"/>
              </a:ext>
            </a:extLst>
          </p:cNvPr>
          <p:cNvSpPr txBox="1"/>
          <p:nvPr/>
        </p:nvSpPr>
        <p:spPr>
          <a:xfrm>
            <a:off x="407368" y="4197826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由勾股定理，得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87621891-0303-F34B-0B13-ADDD60DF6259}"/>
                  </a:ext>
                </a:extLst>
              </p:cNvPr>
              <p:cNvSpPr txBox="1"/>
              <p:nvPr/>
            </p:nvSpPr>
            <p:spPr>
              <a:xfrm>
                <a:off x="407368" y="4673314"/>
                <a:ext cx="4362640" cy="71267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87621891-0303-F34B-0B13-ADDD60DF62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4673314"/>
                <a:ext cx="4362640" cy="712673"/>
              </a:xfrm>
              <a:prstGeom prst="rect">
                <a:avLst/>
              </a:prstGeom>
              <a:blipFill>
                <a:blip r:embed="rId5"/>
                <a:stretch>
                  <a:fillRect l="-2238" r="-2378" b="-76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328FE270-3251-602F-3187-9661E1603DD4}"/>
                  </a:ext>
                </a:extLst>
              </p:cNvPr>
              <p:cNvSpPr txBox="1"/>
              <p:nvPr/>
            </p:nvSpPr>
            <p:spPr>
              <a:xfrm>
                <a:off x="407368" y="5292375"/>
                <a:ext cx="7133337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又由三角形的面积可知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328FE270-3251-602F-3187-9661E1603D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5292375"/>
                <a:ext cx="7133337" cy="726326"/>
              </a:xfrm>
              <a:prstGeom prst="rect">
                <a:avLst/>
              </a:prstGeom>
              <a:blipFill>
                <a:blip r:embed="rId6"/>
                <a:stretch>
                  <a:fillRect l="-1368" r="-1538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84" name="yt_shape_11384"/>
          <p:cNvSpPr txBox="1"/>
          <p:nvPr/>
        </p:nvSpPr>
        <p:spPr>
          <a:xfrm>
            <a:off x="551385" y="1268413"/>
            <a:ext cx="4392488" cy="4801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写出点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的坐标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 </a:t>
            </a:r>
            <a:endParaRPr lang="zh-CN" altLang="zh-CN" sz="100" b="0" i="0" u="none" dirty="0">
              <a:noFill/>
              <a:effectLst/>
              <a:latin typeface="白正"/>
              <a:ea typeface="宋体"/>
            </a:endParaRPr>
          </a:p>
        </p:txBody>
      </p:sp>
      <p:pic>
        <p:nvPicPr>
          <p:cNvPr id="9" name="yt_image_11381" title="H_112.23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93160" y="2276872"/>
            <a:ext cx="2558839" cy="1671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" name="yt_shape_11387"/>
              <p:cNvSpPr txBox="1"/>
              <p:nvPr/>
            </p:nvSpPr>
            <p:spPr>
              <a:xfrm>
                <a:off x="551385" y="1844824"/>
                <a:ext cx="7292061" cy="24940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中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可知，点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又在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中，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" name="yt_shape_1138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5" y="1844824"/>
                <a:ext cx="7292061" cy="2494016"/>
              </a:xfrm>
              <a:prstGeom prst="rect">
                <a:avLst/>
              </a:prstGeom>
              <a:blipFill>
                <a:blip r:embed="rId3"/>
                <a:stretch>
                  <a:fillRect l="-2506" t="-2200" r="-1671" b="-66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46342582-B21D-53B9-4BB4-8ADBDE31E2D0}"/>
              </a:ext>
            </a:extLst>
          </p:cNvPr>
          <p:cNvSpPr txBox="1"/>
          <p:nvPr/>
        </p:nvSpPr>
        <p:spPr>
          <a:xfrm>
            <a:off x="461374" y="1798018"/>
            <a:ext cx="7401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中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可知，点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E20BB0C-1128-9B95-369B-06A336ADD391}"/>
              </a:ext>
            </a:extLst>
          </p:cNvPr>
          <p:cNvSpPr txBox="1"/>
          <p:nvPr/>
        </p:nvSpPr>
        <p:spPr>
          <a:xfrm>
            <a:off x="461374" y="2273506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又在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6712ED10-5361-AB31-5474-5ACAA08D0BBA}"/>
                  </a:ext>
                </a:extLst>
              </p:cNvPr>
              <p:cNvSpPr txBox="1"/>
              <p:nvPr/>
            </p:nvSpPr>
            <p:spPr>
              <a:xfrm>
                <a:off x="461374" y="2748994"/>
                <a:ext cx="5706110" cy="7126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6712ED10-5361-AB31-5474-5ACAA08D0B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4" y="2748994"/>
                <a:ext cx="5706110" cy="712674"/>
              </a:xfrm>
              <a:prstGeom prst="rect">
                <a:avLst/>
              </a:prstGeom>
              <a:blipFill>
                <a:blip r:embed="rId4"/>
                <a:stretch>
                  <a:fillRect l="-1709" r="-1603" b="-76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>
            <a:extLst>
              <a:ext uri="{FF2B5EF4-FFF2-40B4-BE49-F238E27FC236}">
                <a16:creationId xmlns:a16="http://schemas.microsoft.com/office/drawing/2014/main" id="{D0EED638-C4F4-C3B7-53B5-5EF4A568EE0E}"/>
              </a:ext>
            </a:extLst>
          </p:cNvPr>
          <p:cNvSpPr txBox="1"/>
          <p:nvPr/>
        </p:nvSpPr>
        <p:spPr>
          <a:xfrm>
            <a:off x="461374" y="3368056"/>
            <a:ext cx="195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E87A43E-4CAC-005E-341F-0BF09D3AE465}"/>
              </a:ext>
            </a:extLst>
          </p:cNvPr>
          <p:cNvSpPr txBox="1"/>
          <p:nvPr/>
        </p:nvSpPr>
        <p:spPr>
          <a:xfrm>
            <a:off x="461374" y="3843545"/>
            <a:ext cx="3794823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89" name="yt_shape_11389"/>
          <p:cNvSpPr txBox="1"/>
          <p:nvPr/>
        </p:nvSpPr>
        <p:spPr>
          <a:xfrm>
            <a:off x="539880" y="1148795"/>
            <a:ext cx="4260782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互逆命题与互逆定理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390" name="yt_shape_11390"/>
              <p:cNvSpPr txBox="1"/>
              <p:nvPr/>
            </p:nvSpPr>
            <p:spPr>
              <a:xfrm>
                <a:off x="540000" y="1653105"/>
                <a:ext cx="11111999" cy="91396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已知下列命题：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内错角相等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其中原命题与逆命题均为真命题的个数是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1390" name="yt_shape_1139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53105"/>
                <a:ext cx="11111999" cy="913968"/>
              </a:xfrm>
              <a:prstGeom prst="rect">
                <a:avLst/>
              </a:prstGeom>
              <a:blipFill>
                <a:blip r:embed="rId3"/>
                <a:stretch>
                  <a:fillRect l="-1701" t="-5333" b="-20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392" name="yt_table_1139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6567905"/>
              </p:ext>
            </p:extLst>
          </p:nvPr>
        </p:nvGraphicFramePr>
        <p:xfrm>
          <a:off x="539880" y="2617861"/>
          <a:ext cx="68954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261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262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263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2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0"/>
                  </a:ext>
                </a:extLst>
              </a:tr>
            </a:tbl>
          </a:graphicData>
        </a:graphic>
      </p:graphicFrame>
      <p:sp>
        <p:nvSpPr>
          <p:cNvPr id="11394" name="yt_shape_11394"/>
          <p:cNvSpPr txBox="1"/>
          <p:nvPr/>
        </p:nvSpPr>
        <p:spPr>
          <a:xfrm>
            <a:off x="539999" y="3144032"/>
            <a:ext cx="11111999" cy="3309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命题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互为相反数的两个数和为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的逆命题是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若两个数的和为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，则它们互为相反数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下列定理中，有逆定理的有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①②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填序号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有两边相等的三角形是等腰三角形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到线段两个端点距离相等的点在这条线段的垂直平分线上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全等三角形的对应角相等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</a:p>
        </p:txBody>
      </p:sp>
      <p:pic>
        <p:nvPicPr>
          <p:cNvPr id="3" name="yt_shape_1698903535777" title="H_28.770866">
            <a:extLst>
              <a:ext uri="{FF2B5EF4-FFF2-40B4-BE49-F238E27FC236}">
                <a16:creationId xmlns:a16="http://schemas.microsoft.com/office/drawing/2014/main" id="{A0D37273-3185-49AF-18F6-1F88C40168F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0" y="1190668"/>
            <a:ext cx="1171767" cy="36539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2F098DE-8C4F-76AC-0607-F9324E24D2DB}"/>
              </a:ext>
            </a:extLst>
          </p:cNvPr>
          <p:cNvSpPr txBox="1"/>
          <p:nvPr/>
        </p:nvSpPr>
        <p:spPr>
          <a:xfrm>
            <a:off x="5936389" y="2087058"/>
            <a:ext cx="400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C7A186B-B5F9-F9C4-65BD-8C2E26EFB399}"/>
              </a:ext>
            </a:extLst>
          </p:cNvPr>
          <p:cNvSpPr txBox="1"/>
          <p:nvPr/>
        </p:nvSpPr>
        <p:spPr>
          <a:xfrm>
            <a:off x="7231787" y="3097226"/>
            <a:ext cx="429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若两个数的和为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，则它们互为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D6FD9F9-0B4B-1844-1637-CEDDA1343C23}"/>
              </a:ext>
            </a:extLst>
          </p:cNvPr>
          <p:cNvSpPr txBox="1"/>
          <p:nvPr/>
        </p:nvSpPr>
        <p:spPr>
          <a:xfrm>
            <a:off x="449988" y="3572714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相反数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9666C8D-93CE-1C73-97F3-8221E2355CA9}"/>
              </a:ext>
            </a:extLst>
          </p:cNvPr>
          <p:cNvSpPr txBox="1"/>
          <p:nvPr/>
        </p:nvSpPr>
        <p:spPr>
          <a:xfrm>
            <a:off x="4640988" y="404820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00" name="yt_shape_11400"/>
          <p:cNvSpPr txBox="1"/>
          <p:nvPr/>
        </p:nvSpPr>
        <p:spPr>
          <a:xfrm>
            <a:off x="540000" y="1171364"/>
            <a:ext cx="4876335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勾股定理的逆定理及应用</a:t>
            </a:r>
          </a:p>
        </p:txBody>
      </p:sp>
      <p:sp>
        <p:nvSpPr>
          <p:cNvPr id="11401" name="yt_shape_11401"/>
          <p:cNvSpPr txBox="1"/>
          <p:nvPr/>
        </p:nvSpPr>
        <p:spPr>
          <a:xfrm>
            <a:off x="540119" y="167567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是线段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上的两点，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，以点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为圆心，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长为半径画弧；再以点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为圆心，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长为半径画弧，两弧交于点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一定是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402" name="yt_table_1140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6976043"/>
              </p:ext>
            </p:extLst>
          </p:nvPr>
        </p:nvGraphicFramePr>
        <p:xfrm>
          <a:off x="540000" y="3115240"/>
          <a:ext cx="7165023" cy="950976"/>
        </p:xfrm>
        <a:graphic>
          <a:graphicData uri="http://schemas.openxmlformats.org/drawingml/2006/table">
            <a:tbl>
              <a:tblPr/>
              <a:tblGrid>
                <a:gridCol w="4767898">
                  <a:extLst>
                    <a:ext uri="{9D8B030D-6E8A-4147-A177-3AD203B41FA5}">
                      <a16:colId xmlns:a16="http://schemas.microsoft.com/office/drawing/2014/main" val="10265"/>
                    </a:ext>
                  </a:extLst>
                </a:gridCol>
                <a:gridCol w="2397125">
                  <a:extLst>
                    <a:ext uri="{9D8B030D-6E8A-4147-A177-3AD203B41FA5}">
                      <a16:colId xmlns:a16="http://schemas.microsoft.com/office/drawing/2014/main" val="102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锐角三角形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直角三角形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钝角三角形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等腰三角形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2"/>
                  </a:ext>
                </a:extLst>
              </a:tr>
            </a:tbl>
          </a:graphicData>
        </a:graphic>
      </p:graphicFrame>
      <p:sp>
        <p:nvSpPr>
          <p:cNvPr id="11404" name="yt_shape_11404"/>
          <p:cNvSpPr txBox="1"/>
          <p:nvPr/>
        </p:nvSpPr>
        <p:spPr>
          <a:xfrm>
            <a:off x="540119" y="411679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南通市中考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在如图的方格中，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都是方格线的交点，则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的外角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的度数等于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406" name="yt_table_1140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1640123"/>
              </p:ext>
            </p:extLst>
          </p:nvPr>
        </p:nvGraphicFramePr>
        <p:xfrm>
          <a:off x="540000" y="5076229"/>
          <a:ext cx="8603616" cy="475488"/>
        </p:xfrm>
        <a:graphic>
          <a:graphicData uri="http://schemas.openxmlformats.org/drawingml/2006/table">
            <a:tbl>
              <a:tblPr/>
              <a:tblGrid>
                <a:gridCol w="2392680">
                  <a:extLst>
                    <a:ext uri="{9D8B030D-6E8A-4147-A177-3AD203B41FA5}">
                      <a16:colId xmlns:a16="http://schemas.microsoft.com/office/drawing/2014/main" val="10267"/>
                    </a:ext>
                  </a:extLst>
                </a:gridCol>
                <a:gridCol w="2375218">
                  <a:extLst>
                    <a:ext uri="{9D8B030D-6E8A-4147-A177-3AD203B41FA5}">
                      <a16:colId xmlns:a16="http://schemas.microsoft.com/office/drawing/2014/main" val="10268"/>
                    </a:ext>
                  </a:extLst>
                </a:gridCol>
                <a:gridCol w="2375218">
                  <a:extLst>
                    <a:ext uri="{9D8B030D-6E8A-4147-A177-3AD203B41FA5}">
                      <a16:colId xmlns:a16="http://schemas.microsoft.com/office/drawing/2014/main" val="10269"/>
                    </a:ext>
                  </a:extLst>
                </a:gridCol>
                <a:gridCol w="1460500">
                  <a:extLst>
                    <a:ext uri="{9D8B030D-6E8A-4147-A177-3AD203B41FA5}">
                      <a16:colId xmlns:a16="http://schemas.microsoft.com/office/drawing/2014/main" val="102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B.140°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C.135°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D.145°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3"/>
                  </a:ext>
                </a:extLst>
              </a:tr>
            </a:tbl>
          </a:graphicData>
        </a:graphic>
      </p:graphicFrame>
      <p:pic>
        <p:nvPicPr>
          <p:cNvPr id="11405" name="yt_image_11405_skip" title="H_76.41">
            <a:extLst>
              <a:ext uri="">
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54645" y="4867530"/>
            <a:ext cx="2097473" cy="1200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8903535930" title="H_28.770866">
            <a:extLst>
              <a:ext uri="{FF2B5EF4-FFF2-40B4-BE49-F238E27FC236}">
                <a16:creationId xmlns:a16="http://schemas.microsoft.com/office/drawing/2014/main" id="{F783F1B4-5A63-D461-DC30-F26C1AED35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213237"/>
            <a:ext cx="1171767" cy="36539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A62AB1C-7101-63F4-64BF-FC373E2524F2}"/>
              </a:ext>
            </a:extLst>
          </p:cNvPr>
          <p:cNvSpPr txBox="1"/>
          <p:nvPr/>
        </p:nvSpPr>
        <p:spPr>
          <a:xfrm>
            <a:off x="2853583" y="257984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78AE8A0-164E-EF44-0FC1-829C6DCF2003}"/>
              </a:ext>
            </a:extLst>
          </p:cNvPr>
          <p:cNvSpPr txBox="1"/>
          <p:nvPr/>
        </p:nvSpPr>
        <p:spPr>
          <a:xfrm>
            <a:off x="5291983" y="454547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08" name="yt_shape_11408"/>
          <p:cNvSpPr txBox="1"/>
          <p:nvPr/>
        </p:nvSpPr>
        <p:spPr>
          <a:xfrm>
            <a:off x="551384" y="1054155"/>
            <a:ext cx="460523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如图，每个小方格的边长都为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</p:txBody>
      </p:sp>
      <p:pic>
        <p:nvPicPr>
          <p:cNvPr id="11409" name="yt_image_11409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08368" y="1682966"/>
            <a:ext cx="2090987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11" name="yt_shape_11411"/>
          <p:cNvSpPr txBox="1"/>
          <p:nvPr/>
        </p:nvSpPr>
        <p:spPr>
          <a:xfrm>
            <a:off x="551384" y="1605514"/>
            <a:ext cx="503503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求图中格点四边形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的面积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412" name="yt_shape_11412"/>
          <p:cNvSpPr txBox="1"/>
          <p:nvPr/>
        </p:nvSpPr>
        <p:spPr>
          <a:xfrm>
            <a:off x="551384" y="3290571"/>
            <a:ext cx="630140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请探究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的位置关系，并说明理由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79063BB-3907-1F96-BB44-B0F11357CB87}"/>
                  </a:ext>
                </a:extLst>
              </p:cNvPr>
              <p:cNvSpPr txBox="1"/>
              <p:nvPr/>
            </p:nvSpPr>
            <p:spPr>
              <a:xfrm>
                <a:off x="551384" y="1962021"/>
                <a:ext cx="7803262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7.5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79063BB-3907-1F96-BB44-B0F11357CB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962021"/>
                <a:ext cx="7803262" cy="765061"/>
              </a:xfrm>
              <a:prstGeom prst="rect">
                <a:avLst/>
              </a:prstGeom>
              <a:blipFill>
                <a:blip r:embed="rId3"/>
                <a:stretch>
                  <a:fillRect l="-1171" r="-1093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F33DE813-6706-9482-824F-69D3044026D8}"/>
              </a:ext>
            </a:extLst>
          </p:cNvPr>
          <p:cNvSpPr txBox="1"/>
          <p:nvPr/>
        </p:nvSpPr>
        <p:spPr>
          <a:xfrm>
            <a:off x="551384" y="2633470"/>
            <a:ext cx="59411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12.5.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yt_shape_11415"/>
              <p:cNvSpPr txBox="1"/>
              <p:nvPr/>
            </p:nvSpPr>
            <p:spPr>
              <a:xfrm>
                <a:off x="641395" y="3750894"/>
                <a:ext cx="6104492" cy="294119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理由如下：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由勾股定理，得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为直角三角形，且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9" name="yt_shape_114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395" y="3750894"/>
                <a:ext cx="6104492" cy="2941190"/>
              </a:xfrm>
              <a:prstGeom prst="rect">
                <a:avLst/>
              </a:prstGeom>
              <a:blipFill>
                <a:blip r:embed="rId4"/>
                <a:stretch>
                  <a:fillRect l="-2994" t="-1656" r="-2196" b="-55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B0E05EBC-5437-E592-EC09-7B7E9E54B570}"/>
              </a:ext>
            </a:extLst>
          </p:cNvPr>
          <p:cNvSpPr txBox="1"/>
          <p:nvPr/>
        </p:nvSpPr>
        <p:spPr>
          <a:xfrm>
            <a:off x="551384" y="3704088"/>
            <a:ext cx="3677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理由如下：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9C6997A-0A78-4AF9-B2A2-639BCC53F16E}"/>
              </a:ext>
            </a:extLst>
          </p:cNvPr>
          <p:cNvSpPr txBox="1"/>
          <p:nvPr/>
        </p:nvSpPr>
        <p:spPr>
          <a:xfrm>
            <a:off x="551384" y="4179576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由勾股定理，得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E84F4943-F02D-73B5-6B15-72CA1CDD7202}"/>
                  </a:ext>
                </a:extLst>
              </p:cNvPr>
              <p:cNvSpPr txBox="1"/>
              <p:nvPr/>
            </p:nvSpPr>
            <p:spPr>
              <a:xfrm>
                <a:off x="551384" y="4655064"/>
                <a:ext cx="5976302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E84F4943-F02D-73B5-6B15-72CA1CDD72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4655064"/>
                <a:ext cx="5976302" cy="630441"/>
              </a:xfrm>
              <a:prstGeom prst="rect">
                <a:avLst/>
              </a:prstGeom>
              <a:blipFill>
                <a:blip r:embed="rId5"/>
                <a:stretch>
                  <a:fillRect l="-1529" r="-1427" b="-126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3D7E3B27-DE1E-DD99-6366-8188EE4214C1}"/>
                  </a:ext>
                </a:extLst>
              </p:cNvPr>
              <p:cNvSpPr txBox="1"/>
              <p:nvPr/>
            </p:nvSpPr>
            <p:spPr>
              <a:xfrm>
                <a:off x="551384" y="5191893"/>
                <a:ext cx="6225540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3D7E3B27-DE1E-DD99-6366-8188EE4214C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5191893"/>
                <a:ext cx="6225540" cy="618694"/>
              </a:xfrm>
              <a:prstGeom prst="rect">
                <a:avLst/>
              </a:prstGeom>
              <a:blipFill>
                <a:blip r:embed="rId6"/>
                <a:stretch>
                  <a:fillRect l="-1468" r="-1663" b="-13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>
            <a:extLst>
              <a:ext uri="{FF2B5EF4-FFF2-40B4-BE49-F238E27FC236}">
                <a16:creationId xmlns:a16="http://schemas.microsoft.com/office/drawing/2014/main" id="{B6A66923-40B0-4A9E-3DCE-2799422AAB4D}"/>
              </a:ext>
            </a:extLst>
          </p:cNvPr>
          <p:cNvSpPr txBox="1"/>
          <p:nvPr/>
        </p:nvSpPr>
        <p:spPr>
          <a:xfrm>
            <a:off x="551384" y="5716976"/>
            <a:ext cx="55601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为直角三角形，且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1F7ABABA-A088-7F0B-1157-91AD23F2CA60}"/>
              </a:ext>
            </a:extLst>
          </p:cNvPr>
          <p:cNvSpPr txBox="1"/>
          <p:nvPr/>
        </p:nvSpPr>
        <p:spPr>
          <a:xfrm>
            <a:off x="551384" y="6192463"/>
            <a:ext cx="16961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1215</Words>
  <Application>Microsoft Office PowerPoint</Application>
  <PresentationFormat>宽屏</PresentationFormat>
  <Paragraphs>122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8" baseType="lpstr">
      <vt:lpstr>Finished</vt:lpstr>
      <vt:lpstr>白正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44</cp:revision>
  <dcterms:created xsi:type="dcterms:W3CDTF">2023-05-05T05:33:04Z</dcterms:created>
  <dcterms:modified xsi:type="dcterms:W3CDTF">2023-11-03T05:48:12Z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