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79" r:id="rId6"/>
    <p:sldId id="380" r:id="rId7"/>
    <p:sldId id="366" r:id="rId8"/>
    <p:sldId id="375" r:id="rId9"/>
    <p:sldId id="367" r:id="rId10"/>
    <p:sldId id="368" r:id="rId11"/>
    <p:sldId id="376" r:id="rId12"/>
    <p:sldId id="370" r:id="rId13"/>
    <p:sldId id="373" r:id="rId14"/>
    <p:sldId id="377" r:id="rId15"/>
    <p:sldId id="374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328" y="12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bin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43" name="yt_shape_14143"/>
              <p:cNvSpPr txBox="1"/>
              <p:nvPr/>
            </p:nvSpPr>
            <p:spPr>
              <a:xfrm>
                <a:off x="540001" y="1286857"/>
                <a:ext cx="10524552" cy="12463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如图，在平面直角坐标系中，菱形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的一个顶点在原点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处，且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点的坐标是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的表达式是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143" name="yt_shape_141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1286857"/>
                <a:ext cx="10524552" cy="1246367"/>
              </a:xfrm>
              <a:prstGeom prst="rect">
                <a:avLst/>
              </a:prstGeom>
              <a:blipFill>
                <a:blip r:embed="rId2"/>
                <a:stretch>
                  <a:fillRect l="-1796" t="-3902" r="-521" b="-3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48" name="yt_shape_14148"/>
          <p:cNvSpPr txBox="1"/>
          <p:nvPr/>
        </p:nvSpPr>
        <p:spPr>
          <a:xfrm>
            <a:off x="539881" y="46358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45" name="yt_shape_14145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7335" y="2730945"/>
            <a:ext cx="1497330" cy="1893330"/>
            <a:chOff x="0" y="0"/>
            <a:chExt cx="1497330" cy="1893330"/>
          </a:xfrm>
        </p:grpSpPr>
        <p:pic>
          <p:nvPicPr>
            <p:cNvPr id="2" name="yt_image_1414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7330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47" name="yt_shape_14147"/>
            <p:cNvSpPr txBox="1"/>
            <p:nvPr/>
          </p:nvSpPr>
          <p:spPr>
            <a:xfrm>
              <a:off x="215384" y="153333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8CABB77-16AA-107C-6C7C-A72D344DF683}"/>
                  </a:ext>
                </a:extLst>
              </p:cNvPr>
              <p:cNvSpPr txBox="1"/>
              <p:nvPr/>
            </p:nvSpPr>
            <p:spPr>
              <a:xfrm>
                <a:off x="7547702" y="1556792"/>
                <a:ext cx="2096262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8CABB77-16AA-107C-6C7C-A72D344DF6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7702" y="1556792"/>
                <a:ext cx="2096262" cy="808686"/>
              </a:xfrm>
              <a:prstGeom prst="rect">
                <a:avLst/>
              </a:prstGeom>
              <a:blipFill>
                <a:blip r:embed="rId4"/>
                <a:stretch>
                  <a:fillRect l="-4360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93" name="yt_shape_14193"/>
              <p:cNvSpPr txBox="1"/>
              <p:nvPr/>
            </p:nvSpPr>
            <p:spPr>
              <a:xfrm>
                <a:off x="623398" y="1842999"/>
                <a:ext cx="6131487" cy="39049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由题意，得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存在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193" name="yt_shape_141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8" y="1842999"/>
                <a:ext cx="6131487" cy="3904980"/>
              </a:xfrm>
              <a:prstGeom prst="rect">
                <a:avLst/>
              </a:prstGeom>
              <a:blipFill>
                <a:blip r:embed="rId2"/>
                <a:stretch>
                  <a:fillRect l="-2982" t="-1248" r="-2087" b="-3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2A85818-7C90-C72D-7E41-2AE2F9E6D374}"/>
              </a:ext>
            </a:extLst>
          </p:cNvPr>
          <p:cNvSpPr txBox="1"/>
          <p:nvPr/>
        </p:nvSpPr>
        <p:spPr>
          <a:xfrm>
            <a:off x="519114" y="2715582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由题意，得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B936CE-CE6F-FEBC-1B89-0D2CCA64133D}"/>
                  </a:ext>
                </a:extLst>
              </p:cNvPr>
              <p:cNvSpPr txBox="1"/>
              <p:nvPr/>
            </p:nvSpPr>
            <p:spPr>
              <a:xfrm>
                <a:off x="519114" y="3191070"/>
                <a:ext cx="62522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B936CE-CE6F-FEBC-1B89-0D2CCA6413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114" y="3191070"/>
                <a:ext cx="6252273" cy="765061"/>
              </a:xfrm>
              <a:prstGeom prst="rect">
                <a:avLst/>
              </a:prstGeom>
              <a:blipFill>
                <a:blip r:embed="rId3"/>
                <a:stretch>
                  <a:fillRect l="-1462" r="-155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7516775-37E3-D251-83DE-B0F5E8E8F352}"/>
                  </a:ext>
                </a:extLst>
              </p:cNvPr>
              <p:cNvSpPr txBox="1"/>
              <p:nvPr/>
            </p:nvSpPr>
            <p:spPr>
              <a:xfrm>
                <a:off x="519114" y="3862519"/>
                <a:ext cx="56109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7516775-37E3-D251-83DE-B0F5E8E8F3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114" y="3862519"/>
                <a:ext cx="5610923" cy="766077"/>
              </a:xfrm>
              <a:prstGeom prst="rect">
                <a:avLst/>
              </a:prstGeom>
              <a:blipFill>
                <a:blip r:embed="rId4"/>
                <a:stretch>
                  <a:fillRect l="-1629" r="-173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3ADCACF-D771-CC2F-3235-AC739B4F8758}"/>
              </a:ext>
            </a:extLst>
          </p:cNvPr>
          <p:cNvSpPr txBox="1"/>
          <p:nvPr/>
        </p:nvSpPr>
        <p:spPr>
          <a:xfrm>
            <a:off x="519114" y="4534984"/>
            <a:ext cx="2077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DA73F6-C2F2-58CC-155F-815DD805889E}"/>
                  </a:ext>
                </a:extLst>
              </p:cNvPr>
              <p:cNvSpPr txBox="1"/>
              <p:nvPr/>
            </p:nvSpPr>
            <p:spPr>
              <a:xfrm>
                <a:off x="519114" y="5010472"/>
                <a:ext cx="27470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DA73F6-C2F2-58CC-155F-815DD80588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114" y="5010472"/>
                <a:ext cx="2747074" cy="766077"/>
              </a:xfrm>
              <a:prstGeom prst="rect">
                <a:avLst/>
              </a:prstGeom>
              <a:blipFill>
                <a:blip r:embed="rId5"/>
                <a:stretch>
                  <a:fillRect l="-3326" r="-354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13155FD-AE35-388C-7F68-CABE0C63BAE6}"/>
              </a:ext>
            </a:extLst>
          </p:cNvPr>
          <p:cNvSpPr txBox="1"/>
          <p:nvPr/>
        </p:nvSpPr>
        <p:spPr>
          <a:xfrm>
            <a:off x="519114" y="5682937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519114" y="1124744"/>
                <a:ext cx="11153772" cy="17306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在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轴上有一动点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其中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，过点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作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轴的垂线，分别交函数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的图象于点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的值；</a:t>
                </a: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114" y="1124744"/>
                <a:ext cx="11153772" cy="1730602"/>
              </a:xfrm>
              <a:prstGeom prst="rect">
                <a:avLst/>
              </a:prstGeom>
              <a:blipFill>
                <a:blip r:embed="rId6"/>
                <a:stretch>
                  <a:fillRect l="-820" t="-353" b="-4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4184" title="H_131.3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83535" y="2241364"/>
            <a:ext cx="3015234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91" name="yt_shape_14191"/>
              <p:cNvSpPr txBox="1"/>
              <p:nvPr/>
            </p:nvSpPr>
            <p:spPr>
              <a:xfrm>
                <a:off x="540000" y="1295584"/>
                <a:ext cx="11111999" cy="48631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是否存在这样的点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，使得以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为顶点的四边形是平行四边形？若存在，直接写出点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的坐标；若不存在，请说明理由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的横坐标为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，且点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上，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在一次函数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的图象上，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一次函数的解析式为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191" name="yt_shape_14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95584"/>
                <a:ext cx="11111999" cy="4863191"/>
              </a:xfrm>
              <a:prstGeom prst="rect">
                <a:avLst/>
              </a:prstGeom>
              <a:blipFill>
                <a:blip r:embed="rId2"/>
                <a:stretch>
                  <a:fillRect l="-1701" t="-1129" b="-3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CE651A2D-77CB-5AB1-2B40-46D3D7C705B9}"/>
              </a:ext>
            </a:extLst>
          </p:cNvPr>
          <p:cNvSpPr txBox="1"/>
          <p:nvPr/>
        </p:nvSpPr>
        <p:spPr>
          <a:xfrm>
            <a:off x="515170" y="2251036"/>
            <a:ext cx="4175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存在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1" name="yt_image_14184" title="H_131.3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3535" y="2241364"/>
            <a:ext cx="3015234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7" name="yt_shape_14197"/>
          <p:cNvSpPr txBox="1"/>
          <p:nvPr/>
        </p:nvSpPr>
        <p:spPr>
          <a:xfrm>
            <a:off x="540000" y="12501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为边构造菱形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恰好落在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198" name="yt_image_14198" title="H_140.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233" y="1968356"/>
            <a:ext cx="2533851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00" name="yt_shape_14200"/>
          <p:cNvSpPr txBox="1"/>
          <p:nvPr/>
        </p:nvSpPr>
        <p:spPr>
          <a:xfrm>
            <a:off x="479257" y="2302037"/>
            <a:ext cx="362439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的解析式；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E101A4-D8AC-ED2C-DFED-CAAF83CD8FAD}"/>
              </a:ext>
            </a:extLst>
          </p:cNvPr>
          <p:cNvSpPr txBox="1"/>
          <p:nvPr/>
        </p:nvSpPr>
        <p:spPr>
          <a:xfrm>
            <a:off x="479257" y="2857037"/>
            <a:ext cx="539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A2165A3-9DA9-E009-D57D-B5BEB954CC7B}"/>
                  </a:ext>
                </a:extLst>
              </p:cNvPr>
              <p:cNvSpPr txBox="1"/>
              <p:nvPr/>
            </p:nvSpPr>
            <p:spPr>
              <a:xfrm>
                <a:off x="479257" y="3332525"/>
                <a:ext cx="3234436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A2165A3-9DA9-E009-D57D-B5BEB954CC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257" y="3332525"/>
                <a:ext cx="3234436" cy="630441"/>
              </a:xfrm>
              <a:prstGeom prst="rect">
                <a:avLst/>
              </a:prstGeom>
              <a:blipFill>
                <a:blip r:embed="rId3"/>
                <a:stretch>
                  <a:fillRect l="-3019" r="-3019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8CEE617-0151-08DD-78C2-6CD9C4871A59}"/>
              </a:ext>
            </a:extLst>
          </p:cNvPr>
          <p:cNvSpPr txBox="1"/>
          <p:nvPr/>
        </p:nvSpPr>
        <p:spPr>
          <a:xfrm>
            <a:off x="479257" y="3869354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A36B7F5-EBCC-520C-022D-5B7C1E2E9CEF}"/>
              </a:ext>
            </a:extLst>
          </p:cNvPr>
          <p:cNvSpPr txBox="1"/>
          <p:nvPr/>
        </p:nvSpPr>
        <p:spPr>
          <a:xfrm>
            <a:off x="479257" y="4344842"/>
            <a:ext cx="266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1E434AC-31D0-B47F-86C8-FA6FE3A820B1}"/>
                  </a:ext>
                </a:extLst>
              </p:cNvPr>
              <p:cNvSpPr txBox="1"/>
              <p:nvPr/>
            </p:nvSpPr>
            <p:spPr>
              <a:xfrm>
                <a:off x="479257" y="4820330"/>
                <a:ext cx="51584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易得直线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1E434AC-31D0-B47F-86C8-FA6FE3A820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257" y="4820330"/>
                <a:ext cx="5158486" cy="726326"/>
              </a:xfrm>
              <a:prstGeom prst="rect">
                <a:avLst/>
              </a:prstGeom>
              <a:blipFill>
                <a:blip r:embed="rId4"/>
                <a:stretch>
                  <a:fillRect l="-1891" r="-189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2" name="yt_shape_14202"/>
          <p:cNvSpPr txBox="1"/>
          <p:nvPr/>
        </p:nvSpPr>
        <p:spPr>
          <a:xfrm>
            <a:off x="407368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上的一动点，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的周长有最小值吗？若有，请求出此时点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的坐标；若没有，请说明理由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en-US" altLang="zh-CN" sz="2400" b="0" i="1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8" name="yt_image_14198" title="H_140.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233" y="1968356"/>
            <a:ext cx="2533851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yt_image_14206" title="H_120.5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9893" y="4334380"/>
            <a:ext cx="2111121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070BFE8-C7D1-6DED-5248-9EB9BE8895E2}"/>
              </a:ext>
            </a:extLst>
          </p:cNvPr>
          <p:cNvSpPr txBox="1"/>
          <p:nvPr/>
        </p:nvSpPr>
        <p:spPr>
          <a:xfrm>
            <a:off x="407368" y="2142855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有，理由如下：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4556A09-E906-C69F-4CB3-64B87FEEDAC5}"/>
              </a:ext>
            </a:extLst>
          </p:cNvPr>
          <p:cNvSpPr txBox="1"/>
          <p:nvPr/>
        </p:nvSpPr>
        <p:spPr>
          <a:xfrm>
            <a:off x="407368" y="2618343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176B72A-35D6-48F0-A6F8-F0468CFD03D7}"/>
                  </a:ext>
                </a:extLst>
              </p:cNvPr>
              <p:cNvSpPr txBox="1"/>
              <p:nvPr/>
            </p:nvSpPr>
            <p:spPr>
              <a:xfrm>
                <a:off x="407368" y="3093831"/>
                <a:ext cx="29407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176B72A-35D6-48F0-A6F8-F0468CFD03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093831"/>
                <a:ext cx="2940749" cy="765061"/>
              </a:xfrm>
              <a:prstGeom prst="rect">
                <a:avLst/>
              </a:prstGeom>
              <a:blipFill>
                <a:blip r:embed="rId4"/>
                <a:stretch>
                  <a:fillRect l="-3320" r="-373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145D179E-9859-1CE8-A3E0-C5A97BDB1271}"/>
              </a:ext>
            </a:extLst>
          </p:cNvPr>
          <p:cNvSpPr txBox="1"/>
          <p:nvPr/>
        </p:nvSpPr>
        <p:spPr>
          <a:xfrm>
            <a:off x="407368" y="3765280"/>
            <a:ext cx="310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39CB3DD-362F-8BD4-7E47-C31E1FA0B4B3}"/>
              </a:ext>
            </a:extLst>
          </p:cNvPr>
          <p:cNvSpPr txBox="1"/>
          <p:nvPr/>
        </p:nvSpPr>
        <p:spPr>
          <a:xfrm>
            <a:off x="407368" y="4240768"/>
            <a:ext cx="2610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65D897D-B30A-ADCD-F70A-A2F98F67A09A}"/>
              </a:ext>
            </a:extLst>
          </p:cNvPr>
          <p:cNvSpPr txBox="1"/>
          <p:nvPr/>
        </p:nvSpPr>
        <p:spPr>
          <a:xfrm>
            <a:off x="407368" y="4716256"/>
            <a:ext cx="393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9" name="yt_shape_14209"/>
          <p:cNvSpPr txBox="1"/>
          <p:nvPr/>
        </p:nvSpPr>
        <p:spPr>
          <a:xfrm>
            <a:off x="540119" y="1545316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当且仅当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三点共线时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成立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4210" name="yt_shape_14210"/>
          <p:cNvSpPr txBox="1"/>
          <p:nvPr/>
        </p:nvSpPr>
        <p:spPr>
          <a:xfrm>
            <a:off x="540000" y="2488271"/>
            <a:ext cx="77793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当点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与直线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的交点时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的周长最小，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4211" name="yt_shape_14211"/>
          <p:cNvSpPr txBox="1"/>
          <p:nvPr/>
        </p:nvSpPr>
        <p:spPr>
          <a:xfrm>
            <a:off x="540000" y="2967574"/>
            <a:ext cx="45653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易得直线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的解析式为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12" name="yt_shape_14212"/>
              <p:cNvSpPr txBox="1"/>
              <p:nvPr/>
            </p:nvSpPr>
            <p:spPr>
              <a:xfrm>
                <a:off x="540000" y="3446877"/>
                <a:ext cx="5828840" cy="15328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联立方程组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16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12" name="yt_shape_14212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46877"/>
                <a:ext cx="5828840" cy="1532856"/>
              </a:xfrm>
              <a:prstGeom prst="rect">
                <a:avLst/>
              </a:prstGeom>
              <a:blipFill>
                <a:blip r:embed="rId2"/>
                <a:stretch>
                  <a:fillRect l="-32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14" name="yt_shape_14214"/>
              <p:cNvSpPr txBox="1"/>
              <p:nvPr/>
            </p:nvSpPr>
            <p:spPr>
              <a:xfrm>
                <a:off x="540000" y="5030521"/>
                <a:ext cx="4347344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此时点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14" name="yt_shape_14214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30521"/>
                <a:ext cx="4347344" cy="642163"/>
              </a:xfrm>
              <a:prstGeom prst="rect">
                <a:avLst/>
              </a:prstGeom>
              <a:blipFill>
                <a:blip r:embed="rId3"/>
                <a:stretch>
                  <a:fillRect l="-4348" r="-322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C84A2B6-9C17-5B6C-3514-32257285E2C3}"/>
              </a:ext>
            </a:extLst>
          </p:cNvPr>
          <p:cNvSpPr txBox="1"/>
          <p:nvPr/>
        </p:nvSpPr>
        <p:spPr>
          <a:xfrm>
            <a:off x="450108" y="1498510"/>
            <a:ext cx="11259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7C5CEB-AA00-CC01-7FA0-3DCE8499C5C2}"/>
              </a:ext>
            </a:extLst>
          </p:cNvPr>
          <p:cNvSpPr txBox="1"/>
          <p:nvPr/>
        </p:nvSpPr>
        <p:spPr>
          <a:xfrm>
            <a:off x="450108" y="1973998"/>
            <a:ext cx="766211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当且仅当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三点共线</a:t>
            </a:r>
            <a:r>
              <a:rPr lang="zh-CN" altLang="zh-CN" sz="2400" dirty="0" smtClean="0">
                <a:solidFill>
                  <a:srgbClr val="FF0000"/>
                </a:solidFill>
                <a:latin typeface="白正" pitchFamily="24"/>
                <a:ea typeface="黑体" pitchFamily="24"/>
              </a:rPr>
              <a:t>时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成立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3EEC50-4914-85A9-285F-8B0F5539D4AE}"/>
              </a:ext>
            </a:extLst>
          </p:cNvPr>
          <p:cNvSpPr txBox="1"/>
          <p:nvPr/>
        </p:nvSpPr>
        <p:spPr>
          <a:xfrm>
            <a:off x="449989" y="2441465"/>
            <a:ext cx="7884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的交点时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的周长最小，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BEA1A3-474E-63E2-CBD1-C0CFD267FDE4}"/>
              </a:ext>
            </a:extLst>
          </p:cNvPr>
          <p:cNvSpPr txBox="1"/>
          <p:nvPr/>
        </p:nvSpPr>
        <p:spPr>
          <a:xfrm>
            <a:off x="449989" y="2920768"/>
            <a:ext cx="470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易得直线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679082D-B06A-A74B-488B-ED8BFA33879B}"/>
                  </a:ext>
                </a:extLst>
              </p:cNvPr>
              <p:cNvSpPr txBox="1"/>
              <p:nvPr/>
            </p:nvSpPr>
            <p:spPr>
              <a:xfrm>
                <a:off x="449989" y="3214803"/>
                <a:ext cx="59525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联立方程组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16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679082D-B06A-A74B-488B-ED8BFA3387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14803"/>
                <a:ext cx="5952553" cy="1611643"/>
              </a:xfrm>
              <a:prstGeom prst="rect">
                <a:avLst/>
              </a:prstGeom>
              <a:blipFill>
                <a:blip r:embed="rId4"/>
                <a:stretch>
                  <a:fillRect l="-1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B90B466-F4A1-C6AE-1145-1D6527543947}"/>
                  </a:ext>
                </a:extLst>
              </p:cNvPr>
              <p:cNvSpPr txBox="1"/>
              <p:nvPr/>
            </p:nvSpPr>
            <p:spPr>
              <a:xfrm>
                <a:off x="449989" y="4983715"/>
                <a:ext cx="448538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此时点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8, 'mathAnswerShape': 1}">
                <a:extLst>
                  <a:ext uri="{FF2B5EF4-FFF2-40B4-BE49-F238E27FC236}">
                    <a16:creationId xmlns:a16="http://schemas.microsoft.com/office/drawing/2014/main" id="{2B90B466-F4A1-C6AE-1145-1D65275439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83715"/>
                <a:ext cx="4485386" cy="729565"/>
              </a:xfrm>
              <a:prstGeom prst="rect">
                <a:avLst/>
              </a:prstGeom>
              <a:blipFill>
                <a:blip r:embed="rId5"/>
                <a:stretch>
                  <a:fillRect l="-2174" r="-203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49" name="yt_shape_14149"/>
              <p:cNvSpPr txBox="1"/>
              <p:nvPr/>
            </p:nvSpPr>
            <p:spPr>
              <a:xfrm>
                <a:off x="540000" y="1196752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如图，将含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角的直角三角板放置在平面直角坐标系中，其中点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的函数解析式为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149" name="yt_shape_141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1121333"/>
              </a:xfrm>
              <a:prstGeom prst="rect">
                <a:avLst/>
              </a:prstGeom>
              <a:blipFill>
                <a:blip r:embed="rId2"/>
                <a:stretch>
                  <a:fillRect l="-1701" t="-4348" r="-1482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54" name="yt_shape_14154"/>
          <p:cNvSpPr txBox="1"/>
          <p:nvPr/>
        </p:nvSpPr>
        <p:spPr>
          <a:xfrm>
            <a:off x="539881" y="43769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51" name="yt_shape_14151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1324" y="2735849"/>
            <a:ext cx="1649349" cy="1805319"/>
            <a:chOff x="0" y="0"/>
            <a:chExt cx="1649349" cy="1805319"/>
          </a:xfrm>
        </p:grpSpPr>
        <p:pic>
          <p:nvPicPr>
            <p:cNvPr id="2" name="yt_image_1415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49349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53" name="yt_shape_14153"/>
            <p:cNvSpPr txBox="1"/>
            <p:nvPr/>
          </p:nvSpPr>
          <p:spPr>
            <a:xfrm>
              <a:off x="291393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74DF4A2-6801-0281-4E18-D6C4C8582054}"/>
                  </a:ext>
                </a:extLst>
              </p:cNvPr>
              <p:cNvSpPr txBox="1"/>
              <p:nvPr/>
            </p:nvSpPr>
            <p:spPr>
              <a:xfrm>
                <a:off x="5715727" y="1484784"/>
                <a:ext cx="195014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74DF4A2-6801-0281-4E18-D6C4C85820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727" y="1484784"/>
                <a:ext cx="1950149" cy="728612"/>
              </a:xfrm>
              <a:prstGeom prst="rect">
                <a:avLst/>
              </a:prstGeom>
              <a:blipFill>
                <a:blip r:embed="rId4"/>
                <a:stretch>
                  <a:fillRect l="-500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5" name="yt_shape_14155"/>
          <p:cNvSpPr txBox="1"/>
          <p:nvPr/>
        </p:nvSpPr>
        <p:spPr>
          <a:xfrm>
            <a:off x="540000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，如果两直线交于点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14156" name="yt_image_14156" title="H_156.7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5496" y="2956623"/>
            <a:ext cx="1580769" cy="199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3F862B5-7CC6-914B-AD31-761ADAA3FA31}"/>
              </a:ext>
            </a:extLst>
          </p:cNvPr>
          <p:cNvSpPr txBox="1"/>
          <p:nvPr/>
        </p:nvSpPr>
        <p:spPr>
          <a:xfrm>
            <a:off x="449989" y="1328682"/>
            <a:ext cx="605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86289F-B0B6-054D-40CC-78B8639D79DE}"/>
              </a:ext>
            </a:extLst>
          </p:cNvPr>
          <p:cNvSpPr txBox="1"/>
          <p:nvPr/>
        </p:nvSpPr>
        <p:spPr>
          <a:xfrm>
            <a:off x="449989" y="1804170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696DF3-8659-20EF-2222-835DB8113013}"/>
              </a:ext>
            </a:extLst>
          </p:cNvPr>
          <p:cNvSpPr txBox="1"/>
          <p:nvPr/>
        </p:nvSpPr>
        <p:spPr>
          <a:xfrm>
            <a:off x="449989" y="2279658"/>
            <a:ext cx="142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132967-8A33-48F3-0409-6C176897DA4A}"/>
              </a:ext>
            </a:extLst>
          </p:cNvPr>
          <p:cNvSpPr txBox="1"/>
          <p:nvPr/>
        </p:nvSpPr>
        <p:spPr>
          <a:xfrm>
            <a:off x="449989" y="2755146"/>
            <a:ext cx="285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48FDFB2-1515-7B13-73B7-99F7C89810CA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2527999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1, 'mathAnswerShape': 1, 'NoSplit': 1}">
                <a:extLst>
                  <a:ext uri="{FF2B5EF4-FFF2-40B4-BE49-F238E27FC236}">
                    <a16:creationId xmlns:a16="http://schemas.microsoft.com/office/drawing/2014/main" id="{048FDFB2-1515-7B13-73B7-99F7C89810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2527999" cy="766839"/>
              </a:xfrm>
              <a:prstGeom prst="rect">
                <a:avLst/>
              </a:prstGeom>
              <a:blipFill>
                <a:blip r:embed="rId3"/>
                <a:stretch>
                  <a:fillRect l="-3855" r="-361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555A2B3-B489-F11A-F786-B604F3CA4875}"/>
              </a:ext>
            </a:extLst>
          </p:cNvPr>
          <p:cNvSpPr txBox="1"/>
          <p:nvPr/>
        </p:nvSpPr>
        <p:spPr>
          <a:xfrm>
            <a:off x="449989" y="3903861"/>
            <a:ext cx="2000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2FB8F95-736D-AEDE-7CBE-94DB0DB11004}"/>
              </a:ext>
            </a:extLst>
          </p:cNvPr>
          <p:cNvSpPr txBox="1"/>
          <p:nvPr/>
        </p:nvSpPr>
        <p:spPr>
          <a:xfrm>
            <a:off x="449989" y="4379349"/>
            <a:ext cx="532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A39FED2-9F42-C9D7-68B7-23D660679AD4}"/>
              </a:ext>
            </a:extLst>
          </p:cNvPr>
          <p:cNvSpPr txBox="1"/>
          <p:nvPr/>
        </p:nvSpPr>
        <p:spPr>
          <a:xfrm>
            <a:off x="449989" y="4854837"/>
            <a:ext cx="3083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973C78-5747-92FB-F2CC-6A9EDD6EFD28}"/>
              </a:ext>
            </a:extLst>
          </p:cNvPr>
          <p:cNvSpPr txBox="1"/>
          <p:nvPr/>
        </p:nvSpPr>
        <p:spPr>
          <a:xfrm>
            <a:off x="449989" y="5330325"/>
            <a:ext cx="296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A8CB465-AB2C-99F1-4A77-BD1527F38491}"/>
              </a:ext>
            </a:extLst>
          </p:cNvPr>
          <p:cNvSpPr txBox="1"/>
          <p:nvPr/>
        </p:nvSpPr>
        <p:spPr>
          <a:xfrm>
            <a:off x="449989" y="5805813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CCB6359-56D1-D2E7-BD0B-5022C03B9615}"/>
              </a:ext>
            </a:extLst>
          </p:cNvPr>
          <p:cNvSpPr txBox="1"/>
          <p:nvPr/>
        </p:nvSpPr>
        <p:spPr>
          <a:xfrm>
            <a:off x="449989" y="6281301"/>
            <a:ext cx="381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4158"/>
          <p:cNvSpPr txBox="1"/>
          <p:nvPr/>
        </p:nvSpPr>
        <p:spPr>
          <a:xfrm>
            <a:off x="449989" y="878799"/>
            <a:ext cx="282128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的坐标；</a:t>
            </a:r>
          </a:p>
        </p:txBody>
      </p:sp>
      <p:pic>
        <p:nvPicPr>
          <p:cNvPr id="15" name="yt_image_14156" title="H_156.7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68208" y="1853205"/>
            <a:ext cx="1580769" cy="199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62" name="yt_shape_14162"/>
              <p:cNvSpPr txBox="1"/>
              <p:nvPr/>
            </p:nvSpPr>
            <p:spPr>
              <a:xfrm>
                <a:off x="569387" y="1597401"/>
                <a:ext cx="10252807" cy="28719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162" name="yt_shape_141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597401"/>
                <a:ext cx="10252807" cy="2871940"/>
              </a:xfrm>
              <a:prstGeom prst="rect">
                <a:avLst/>
              </a:prstGeom>
              <a:blipFill>
                <a:blip r:embed="rId2"/>
                <a:stretch>
                  <a:fillRect l="-1784" b="-27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5F686A9-C7B9-329A-7D4B-CA4CF0B403F8}"/>
                  </a:ext>
                </a:extLst>
              </p:cNvPr>
              <p:cNvSpPr txBox="1"/>
              <p:nvPr/>
            </p:nvSpPr>
            <p:spPr>
              <a:xfrm>
                <a:off x="479376" y="1550595"/>
                <a:ext cx="556056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5F686A9-C7B9-329A-7D4B-CA4CF0B403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550595"/>
                <a:ext cx="5560568" cy="1154189"/>
              </a:xfrm>
              <a:prstGeom prst="rect">
                <a:avLst/>
              </a:prstGeom>
              <a:blipFill>
                <a:blip r:embed="rId3"/>
                <a:stretch>
                  <a:fillRect l="-1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D4C3F8B-217D-B9E6-8A6F-8895499E2C86}"/>
              </a:ext>
            </a:extLst>
          </p:cNvPr>
          <p:cNvSpPr txBox="1"/>
          <p:nvPr/>
        </p:nvSpPr>
        <p:spPr>
          <a:xfrm>
            <a:off x="479376" y="2611172"/>
            <a:ext cx="1966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140111-51F4-B466-D069-3B01FE93E93E}"/>
                  </a:ext>
                </a:extLst>
              </p:cNvPr>
              <p:cNvSpPr txBox="1"/>
              <p:nvPr/>
            </p:nvSpPr>
            <p:spPr>
              <a:xfrm>
                <a:off x="479376" y="3086660"/>
                <a:ext cx="2475611" cy="7657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140111-51F4-B466-D069-3B01FE93E9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086660"/>
                <a:ext cx="2475611" cy="765760"/>
              </a:xfrm>
              <a:prstGeom prst="rect">
                <a:avLst/>
              </a:prstGeom>
              <a:blipFill>
                <a:blip r:embed="rId4"/>
                <a:stretch>
                  <a:fillRect l="-3941" r="-394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C251157-260B-8B84-44E9-4CE5E7CE1745}"/>
                  </a:ext>
                </a:extLst>
              </p:cNvPr>
              <p:cNvSpPr txBox="1"/>
              <p:nvPr/>
            </p:nvSpPr>
            <p:spPr>
              <a:xfrm>
                <a:off x="479376" y="3758808"/>
                <a:ext cx="10232137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C251157-260B-8B84-44E9-4CE5E7CE17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758808"/>
                <a:ext cx="10232137" cy="729564"/>
              </a:xfrm>
              <a:prstGeom prst="rect">
                <a:avLst/>
              </a:prstGeom>
              <a:blipFill>
                <a:blip r:embed="rId5"/>
                <a:stretch>
                  <a:fillRect l="-954" r="-89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4160"/>
          <p:cNvSpPr txBox="1"/>
          <p:nvPr/>
        </p:nvSpPr>
        <p:spPr>
          <a:xfrm>
            <a:off x="479376" y="1196752"/>
            <a:ext cx="38215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ODEB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pic>
        <p:nvPicPr>
          <p:cNvPr id="8" name="yt_image_14156" title="H_156.7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7595" y="1277576"/>
            <a:ext cx="1580769" cy="199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4" name="yt_shape_14164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如图，在平面直角坐标系中，直线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165" name="yt_image_14165" title="H_95.0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1736" y="2740599"/>
            <a:ext cx="2288286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167" name="yt_shape_14167"/>
              <p:cNvSpPr txBox="1"/>
              <p:nvPr/>
            </p:nvSpPr>
            <p:spPr>
              <a:xfrm>
                <a:off x="539880" y="3998129"/>
                <a:ext cx="318997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4167" name="yt_shape_141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0" y="3998129"/>
                <a:ext cx="3189976" cy="638893"/>
              </a:xfrm>
              <a:prstGeom prst="rect">
                <a:avLst/>
              </a:prstGeom>
              <a:blipFill>
                <a:blip r:embed="rId3"/>
                <a:stretch>
                  <a:fillRect l="-5927" r="-478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DE979A3-BDD8-6854-667F-8E3190316989}"/>
                  </a:ext>
                </a:extLst>
              </p:cNvPr>
              <p:cNvSpPr txBox="1"/>
              <p:nvPr/>
            </p:nvSpPr>
            <p:spPr>
              <a:xfrm>
                <a:off x="2566007" y="3789040"/>
                <a:ext cx="9182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DE979A3-BDD8-6854-667F-8E31903169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6007" y="3789040"/>
                <a:ext cx="918274" cy="726326"/>
              </a:xfrm>
              <a:prstGeom prst="rect">
                <a:avLst/>
              </a:prstGeom>
              <a:blipFill>
                <a:blip r:embed="rId4"/>
                <a:stretch>
                  <a:fillRect l="-10596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70" name="yt_shape_14170"/>
              <p:cNvSpPr txBox="1"/>
              <p:nvPr/>
            </p:nvSpPr>
            <p:spPr>
              <a:xfrm>
                <a:off x="540000" y="1124744"/>
                <a:ext cx="11111999" cy="53433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轴上，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的中位线，若四边形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OCED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是平行四边形，求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OCED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的周长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可知直线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的中点，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170" name="yt_shape_141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4744"/>
                <a:ext cx="11111999" cy="5343322"/>
              </a:xfrm>
              <a:prstGeom prst="rect">
                <a:avLst/>
              </a:prstGeom>
              <a:blipFill>
                <a:blip r:embed="rId2"/>
                <a:stretch>
                  <a:fillRect l="-1701" t="-1027" r="-55" b="-2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055F218-720C-D4DB-ADE9-B88FF35A5915}"/>
                  </a:ext>
                </a:extLst>
              </p:cNvPr>
              <p:cNvSpPr txBox="1"/>
              <p:nvPr/>
            </p:nvSpPr>
            <p:spPr>
              <a:xfrm>
                <a:off x="449989" y="2028914"/>
                <a:ext cx="72746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可知直线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055F218-720C-D4DB-ADE9-B88FF35A59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28914"/>
                <a:ext cx="7274623" cy="765061"/>
              </a:xfrm>
              <a:prstGeom prst="rect">
                <a:avLst/>
              </a:prstGeom>
              <a:blipFill>
                <a:blip r:embed="rId3"/>
                <a:stretch>
                  <a:fillRect l="-1341" r="-142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E53D77E-8DF8-3E57-AD51-D6D708240A24}"/>
                  </a:ext>
                </a:extLst>
              </p:cNvPr>
              <p:cNvSpPr txBox="1"/>
              <p:nvPr/>
            </p:nvSpPr>
            <p:spPr>
              <a:xfrm>
                <a:off x="449989" y="2700363"/>
                <a:ext cx="42361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E53D77E-8DF8-3E57-AD51-D6D708240A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00363"/>
                <a:ext cx="4236148" cy="765061"/>
              </a:xfrm>
              <a:prstGeom prst="rect">
                <a:avLst/>
              </a:prstGeom>
              <a:blipFill>
                <a:blip r:embed="rId4"/>
                <a:stretch>
                  <a:fillRect l="-2302" r="-215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423C4B5-BC7D-98D4-961E-D0F0F13BEA04}"/>
              </a:ext>
            </a:extLst>
          </p:cNvPr>
          <p:cNvSpPr txBox="1"/>
          <p:nvPr/>
        </p:nvSpPr>
        <p:spPr>
          <a:xfrm>
            <a:off x="449989" y="3371812"/>
            <a:ext cx="349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DB0A83-FF0C-37F3-F19D-B8688FEDDD38}"/>
              </a:ext>
            </a:extLst>
          </p:cNvPr>
          <p:cNvSpPr txBox="1"/>
          <p:nvPr/>
        </p:nvSpPr>
        <p:spPr>
          <a:xfrm>
            <a:off x="449989" y="3847300"/>
            <a:ext cx="142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9313B3-A273-4AE4-0A9E-5F072D80E5FB}"/>
              </a:ext>
            </a:extLst>
          </p:cNvPr>
          <p:cNvSpPr txBox="1"/>
          <p:nvPr/>
        </p:nvSpPr>
        <p:spPr>
          <a:xfrm>
            <a:off x="449989" y="4322788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0229D46-16B2-F3F1-A8CD-FD95782B589C}"/>
                  </a:ext>
                </a:extLst>
              </p:cNvPr>
              <p:cNvSpPr txBox="1"/>
              <p:nvPr/>
            </p:nvSpPr>
            <p:spPr>
              <a:xfrm>
                <a:off x="449989" y="4798276"/>
                <a:ext cx="29407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0229D46-16B2-F3F1-A8CD-FD95782B58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98276"/>
                <a:ext cx="2940749" cy="765061"/>
              </a:xfrm>
              <a:prstGeom prst="rect">
                <a:avLst/>
              </a:prstGeom>
              <a:blipFill>
                <a:blip r:embed="rId5"/>
                <a:stretch>
                  <a:fillRect l="-3320" r="-373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19B50AB-B00D-001D-2F61-25DAF43D1725}"/>
              </a:ext>
            </a:extLst>
          </p:cNvPr>
          <p:cNvSpPr txBox="1"/>
          <p:nvPr/>
        </p:nvSpPr>
        <p:spPr>
          <a:xfrm>
            <a:off x="449989" y="5469725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BEFD6EB-2081-8E7E-7609-482E28EA7DE1}"/>
              </a:ext>
            </a:extLst>
          </p:cNvPr>
          <p:cNvSpPr txBox="1"/>
          <p:nvPr/>
        </p:nvSpPr>
        <p:spPr>
          <a:xfrm>
            <a:off x="449989" y="5945213"/>
            <a:ext cx="142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4165" title="H_95.0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92225" y="2212605"/>
            <a:ext cx="2288286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73" name="yt_shape_14173"/>
              <p:cNvSpPr txBox="1"/>
              <p:nvPr/>
            </p:nvSpPr>
            <p:spPr>
              <a:xfrm>
                <a:off x="569387" y="1315219"/>
                <a:ext cx="8353505" cy="36097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的中位线，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173" name="yt_shape_141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315219"/>
                <a:ext cx="8353505" cy="3609771"/>
              </a:xfrm>
              <a:prstGeom prst="rect">
                <a:avLst/>
              </a:prstGeom>
              <a:blipFill>
                <a:blip r:embed="rId2"/>
                <a:stretch>
                  <a:fillRect l="-2188" t="-1520" r="-1240" b="-42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E56650C-662A-891D-04E8-47E721A29EC1}"/>
              </a:ext>
            </a:extLst>
          </p:cNvPr>
          <p:cNvSpPr txBox="1"/>
          <p:nvPr/>
        </p:nvSpPr>
        <p:spPr>
          <a:xfrm>
            <a:off x="479376" y="1268413"/>
            <a:ext cx="359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的中位线，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F36C787-6076-50A9-0786-56BF3D966E38}"/>
                  </a:ext>
                </a:extLst>
              </p:cNvPr>
              <p:cNvSpPr txBox="1"/>
              <p:nvPr/>
            </p:nvSpPr>
            <p:spPr>
              <a:xfrm>
                <a:off x="479376" y="1743901"/>
                <a:ext cx="22470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F36C787-6076-50A9-0786-56BF3D966E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743901"/>
                <a:ext cx="2247011" cy="765061"/>
              </a:xfrm>
              <a:prstGeom prst="rect">
                <a:avLst/>
              </a:prstGeom>
              <a:blipFill>
                <a:blip r:embed="rId3"/>
                <a:stretch>
                  <a:fillRect l="-4348" r="-462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7CA274F-340F-34BC-9B93-1C14C787E58F}"/>
              </a:ext>
            </a:extLst>
          </p:cNvPr>
          <p:cNvSpPr txBox="1"/>
          <p:nvPr/>
        </p:nvSpPr>
        <p:spPr>
          <a:xfrm>
            <a:off x="479376" y="2415350"/>
            <a:ext cx="4363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34923C-77D2-3DDB-D31F-4BB99E74CED8}"/>
              </a:ext>
            </a:extLst>
          </p:cNvPr>
          <p:cNvSpPr txBox="1"/>
          <p:nvPr/>
        </p:nvSpPr>
        <p:spPr>
          <a:xfrm>
            <a:off x="479376" y="2890838"/>
            <a:ext cx="3593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1389B0-5521-5970-F43B-068806D06448}"/>
              </a:ext>
            </a:extLst>
          </p:cNvPr>
          <p:cNvSpPr txBox="1"/>
          <p:nvPr/>
        </p:nvSpPr>
        <p:spPr>
          <a:xfrm>
            <a:off x="479376" y="3366326"/>
            <a:ext cx="6653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E7854F1-C469-E4B2-C36A-9C50A3A5FFC4}"/>
                  </a:ext>
                </a:extLst>
              </p:cNvPr>
              <p:cNvSpPr txBox="1"/>
              <p:nvPr/>
            </p:nvSpPr>
            <p:spPr>
              <a:xfrm>
                <a:off x="479376" y="3841814"/>
                <a:ext cx="373545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E7854F1-C469-E4B2-C36A-9C50A3A5FF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841814"/>
                <a:ext cx="3735451" cy="630441"/>
              </a:xfrm>
              <a:prstGeom prst="rect">
                <a:avLst/>
              </a:prstGeom>
              <a:blipFill>
                <a:blip r:embed="rId4"/>
                <a:stretch>
                  <a:fillRect l="-2614" r="-2778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B0376A3-1F4B-0336-F7E1-92A0EFBD1C22}"/>
                  </a:ext>
                </a:extLst>
              </p:cNvPr>
              <p:cNvSpPr txBox="1"/>
              <p:nvPr/>
            </p:nvSpPr>
            <p:spPr>
              <a:xfrm>
                <a:off x="479376" y="4378643"/>
                <a:ext cx="8452803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OCED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的周长为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B0376A3-1F4B-0336-F7E1-92A0EFBD1C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378643"/>
                <a:ext cx="8452803" cy="558242"/>
              </a:xfrm>
              <a:prstGeom prst="rect">
                <a:avLst/>
              </a:prstGeom>
              <a:blipFill>
                <a:blip r:embed="rId5"/>
                <a:stretch>
                  <a:fillRect l="-1154" r="-1154" b="-20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82" name="yt_shape_14182"/>
              <p:cNvSpPr txBox="1"/>
              <p:nvPr/>
            </p:nvSpPr>
            <p:spPr>
              <a:xfrm>
                <a:off x="540000" y="980728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如图，已知函数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轴分别交于点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，与函数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的横坐标为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4182" name="yt_shape_141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80728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84" name="yt_image_14184" title="H_131.3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137" y="2054875"/>
            <a:ext cx="3015234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7" name="yt_shape_14187"/>
          <p:cNvSpPr txBox="1"/>
          <p:nvPr/>
        </p:nvSpPr>
        <p:spPr>
          <a:xfrm>
            <a:off x="540000" y="2184684"/>
            <a:ext cx="4043713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B3AAD3-C545-4187-D3D4-2FFFF5EE8576}"/>
              </a:ext>
            </a:extLst>
          </p:cNvPr>
          <p:cNvSpPr txBox="1"/>
          <p:nvPr/>
        </p:nvSpPr>
        <p:spPr>
          <a:xfrm>
            <a:off x="495542" y="2664815"/>
            <a:ext cx="7358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的横坐标为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，且点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上，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210B2D-B5C3-3BCF-FD21-802DB26DC1C8}"/>
              </a:ext>
            </a:extLst>
          </p:cNvPr>
          <p:cNvSpPr txBox="1"/>
          <p:nvPr/>
        </p:nvSpPr>
        <p:spPr>
          <a:xfrm>
            <a:off x="495542" y="3140303"/>
            <a:ext cx="355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FAC5FAE-7EDD-4489-673E-49706FE168CD}"/>
                  </a:ext>
                </a:extLst>
              </p:cNvPr>
              <p:cNvSpPr txBox="1"/>
              <p:nvPr/>
            </p:nvSpPr>
            <p:spPr>
              <a:xfrm>
                <a:off x="495542" y="3615791"/>
                <a:ext cx="64713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在一次函数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的图象上，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FAC5FAE-7EDD-4489-673E-49706FE16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542" y="3615791"/>
                <a:ext cx="6471348" cy="765061"/>
              </a:xfrm>
              <a:prstGeom prst="rect">
                <a:avLst/>
              </a:prstGeom>
              <a:blipFill>
                <a:blip r:embed="rId4"/>
                <a:stretch>
                  <a:fillRect l="-1412" r="-150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D467EAB-E505-45B3-91B0-075D279587C3}"/>
                  </a:ext>
                </a:extLst>
              </p:cNvPr>
              <p:cNvSpPr txBox="1"/>
              <p:nvPr/>
            </p:nvSpPr>
            <p:spPr>
              <a:xfrm>
                <a:off x="495542" y="4287240"/>
                <a:ext cx="38900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D467EAB-E505-45B3-91B0-075D279587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542" y="4287240"/>
                <a:ext cx="3890073" cy="765061"/>
              </a:xfrm>
              <a:prstGeom prst="rect">
                <a:avLst/>
              </a:prstGeom>
              <a:blipFill>
                <a:blip r:embed="rId5"/>
                <a:stretch>
                  <a:fillRect l="-2351" r="-266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C0A6A7F-A042-A959-D81A-8BB21FBA3BCB}"/>
                  </a:ext>
                </a:extLst>
              </p:cNvPr>
              <p:cNvSpPr txBox="1"/>
              <p:nvPr/>
            </p:nvSpPr>
            <p:spPr>
              <a:xfrm>
                <a:off x="495542" y="4958689"/>
                <a:ext cx="47695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一次函数的解析式为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C0A6A7F-A042-A959-D81A-8BB21FBA3B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542" y="4958689"/>
                <a:ext cx="4769548" cy="765061"/>
              </a:xfrm>
              <a:prstGeom prst="rect">
                <a:avLst/>
              </a:prstGeom>
              <a:blipFill>
                <a:blip r:embed="rId6"/>
                <a:stretch>
                  <a:fillRect l="-1916" r="-204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D78E9F4D-1F94-3858-A235-BFD40087BE21}"/>
              </a:ext>
            </a:extLst>
          </p:cNvPr>
          <p:cNvSpPr txBox="1"/>
          <p:nvPr/>
        </p:nvSpPr>
        <p:spPr>
          <a:xfrm>
            <a:off x="495542" y="5630138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F8C48AC-BD0C-65D3-E47E-8CBB445ED23A}"/>
              </a:ext>
            </a:extLst>
          </p:cNvPr>
          <p:cNvSpPr txBox="1"/>
          <p:nvPr/>
        </p:nvSpPr>
        <p:spPr>
          <a:xfrm>
            <a:off x="495542" y="6105626"/>
            <a:ext cx="349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1340</Words>
  <Application>Microsoft Office PowerPoint</Application>
  <PresentationFormat>宽屏</PresentationFormat>
  <Paragraphs>125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42</cp:revision>
  <dcterms:created xsi:type="dcterms:W3CDTF">2023-05-05T05:33:04Z</dcterms:created>
  <dcterms:modified xsi:type="dcterms:W3CDTF">2023-11-02T15:30:36Z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