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1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6" name="yt_shape_14216"/>
          <p:cNvSpPr txBox="1"/>
          <p:nvPr/>
        </p:nvSpPr>
        <p:spPr>
          <a:xfrm>
            <a:off x="539881" y="1070628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一、几何直观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数形结合巧解题</a:t>
            </a:r>
          </a:p>
        </p:txBody>
      </p:sp>
      <p:sp>
        <p:nvSpPr>
          <p:cNvPr id="14217" name="yt_shape_14217"/>
          <p:cNvSpPr txBox="1"/>
          <p:nvPr/>
        </p:nvSpPr>
        <p:spPr>
          <a:xfrm>
            <a:off x="540000" y="1556792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【素养解读】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数形结合包含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以形助数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以数辅形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两方面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在解决函数的图形类问题时，借助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几何直观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对某些结论做出判断，通过将函数与它的图象相结合，把问题中的数量关系与图形结合起来，使抽象的问题直观化，复杂的问题简单化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18" name="yt_shape_14218"/>
          <p:cNvSpPr txBox="1"/>
          <p:nvPr/>
        </p:nvSpPr>
        <p:spPr>
          <a:xfrm>
            <a:off x="540000" y="35491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如图，一个条形测力计不挂重物时长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，挂上重物后，在弹性限度内弹簧伸长的长度与所挂重物的质量成正比，弹簧总长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关于所挂物体质量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的函数图象如图所示，则图中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0" name="yt_table_142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443909"/>
              </p:ext>
            </p:extLst>
          </p:nvPr>
        </p:nvGraphicFramePr>
        <p:xfrm>
          <a:off x="539881" y="498875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pic>
        <p:nvPicPr>
          <p:cNvPr id="14219" name="yt_image_14219_skip" title="H_125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8863" y="4712354"/>
            <a:ext cx="255117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3EF132-FC97-1C66-32F8-7D5BDCDEEAB6}"/>
              </a:ext>
            </a:extLst>
          </p:cNvPr>
          <p:cNvSpPr txBox="1"/>
          <p:nvPr/>
        </p:nvSpPr>
        <p:spPr>
          <a:xfrm>
            <a:off x="5479189" y="44533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39881" y="1253957"/>
            <a:ext cx="61555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二、模型观念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构建一次函数解决实际问题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000" y="1740121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【素养解读】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在解决一次函数与实际问题时，通过构建已知量与未知量的相等关系，确定一次函数的模型，然后利用一次函数的相关知识解决问题，从而得到实际问题的答案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24" name="yt_shape_14224"/>
          <p:cNvSpPr txBox="1"/>
          <p:nvPr/>
        </p:nvSpPr>
        <p:spPr>
          <a:xfrm>
            <a:off x="539881" y="3252390"/>
            <a:ext cx="852156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已知摄氏温度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与华氏温度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之间的关系满足下表：</a:t>
            </a:r>
          </a:p>
        </p:txBody>
      </p:sp>
      <p:graphicFrame>
        <p:nvGraphicFramePr>
          <p:cNvPr id="14225" name="yt_table_1422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725714"/>
              </p:ext>
            </p:extLst>
          </p:nvPr>
        </p:nvGraphicFramePr>
        <p:xfrm>
          <a:off x="539881" y="3890918"/>
          <a:ext cx="11111994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13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26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摄氏温度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华氏温度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27" name="yt_shape_14227"/>
          <p:cNvSpPr txBox="1"/>
          <p:nvPr/>
        </p:nvSpPr>
        <p:spPr>
          <a:xfrm>
            <a:off x="539881" y="5294524"/>
            <a:ext cx="10522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若火星上某处的温度大约是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，则此温度换算成华氏温度约为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℉.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2F7B46-D582-963A-5A8E-B70114CE4C4F}"/>
              </a:ext>
            </a:extLst>
          </p:cNvPr>
          <p:cNvSpPr txBox="1"/>
          <p:nvPr/>
        </p:nvSpPr>
        <p:spPr>
          <a:xfrm>
            <a:off x="9601807" y="524771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8" name="yt_shape_14228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广东省中考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物理实验证实：在弹性限度内，某弹簧长度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与所挂物体质量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满足函数关系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下表是测量物体质量时，该弹簧长度与所挂物体质量的数量关系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229" name="yt_table_1422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870655"/>
              </p:ext>
            </p:extLst>
          </p:nvPr>
        </p:nvGraphicFramePr>
        <p:xfrm>
          <a:off x="7320136" y="2464905"/>
          <a:ext cx="4331863" cy="13370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2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3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0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0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850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504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31" name="yt_shape_14231"/>
          <p:cNvSpPr txBox="1"/>
          <p:nvPr/>
        </p:nvSpPr>
        <p:spPr>
          <a:xfrm>
            <a:off x="383243" y="2636912"/>
            <a:ext cx="6453690" cy="38410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当弹簧长度为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时，求所挂物体的质量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把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代入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所以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的函数关系式为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1A7F81-C023-1FD0-1D4D-575CED466354}"/>
              </a:ext>
            </a:extLst>
          </p:cNvPr>
          <p:cNvSpPr txBox="1"/>
          <p:nvPr/>
        </p:nvSpPr>
        <p:spPr>
          <a:xfrm>
            <a:off x="383243" y="3068960"/>
            <a:ext cx="603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04556B-A419-9006-79A8-29C04D2B10FD}"/>
              </a:ext>
            </a:extLst>
          </p:cNvPr>
          <p:cNvSpPr txBox="1"/>
          <p:nvPr/>
        </p:nvSpPr>
        <p:spPr>
          <a:xfrm>
            <a:off x="383243" y="3544448"/>
            <a:ext cx="357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61DA20-4A22-4F3B-52ED-003E5321118B}"/>
              </a:ext>
            </a:extLst>
          </p:cNvPr>
          <p:cNvSpPr txBox="1"/>
          <p:nvPr/>
        </p:nvSpPr>
        <p:spPr>
          <a:xfrm>
            <a:off x="383243" y="4019936"/>
            <a:ext cx="6112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的函数关系式为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234"/>
          <p:cNvSpPr txBox="1"/>
          <p:nvPr/>
        </p:nvSpPr>
        <p:spPr>
          <a:xfrm>
            <a:off x="474142" y="5085155"/>
            <a:ext cx="654666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把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代入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所以所挂物体的质量为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2.5kg.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5DADEA-29A5-C323-2E0E-DF21D47DC636}"/>
              </a:ext>
            </a:extLst>
          </p:cNvPr>
          <p:cNvSpPr txBox="1"/>
          <p:nvPr/>
        </p:nvSpPr>
        <p:spPr>
          <a:xfrm>
            <a:off x="384131" y="5038349"/>
            <a:ext cx="6663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531958-3D9B-16FA-4617-DC779AC4EB83}"/>
              </a:ext>
            </a:extLst>
          </p:cNvPr>
          <p:cNvSpPr txBox="1"/>
          <p:nvPr/>
        </p:nvSpPr>
        <p:spPr>
          <a:xfrm>
            <a:off x="384131" y="5513837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B56255-CEF2-347F-CE20-8A0ECFB61AF6}"/>
              </a:ext>
            </a:extLst>
          </p:cNvPr>
          <p:cNvSpPr txBox="1"/>
          <p:nvPr/>
        </p:nvSpPr>
        <p:spPr>
          <a:xfrm>
            <a:off x="384131" y="5989325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所以所挂物体的质量为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000" y="124951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三、跨学科融合专练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如图是小明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探究拉力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与斜面高度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的实验装置，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是水平面上两个固定的点，用弹簧测力计拉着重为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的木块分别沿倾斜程度不同的斜面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向上做匀速直线运动，经测算，在弹性范围内，沿斜面的拉力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实验结果如图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38" name="yt_image_14238" title="H_91.0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-5263" r="28441"/>
          <a:stretch/>
        </p:blipFill>
        <p:spPr bwMode="auto">
          <a:xfrm>
            <a:off x="3719736" y="3933056"/>
            <a:ext cx="406318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176120" y="4221088"/>
            <a:ext cx="6068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4CC2AC8-D853-7738-C308-C21AA95A5AAB}"/>
              </a:ext>
            </a:extLst>
          </p:cNvPr>
          <p:cNvSpPr txBox="1"/>
          <p:nvPr/>
        </p:nvSpPr>
        <p:spPr>
          <a:xfrm>
            <a:off x="497136" y="1820892"/>
            <a:ext cx="775332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在弹性范围内，沿斜面的拉力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单位：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F5625C-C12A-AE5F-5461-C1AB0908B814}"/>
              </a:ext>
            </a:extLst>
          </p:cNvPr>
          <p:cNvSpPr txBox="1"/>
          <p:nvPr/>
        </p:nvSpPr>
        <p:spPr>
          <a:xfrm>
            <a:off x="470000" y="2300480"/>
            <a:ext cx="516103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是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高度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单位：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的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一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次函数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E3701A-6562-E076-ADBD-061FE63EFC74}"/>
              </a:ext>
            </a:extLst>
          </p:cNvPr>
          <p:cNvSpPr txBox="1"/>
          <p:nvPr/>
        </p:nvSpPr>
        <p:spPr>
          <a:xfrm>
            <a:off x="497136" y="2810728"/>
            <a:ext cx="67062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设拉力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与高度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F77F24-1DCB-E425-41B0-61131CCB69C6}"/>
              </a:ext>
            </a:extLst>
          </p:cNvPr>
          <p:cNvSpPr txBox="1"/>
          <p:nvPr/>
        </p:nvSpPr>
        <p:spPr>
          <a:xfrm>
            <a:off x="497136" y="3350861"/>
            <a:ext cx="73428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由题意知函数图象经过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两点，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C0E614-4D04-2A46-C7D9-622A59732383}"/>
                  </a:ext>
                </a:extLst>
              </p:cNvPr>
              <p:cNvSpPr txBox="1"/>
              <p:nvPr/>
            </p:nvSpPr>
            <p:spPr>
              <a:xfrm>
                <a:off x="497136" y="3688552"/>
                <a:ext cx="4838128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C0E614-4D04-2A46-C7D9-622A59732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136" y="3688552"/>
                <a:ext cx="4838128" cy="1072655"/>
              </a:xfrm>
              <a:prstGeom prst="rect">
                <a:avLst/>
              </a:prstGeom>
              <a:blipFill>
                <a:blip r:embed="rId2"/>
                <a:stretch>
                  <a:fillRect l="-2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7EBEAEA-0420-67BF-B919-FA5306E229E4}"/>
              </a:ext>
            </a:extLst>
          </p:cNvPr>
          <p:cNvSpPr txBox="1"/>
          <p:nvPr/>
        </p:nvSpPr>
        <p:spPr>
          <a:xfrm>
            <a:off x="497136" y="4761207"/>
            <a:ext cx="53521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4240"/>
          <p:cNvSpPr txBox="1"/>
          <p:nvPr/>
        </p:nvSpPr>
        <p:spPr>
          <a:xfrm>
            <a:off x="479376" y="1272501"/>
            <a:ext cx="480420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</p:txBody>
      </p:sp>
      <p:pic>
        <p:nvPicPr>
          <p:cNvPr id="14" name="yt_image_14238" title="H_91.0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-5263" r="28441"/>
          <a:stretch/>
        </p:blipFill>
        <p:spPr bwMode="auto">
          <a:xfrm>
            <a:off x="7845806" y="2772886"/>
            <a:ext cx="406318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1302190" y="3068960"/>
            <a:ext cx="60680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1" name="yt_shape_14241"/>
          <p:cNvSpPr txBox="1"/>
          <p:nvPr/>
        </p:nvSpPr>
        <p:spPr>
          <a:xfrm>
            <a:off x="407368" y="1267096"/>
            <a:ext cx="71205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，若该装置的高度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，求拉力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4" name="yt_image_14238" title="H_91.0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61143" t="-4913" r="-2266" b="-351"/>
          <a:stretch/>
        </p:blipFill>
        <p:spPr bwMode="auto">
          <a:xfrm>
            <a:off x="9480376" y="1484784"/>
            <a:ext cx="233499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9264352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7AB048-BB45-F4DA-B882-BADBF2055FE7}"/>
              </a:ext>
            </a:extLst>
          </p:cNvPr>
          <p:cNvSpPr txBox="1"/>
          <p:nvPr/>
        </p:nvSpPr>
        <p:spPr>
          <a:xfrm>
            <a:off x="407368" y="1744870"/>
            <a:ext cx="67666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0.22m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0F8821-00EF-39AD-B2C4-0FF396351F7E}"/>
              </a:ext>
            </a:extLst>
          </p:cNvPr>
          <p:cNvSpPr txBox="1"/>
          <p:nvPr/>
        </p:nvSpPr>
        <p:spPr>
          <a:xfrm>
            <a:off x="407368" y="2234996"/>
            <a:ext cx="59284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若该装置的高度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0.22m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，拉力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3.2N.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A69F29-6F8B-8A5F-E1F6-9EA4D6A19DFB}"/>
              </a:ext>
            </a:extLst>
          </p:cNvPr>
          <p:cNvSpPr txBox="1"/>
          <p:nvPr/>
        </p:nvSpPr>
        <p:spPr>
          <a:xfrm>
            <a:off x="412449" y="3257646"/>
            <a:ext cx="56998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7292D2-A38F-3CBC-C5BA-2326FEB9CB7F}"/>
              </a:ext>
            </a:extLst>
          </p:cNvPr>
          <p:cNvSpPr txBox="1"/>
          <p:nvPr/>
        </p:nvSpPr>
        <p:spPr>
          <a:xfrm>
            <a:off x="439520" y="3831913"/>
            <a:ext cx="49203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高度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4245"/>
          <p:cNvSpPr txBox="1"/>
          <p:nvPr/>
        </p:nvSpPr>
        <p:spPr>
          <a:xfrm>
            <a:off x="407369" y="2772705"/>
            <a:ext cx="8856984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若弹簧测力计的最大量程是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，求装置高度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976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2023-11-02T15:24:39Z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