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66" r:id="rId5"/>
    <p:sldId id="371" r:id="rId6"/>
    <p:sldId id="368" r:id="rId7"/>
    <p:sldId id="372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376" y="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2" name="yt_shape_14012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题的变式与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拓展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B88C55-17D1-46FD-C73A-8D4911BE04E8}"/>
              </a:ext>
            </a:extLst>
          </p:cNvPr>
          <p:cNvSpPr txBox="1"/>
          <p:nvPr/>
        </p:nvSpPr>
        <p:spPr>
          <a:xfrm>
            <a:off x="687282" y="3068960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643A82-3525-CD73-EEBD-56F7E5912996}"/>
              </a:ext>
            </a:extLst>
          </p:cNvPr>
          <p:cNvSpPr txBox="1"/>
          <p:nvPr/>
        </p:nvSpPr>
        <p:spPr>
          <a:xfrm>
            <a:off x="687282" y="3624334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BCB9CB-4F17-CEAE-8F89-B32DCA9C52BB}"/>
                  </a:ext>
                </a:extLst>
              </p:cNvPr>
              <p:cNvSpPr txBox="1"/>
              <p:nvPr/>
            </p:nvSpPr>
            <p:spPr>
              <a:xfrm>
                <a:off x="687282" y="4051334"/>
                <a:ext cx="42932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BCB9CB-4F17-CEAE-8F89-B32DCA9C5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282" y="4051334"/>
                <a:ext cx="4293298" cy="726326"/>
              </a:xfrm>
              <a:prstGeom prst="rect">
                <a:avLst/>
              </a:prstGeom>
              <a:blipFill>
                <a:blip r:embed="rId2"/>
                <a:stretch>
                  <a:fillRect l="-2273" r="-213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98368" y="4685748"/>
            <a:ext cx="452720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的坐标；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40D8EFD-17BA-AC2E-0081-D4803C11157A}"/>
                  </a:ext>
                </a:extLst>
              </p:cNvPr>
              <p:cNvSpPr txBox="1"/>
              <p:nvPr/>
            </p:nvSpPr>
            <p:spPr>
              <a:xfrm>
                <a:off x="498368" y="5029543"/>
                <a:ext cx="65650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40D8EFD-17BA-AC2E-0081-D4803C111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68" y="5029543"/>
                <a:ext cx="6565012" cy="765061"/>
              </a:xfrm>
              <a:prstGeom prst="rect">
                <a:avLst/>
              </a:prstGeom>
              <a:blipFill>
                <a:blip r:embed="rId3"/>
                <a:stretch>
                  <a:fillRect l="-1486" r="-148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A0E14EA-9DCC-ACFA-0785-312B6B2F1886}"/>
              </a:ext>
            </a:extLst>
          </p:cNvPr>
          <p:cNvSpPr txBox="1"/>
          <p:nvPr/>
        </p:nvSpPr>
        <p:spPr>
          <a:xfrm>
            <a:off x="540042" y="5673668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555ED5-11B4-6A93-2EFC-3859DF0B1563}"/>
              </a:ext>
            </a:extLst>
          </p:cNvPr>
          <p:cNvSpPr txBox="1"/>
          <p:nvPr/>
        </p:nvSpPr>
        <p:spPr>
          <a:xfrm>
            <a:off x="540042" y="6214669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445" y="1207299"/>
            <a:ext cx="1111954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【变式训练】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已知第一象限内的点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上，点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的横坐标为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的面积；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14" name="yt_image_14018" title="H_210.3867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79221" y="2806933"/>
            <a:ext cx="2023805" cy="219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24" name="yt_shape_14024"/>
              <p:cNvSpPr txBox="1"/>
              <p:nvPr/>
            </p:nvSpPr>
            <p:spPr>
              <a:xfrm>
                <a:off x="540000" y="900824"/>
                <a:ext cx="8949566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在第一象限内，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，画图如图所示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24" name="yt_shape_14024" descr="{&quot;rangeId&quot;:20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824"/>
                <a:ext cx="8949566" cy="2459712"/>
              </a:xfrm>
              <a:prstGeom prst="rect">
                <a:avLst/>
              </a:prstGeom>
              <a:blipFill>
                <a:blip r:embed="rId2"/>
                <a:stretch>
                  <a:fillRect l="-2112" t="-2233" r="-1090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27" name="yt_shape_14027"/>
          <p:cNvSpPr txBox="1"/>
          <p:nvPr/>
        </p:nvSpPr>
        <p:spPr>
          <a:xfrm>
            <a:off x="4750828" y="3563688"/>
            <a:ext cx="2254463" cy="254697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850" b="0" i="0" u="none" spc="-13850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en-US" altLang="zh-CN" sz="13850" b="0" i="0" u="none" spc="14455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026" name="yt_image_14026" title="H_216.8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4215" y="4297633"/>
            <a:ext cx="1858829" cy="225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B62778-80CA-AB6F-F4D4-006BFADDE4C0}"/>
              </a:ext>
            </a:extLst>
          </p:cNvPr>
          <p:cNvSpPr txBox="1"/>
          <p:nvPr/>
        </p:nvSpPr>
        <p:spPr>
          <a:xfrm>
            <a:off x="335360" y="1874680"/>
            <a:ext cx="690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6F5625-1F21-3E07-F899-EDBCE5535B54}"/>
              </a:ext>
            </a:extLst>
          </p:cNvPr>
          <p:cNvSpPr txBox="1"/>
          <p:nvPr/>
        </p:nvSpPr>
        <p:spPr>
          <a:xfrm>
            <a:off x="335360" y="2350168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在第一象限内，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2EE343-A5A2-C227-37DA-F1D666CE6DD3}"/>
                  </a:ext>
                </a:extLst>
              </p:cNvPr>
              <p:cNvSpPr txBox="1"/>
              <p:nvPr/>
            </p:nvSpPr>
            <p:spPr>
              <a:xfrm>
                <a:off x="348192" y="2800343"/>
                <a:ext cx="47369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2EE343-A5A2-C227-37DA-F1D666CE6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192" y="2800343"/>
                <a:ext cx="4736909" cy="1154189"/>
              </a:xfrm>
              <a:prstGeom prst="rect">
                <a:avLst/>
              </a:prstGeom>
              <a:blipFill>
                <a:blip r:embed="rId4"/>
                <a:stretch>
                  <a:fillRect l="-1931" r="-2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8AEB6B2-B4F5-37D4-2A83-C107717AD7BE}"/>
              </a:ext>
            </a:extLst>
          </p:cNvPr>
          <p:cNvSpPr txBox="1"/>
          <p:nvPr/>
        </p:nvSpPr>
        <p:spPr>
          <a:xfrm>
            <a:off x="191001" y="4128347"/>
            <a:ext cx="9043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，画图如图所示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344" y="1268413"/>
            <a:ext cx="1116124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关于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的函数解析式，写出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的取值范围，并在图中画出函数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的图象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1" name="yt_image_14018" title="H_210.3867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09173" y="1938111"/>
            <a:ext cx="2023805" cy="219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" name="yt_shape_14029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两点，并且与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31" name="yt_image_14031" title="H_127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486" y="2657191"/>
            <a:ext cx="2201027" cy="184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3" name="yt_shape_14033"/>
          <p:cNvSpPr txBox="1"/>
          <p:nvPr/>
        </p:nvSpPr>
        <p:spPr>
          <a:xfrm>
            <a:off x="407249" y="4727748"/>
            <a:ext cx="557203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831E99-2A0B-355D-48BF-0E6166CF3619}"/>
              </a:ext>
            </a:extLst>
          </p:cNvPr>
          <p:cNvSpPr txBox="1"/>
          <p:nvPr/>
        </p:nvSpPr>
        <p:spPr>
          <a:xfrm>
            <a:off x="3889113" y="4653195"/>
            <a:ext cx="182156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4" name="yt_shape_14034"/>
          <p:cNvSpPr txBox="1"/>
          <p:nvPr/>
        </p:nvSpPr>
        <p:spPr>
          <a:xfrm>
            <a:off x="540119" y="1160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的面积；若存在，求点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35" name="yt_shape_14035"/>
              <p:cNvSpPr txBox="1"/>
              <p:nvPr/>
            </p:nvSpPr>
            <p:spPr>
              <a:xfrm>
                <a:off x="540000" y="2119492"/>
                <a:ext cx="6684522" cy="3938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由图知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存在，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35" name="yt_shape_1403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9492"/>
                <a:ext cx="6684522" cy="3938450"/>
              </a:xfrm>
              <a:prstGeom prst="rect">
                <a:avLst/>
              </a:prstGeom>
              <a:blipFill>
                <a:blip r:embed="rId2"/>
                <a:stretch>
                  <a:fillRect l="-2828" t="-1393" r="-91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E287CD-7D8B-6E14-5318-CEE731E0747D}"/>
              </a:ext>
            </a:extLst>
          </p:cNvPr>
          <p:cNvSpPr txBox="1"/>
          <p:nvPr/>
        </p:nvSpPr>
        <p:spPr>
          <a:xfrm>
            <a:off x="449989" y="2072686"/>
            <a:ext cx="396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由图知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CE4615-6207-9DCA-31BF-BACF27F943B3}"/>
              </a:ext>
            </a:extLst>
          </p:cNvPr>
          <p:cNvSpPr txBox="1"/>
          <p:nvPr/>
        </p:nvSpPr>
        <p:spPr>
          <a:xfrm>
            <a:off x="449989" y="2548174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2CAF91-C224-B111-B052-52421C806DB5}"/>
                  </a:ext>
                </a:extLst>
              </p:cNvPr>
              <p:cNvSpPr txBox="1"/>
              <p:nvPr/>
            </p:nvSpPr>
            <p:spPr>
              <a:xfrm>
                <a:off x="449989" y="3023662"/>
                <a:ext cx="669836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5A2CAF91-C224-B111-B052-52421C806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3662"/>
                <a:ext cx="6698362" cy="772808"/>
              </a:xfrm>
              <a:prstGeom prst="rect">
                <a:avLst/>
              </a:prstGeom>
              <a:blipFill>
                <a:blip r:embed="rId3"/>
                <a:stretch>
                  <a:fillRect l="-1456" r="-11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877F0BC-8941-FABC-42CE-CEEF5ED4F6D5}"/>
              </a:ext>
            </a:extLst>
          </p:cNvPr>
          <p:cNvSpPr txBox="1"/>
          <p:nvPr/>
        </p:nvSpPr>
        <p:spPr>
          <a:xfrm>
            <a:off x="449989" y="3702858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7393A6-7022-C072-933F-B60E63EAA28F}"/>
              </a:ext>
            </a:extLst>
          </p:cNvPr>
          <p:cNvSpPr txBox="1"/>
          <p:nvPr/>
        </p:nvSpPr>
        <p:spPr>
          <a:xfrm>
            <a:off x="449989" y="4178347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3BA656-5A1A-62D9-402E-51588CCCBE9B}"/>
                  </a:ext>
                </a:extLst>
              </p:cNvPr>
              <p:cNvSpPr txBox="1"/>
              <p:nvPr/>
            </p:nvSpPr>
            <p:spPr>
              <a:xfrm>
                <a:off x="449989" y="4653834"/>
                <a:ext cx="63649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, 'mathAnswerShape': 1}">
                <a:extLst>
                  <a:ext uri="{FF2B5EF4-FFF2-40B4-BE49-F238E27FC236}">
                    <a16:creationId xmlns:a16="http://schemas.microsoft.com/office/drawing/2014/main" id="{123BA656-5A1A-62D9-402E-51588CCCB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3834"/>
                <a:ext cx="6364986" cy="772808"/>
              </a:xfrm>
              <a:prstGeom prst="rect">
                <a:avLst/>
              </a:prstGeom>
              <a:blipFill>
                <a:blip r:embed="rId4"/>
                <a:stretch>
                  <a:fillRect l="-1533" r="-143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77F38D-B55B-5E3D-0E98-2878F10975AB}"/>
                  </a:ext>
                </a:extLst>
              </p:cNvPr>
              <p:cNvSpPr txBox="1"/>
              <p:nvPr/>
            </p:nvSpPr>
            <p:spPr>
              <a:xfrm>
                <a:off x="449989" y="5333030"/>
                <a:ext cx="62062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存在，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4, 'mathAnswerShape': 1}">
                <a:extLst>
                  <a:ext uri="{FF2B5EF4-FFF2-40B4-BE49-F238E27FC236}">
                    <a16:creationId xmlns:a16="http://schemas.microsoft.com/office/drawing/2014/main" id="{6477F38D-B55B-5E3D-0E98-2878F1097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3030"/>
                <a:ext cx="6206236" cy="733629"/>
              </a:xfrm>
              <a:prstGeom prst="rect">
                <a:avLst/>
              </a:prstGeom>
              <a:blipFill>
                <a:blip r:embed="rId5"/>
                <a:stretch>
                  <a:fillRect l="-1572" r="-15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031" title="H_127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0336" y="2485374"/>
            <a:ext cx="2201027" cy="184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7" name="yt_shape_14037"/>
          <p:cNvSpPr txBox="1"/>
          <p:nvPr/>
        </p:nvSpPr>
        <p:spPr>
          <a:xfrm>
            <a:off x="540000" y="12704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38" name="yt_image_14038" title="H_144.2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281" y="2360958"/>
            <a:ext cx="172478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0" name="yt_shape_14040"/>
          <p:cNvSpPr txBox="1"/>
          <p:nvPr/>
        </p:nvSpPr>
        <p:spPr>
          <a:xfrm>
            <a:off x="506957" y="2361565"/>
            <a:ext cx="5725926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33F1B1-13FE-83DC-8559-66DA51E830BE}"/>
              </a:ext>
            </a:extLst>
          </p:cNvPr>
          <p:cNvSpPr txBox="1"/>
          <p:nvPr/>
        </p:nvSpPr>
        <p:spPr>
          <a:xfrm>
            <a:off x="3988821" y="228701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EFA653-6450-DE39-9CE5-2771DB5D5FAB}"/>
              </a:ext>
            </a:extLst>
          </p:cNvPr>
          <p:cNvSpPr txBox="1"/>
          <p:nvPr/>
        </p:nvSpPr>
        <p:spPr>
          <a:xfrm>
            <a:off x="540000" y="324741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C1A352-F208-83B7-366E-84258BD81F81}"/>
                  </a:ext>
                </a:extLst>
              </p:cNvPr>
              <p:cNvSpPr txBox="1"/>
              <p:nvPr/>
            </p:nvSpPr>
            <p:spPr>
              <a:xfrm>
                <a:off x="540000" y="3585830"/>
                <a:ext cx="41871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C1A352-F208-83B7-366E-84258BD81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5830"/>
                <a:ext cx="4187190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4430EB3-3E7D-6702-5DF8-203893328F9D}"/>
              </a:ext>
            </a:extLst>
          </p:cNvPr>
          <p:cNvSpPr txBox="1"/>
          <p:nvPr/>
        </p:nvSpPr>
        <p:spPr>
          <a:xfrm>
            <a:off x="540000" y="4783483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3" name="yt_shape_14043"/>
          <p:cNvSpPr txBox="1"/>
          <p:nvPr/>
        </p:nvSpPr>
        <p:spPr>
          <a:xfrm>
            <a:off x="407368" y="1268413"/>
            <a:ext cx="10983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6" name="yt_image_14038" title="H_144.2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281" y="2360958"/>
            <a:ext cx="172478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45"/>
              <p:cNvSpPr txBox="1"/>
              <p:nvPr/>
            </p:nvSpPr>
            <p:spPr>
              <a:xfrm>
                <a:off x="540000" y="1855410"/>
                <a:ext cx="7167027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轴交于点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倍，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4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5410"/>
                <a:ext cx="7167027" cy="3507179"/>
              </a:xfrm>
              <a:prstGeom prst="rect">
                <a:avLst/>
              </a:prstGeom>
              <a:blipFill>
                <a:blip r:embed="rId3"/>
                <a:stretch>
                  <a:fillRect l="-2638" t="-1389" r="-1617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9790252-84A5-6488-C1DE-0B32CD3D440E}"/>
              </a:ext>
            </a:extLst>
          </p:cNvPr>
          <p:cNvSpPr txBox="1"/>
          <p:nvPr/>
        </p:nvSpPr>
        <p:spPr>
          <a:xfrm>
            <a:off x="449989" y="1808604"/>
            <a:ext cx="521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19B505-FE5B-0DB4-94BA-E62F7EF37CDD}"/>
              </a:ext>
            </a:extLst>
          </p:cNvPr>
          <p:cNvSpPr txBox="1"/>
          <p:nvPr/>
        </p:nvSpPr>
        <p:spPr>
          <a:xfrm>
            <a:off x="449989" y="2284092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轴交于点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85FB54-24B7-3451-F6E1-3AE6EA7B448A}"/>
              </a:ext>
            </a:extLst>
          </p:cNvPr>
          <p:cNvSpPr txBox="1"/>
          <p:nvPr/>
        </p:nvSpPr>
        <p:spPr>
          <a:xfrm>
            <a:off x="449989" y="2759580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2BDDC0E-0D56-EB35-26BF-3D4632AAE8A8}"/>
              </a:ext>
            </a:extLst>
          </p:cNvPr>
          <p:cNvSpPr txBox="1"/>
          <p:nvPr/>
        </p:nvSpPr>
        <p:spPr>
          <a:xfrm>
            <a:off x="449989" y="3235068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D84FEA3-014D-9825-5DFB-08D035145E46}"/>
                  </a:ext>
                </a:extLst>
              </p:cNvPr>
              <p:cNvSpPr txBox="1"/>
              <p:nvPr/>
            </p:nvSpPr>
            <p:spPr>
              <a:xfrm>
                <a:off x="449989" y="3710556"/>
                <a:ext cx="7277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D84FEA3-014D-9825-5DFB-08D035145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0556"/>
                <a:ext cx="7277798" cy="765061"/>
              </a:xfrm>
              <a:prstGeom prst="rect">
                <a:avLst/>
              </a:prstGeom>
              <a:blipFill>
                <a:blip r:embed="rId4"/>
                <a:stretch>
                  <a:fillRect l="-1340" r="-125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0A7D5E8-15CE-5C65-3C5D-8DF287A90EC0}"/>
              </a:ext>
            </a:extLst>
          </p:cNvPr>
          <p:cNvSpPr txBox="1"/>
          <p:nvPr/>
        </p:nvSpPr>
        <p:spPr>
          <a:xfrm>
            <a:off x="449989" y="4382005"/>
            <a:ext cx="191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75D6378-8BCA-EC8C-DE19-A02574A0AF7A}"/>
              </a:ext>
            </a:extLst>
          </p:cNvPr>
          <p:cNvSpPr txBox="1"/>
          <p:nvPr/>
        </p:nvSpPr>
        <p:spPr>
          <a:xfrm>
            <a:off x="449989" y="4857493"/>
            <a:ext cx="533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872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2023-11-02T15:40:16Z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