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71" r:id="rId6"/>
    <p:sldId id="376" r:id="rId7"/>
    <p:sldId id="377" r:id="rId8"/>
    <p:sldId id="378" r:id="rId9"/>
    <p:sldId id="380" r:id="rId10"/>
    <p:sldId id="383" r:id="rId11"/>
    <p:sldId id="386" r:id="rId12"/>
    <p:sldId id="388" r:id="rId13"/>
    <p:sldId id="389" r:id="rId14"/>
    <p:sldId id="393" r:id="rId15"/>
    <p:sldId id="39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704" y="32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0" name="yt_shape_13390"/>
          <p:cNvSpPr txBox="1"/>
          <p:nvPr/>
        </p:nvSpPr>
        <p:spPr>
          <a:xfrm>
            <a:off x="539881" y="128962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389" name="yt_image_1338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8962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2" name="yt_shape_13392"/>
          <p:cNvSpPr txBox="1"/>
          <p:nvPr/>
        </p:nvSpPr>
        <p:spPr>
          <a:xfrm>
            <a:off x="540000" y="19872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一般地，形如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为常数，且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的函数叫正比例函数，其中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比例系数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12A487-7280-D347-E91B-805FCD221983}"/>
              </a:ext>
            </a:extLst>
          </p:cNvPr>
          <p:cNvSpPr txBox="1"/>
          <p:nvPr/>
        </p:nvSpPr>
        <p:spPr>
          <a:xfrm>
            <a:off x="5391877" y="19403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FD497F-B9D0-A39A-9900-0CCB8340669F}"/>
              </a:ext>
            </a:extLst>
          </p:cNvPr>
          <p:cNvSpPr txBox="1"/>
          <p:nvPr/>
        </p:nvSpPr>
        <p:spPr>
          <a:xfrm>
            <a:off x="11165613" y="194039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比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084B92-CF26-D93E-605D-40D9C170B51A}"/>
              </a:ext>
            </a:extLst>
          </p:cNvPr>
          <p:cNvSpPr txBox="1"/>
          <p:nvPr/>
        </p:nvSpPr>
        <p:spPr>
          <a:xfrm>
            <a:off x="449989" y="241588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例系数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47" name="yt_shape_13447"/>
              <p:cNvSpPr txBox="1"/>
              <p:nvPr/>
            </p:nvSpPr>
            <p:spPr>
              <a:xfrm>
                <a:off x="497379" y="1835099"/>
                <a:ext cx="6532237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为何值时，函数图象经过第一、三象限；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函数图象经过第一、三象限，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的增大而减小，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在该函数图象上，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447" name="yt_shape_134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835099"/>
                <a:ext cx="6532237" cy="3519681"/>
              </a:xfrm>
              <a:prstGeom prst="rect">
                <a:avLst/>
              </a:prstGeom>
              <a:blipFill>
                <a:blip r:embed="rId2"/>
                <a:stretch>
                  <a:fillRect l="-2894" t="-1386" r="-1867" b="-22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C2D4E99-5C55-E4EC-27E0-324AE64DC62F}"/>
              </a:ext>
            </a:extLst>
          </p:cNvPr>
          <p:cNvSpPr txBox="1"/>
          <p:nvPr/>
        </p:nvSpPr>
        <p:spPr>
          <a:xfrm>
            <a:off x="469862" y="2259475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函数图象经过第一、三象限，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CA2135-C20C-A701-F52B-4A8327710B3E}"/>
              </a:ext>
            </a:extLst>
          </p:cNvPr>
          <p:cNvSpPr txBox="1"/>
          <p:nvPr/>
        </p:nvSpPr>
        <p:spPr>
          <a:xfrm>
            <a:off x="469862" y="2734963"/>
            <a:ext cx="351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7E0E2B-E076-0C49-25B3-BFD4D35D5368}"/>
              </a:ext>
            </a:extLst>
          </p:cNvPr>
          <p:cNvSpPr txBox="1"/>
          <p:nvPr/>
        </p:nvSpPr>
        <p:spPr>
          <a:xfrm>
            <a:off x="407368" y="3719979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的增大而减小，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298A7A-C6BA-93C6-B6AD-C6B6B17B3EFB}"/>
              </a:ext>
            </a:extLst>
          </p:cNvPr>
          <p:cNvSpPr txBox="1"/>
          <p:nvPr/>
        </p:nvSpPr>
        <p:spPr>
          <a:xfrm>
            <a:off x="407368" y="4195467"/>
            <a:ext cx="374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41F345-64C6-483C-09AE-A415525A9A5B}"/>
              </a:ext>
            </a:extLst>
          </p:cNvPr>
          <p:cNvSpPr txBox="1"/>
          <p:nvPr/>
        </p:nvSpPr>
        <p:spPr>
          <a:xfrm>
            <a:off x="407368" y="5209462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在该函数图象上，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66F6CCA-500E-1E0C-7C17-520B64FB0164}"/>
                  </a:ext>
                </a:extLst>
              </p:cNvPr>
              <p:cNvSpPr txBox="1"/>
              <p:nvPr/>
            </p:nvSpPr>
            <p:spPr>
              <a:xfrm>
                <a:off x="407368" y="5684950"/>
                <a:ext cx="37217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66F6CCA-500E-1E0C-7C17-520B64FB01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684950"/>
                <a:ext cx="3721798" cy="726326"/>
              </a:xfrm>
              <a:prstGeom prst="rect">
                <a:avLst/>
              </a:prstGeom>
              <a:blipFill>
                <a:blip r:embed="rId3"/>
                <a:stretch>
                  <a:fillRect l="-2623" r="-262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07368" y="1263229"/>
            <a:ext cx="545053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已知正比例函数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求：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7368" y="3272595"/>
            <a:ext cx="570663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为何值时，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的增大而减小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5664" y="4704042"/>
            <a:ext cx="784668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为何值时，点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在该函数图象上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56" name="yt_shape_13456"/>
              <p:cNvSpPr txBox="1"/>
              <p:nvPr/>
            </p:nvSpPr>
            <p:spPr>
              <a:xfrm>
                <a:off x="551384" y="1052736"/>
                <a:ext cx="6084999" cy="43974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成正比例关系且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成正比例关系，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则由题意，得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由已知，得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456" name="yt_shape_134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52736"/>
                <a:ext cx="6084999" cy="4397486"/>
              </a:xfrm>
              <a:prstGeom prst="rect">
                <a:avLst/>
              </a:prstGeom>
              <a:blipFill>
                <a:blip r:embed="rId2"/>
                <a:stretch>
                  <a:fillRect l="-3003" t="-2497" r="-2102" b="-1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78542D-6425-53C0-2C9B-13D8823CB965}"/>
              </a:ext>
            </a:extLst>
          </p:cNvPr>
          <p:cNvSpPr txBox="1"/>
          <p:nvPr/>
        </p:nvSpPr>
        <p:spPr>
          <a:xfrm>
            <a:off x="503188" y="1850213"/>
            <a:ext cx="50219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成正比例关系，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54AC75-5DA1-726D-D66B-6BB1F90D9F20}"/>
              </a:ext>
            </a:extLst>
          </p:cNvPr>
          <p:cNvSpPr txBox="1"/>
          <p:nvPr/>
        </p:nvSpPr>
        <p:spPr>
          <a:xfrm>
            <a:off x="498347" y="2283274"/>
            <a:ext cx="40726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1E4BFB-0C95-0AA6-F1B0-DA6828CA0037}"/>
              </a:ext>
            </a:extLst>
          </p:cNvPr>
          <p:cNvSpPr txBox="1"/>
          <p:nvPr/>
        </p:nvSpPr>
        <p:spPr>
          <a:xfrm>
            <a:off x="526823" y="2720421"/>
            <a:ext cx="59363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则由题意，得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D2501-5100-2E90-EC64-44F343E1DE96}"/>
              </a:ext>
            </a:extLst>
          </p:cNvPr>
          <p:cNvSpPr txBox="1"/>
          <p:nvPr/>
        </p:nvSpPr>
        <p:spPr>
          <a:xfrm>
            <a:off x="499463" y="3162269"/>
            <a:ext cx="40138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B0042C-59F3-B5D3-8FD6-1A82108E9922}"/>
              </a:ext>
            </a:extLst>
          </p:cNvPr>
          <p:cNvSpPr txBox="1"/>
          <p:nvPr/>
        </p:nvSpPr>
        <p:spPr>
          <a:xfrm>
            <a:off x="464439" y="4030744"/>
            <a:ext cx="43361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6D1B219-16CF-6C5C-CC30-642C1CDF0DD0}"/>
                  </a:ext>
                </a:extLst>
              </p:cNvPr>
              <p:cNvSpPr txBox="1"/>
              <p:nvPr/>
            </p:nvSpPr>
            <p:spPr>
              <a:xfrm>
                <a:off x="499463" y="4854012"/>
                <a:ext cx="5818886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6D1B219-16CF-6C5C-CC30-642C1CDF0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463" y="4854012"/>
                <a:ext cx="5818886" cy="661747"/>
              </a:xfrm>
              <a:prstGeom prst="rect">
                <a:avLst/>
              </a:prstGeom>
              <a:blipFill>
                <a:blip r:embed="rId3"/>
                <a:stretch>
                  <a:fillRect l="-1677" r="-1677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261905E-1657-FF37-B924-137362E8EC5B}"/>
                  </a:ext>
                </a:extLst>
              </p:cNvPr>
              <p:cNvSpPr txBox="1"/>
              <p:nvPr/>
            </p:nvSpPr>
            <p:spPr>
              <a:xfrm>
                <a:off x="464439" y="5883284"/>
                <a:ext cx="6023673" cy="6617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由已知，得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261905E-1657-FF37-B924-137362E8EC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39" y="5883284"/>
                <a:ext cx="6023673" cy="661746"/>
              </a:xfrm>
              <a:prstGeom prst="rect">
                <a:avLst/>
              </a:prstGeom>
              <a:blipFill>
                <a:blip r:embed="rId4"/>
                <a:stretch>
                  <a:fillRect l="-1518" r="-1721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499463" y="3520538"/>
            <a:ext cx="8232576" cy="465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1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时，求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的值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9463" y="4494822"/>
            <a:ext cx="6096000" cy="46544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hangingPunct="0">
              <a:lnSpc>
                <a:spcPct val="11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时，求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的值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0363" y="5450222"/>
            <a:ext cx="8016552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1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若点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在此函数图象上，求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1" name="yt_shape_13461"/>
          <p:cNvSpPr txBox="1"/>
          <p:nvPr/>
        </p:nvSpPr>
        <p:spPr>
          <a:xfrm>
            <a:off x="539881" y="186732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460" name="yt_image_13460" title="H_50.9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86732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63" name="yt_shape_13463"/>
          <p:cNvSpPr txBox="1"/>
          <p:nvPr/>
        </p:nvSpPr>
        <p:spPr>
          <a:xfrm>
            <a:off x="540000" y="256490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某厂生产的体重秤，最大称重为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，在体检时可看到显示盘，已知指针顺时针旋转角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与体重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有如下关系：</a:t>
            </a:r>
          </a:p>
        </p:txBody>
      </p:sp>
      <p:graphicFrame>
        <p:nvGraphicFramePr>
          <p:cNvPr id="13464" name="yt_table_1346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718937"/>
              </p:ext>
            </p:extLst>
          </p:nvPr>
        </p:nvGraphicFramePr>
        <p:xfrm>
          <a:off x="539881" y="3683563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D597076-6338-A66C-BA65-F027E332E783}"/>
              </a:ext>
            </a:extLst>
          </p:cNvPr>
          <p:cNvSpPr txBox="1"/>
          <p:nvPr/>
        </p:nvSpPr>
        <p:spPr>
          <a:xfrm>
            <a:off x="479376" y="1468296"/>
            <a:ext cx="9136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观察表格数据，发现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之间的关系为正比例函数关系，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FFCADB-12F9-995D-14AF-7ADC3EE96010}"/>
              </a:ext>
            </a:extLst>
          </p:cNvPr>
          <p:cNvSpPr txBox="1"/>
          <p:nvPr/>
        </p:nvSpPr>
        <p:spPr>
          <a:xfrm>
            <a:off x="479376" y="1943784"/>
            <a:ext cx="601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61CC85-D1E8-CFE8-9DDF-D41758CBBBFA}"/>
                  </a:ext>
                </a:extLst>
              </p:cNvPr>
              <p:cNvSpPr txBox="1"/>
              <p:nvPr/>
            </p:nvSpPr>
            <p:spPr>
              <a:xfrm>
                <a:off x="479376" y="2419272"/>
                <a:ext cx="322173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61CC85-D1E8-CFE8-9DDF-D41758CBB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419272"/>
                <a:ext cx="3221736" cy="773570"/>
              </a:xfrm>
              <a:prstGeom prst="rect">
                <a:avLst/>
              </a:prstGeom>
              <a:blipFill>
                <a:blip r:embed="rId2"/>
                <a:stretch>
                  <a:fillRect l="-3030" r="-303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026EC3D-404B-B248-0931-988C04EF2D38}"/>
                  </a:ext>
                </a:extLst>
              </p:cNvPr>
              <p:cNvSpPr txBox="1"/>
              <p:nvPr/>
            </p:nvSpPr>
            <p:spPr>
              <a:xfrm>
                <a:off x="479376" y="3099230"/>
                <a:ext cx="4710811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之间的函数解析式为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026EC3D-404B-B248-0931-988C04EF2D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099230"/>
                <a:ext cx="4710811" cy="773570"/>
              </a:xfrm>
              <a:prstGeom prst="rect">
                <a:avLst/>
              </a:prstGeom>
              <a:blipFill>
                <a:blip r:embed="rId3"/>
                <a:stretch>
                  <a:fillRect l="-2073" r="-2073" b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7C89609-DF4E-517E-5FD6-A96C3E99F297}"/>
                  </a:ext>
                </a:extLst>
              </p:cNvPr>
              <p:cNvSpPr txBox="1"/>
              <p:nvPr/>
            </p:nvSpPr>
            <p:spPr>
              <a:xfrm>
                <a:off x="479376" y="3779188"/>
                <a:ext cx="5261673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345.6.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7C89609-DF4E-517E-5FD6-A96C3E99F2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779188"/>
                <a:ext cx="5261673" cy="773570"/>
              </a:xfrm>
              <a:prstGeom prst="rect">
                <a:avLst/>
              </a:prstGeom>
              <a:blipFill>
                <a:blip r:embed="rId4"/>
                <a:stretch>
                  <a:fillRect l="-1854" r="-1854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230767D-5D45-4017-DA05-D5954C273175}"/>
                  </a:ext>
                </a:extLst>
              </p:cNvPr>
              <p:cNvSpPr txBox="1"/>
              <p:nvPr/>
            </p:nvSpPr>
            <p:spPr>
              <a:xfrm>
                <a:off x="479376" y="4459146"/>
                <a:ext cx="6903148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之间的函数解析式为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345.6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230767D-5D45-4017-DA05-D5954C273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459146"/>
                <a:ext cx="6903148" cy="773570"/>
              </a:xfrm>
              <a:prstGeom prst="rect">
                <a:avLst/>
              </a:prstGeom>
              <a:blipFill>
                <a:blip r:embed="rId5"/>
                <a:stretch>
                  <a:fillRect l="-1413" r="-1413" b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3466"/>
          <p:cNvSpPr txBox="1"/>
          <p:nvPr/>
        </p:nvSpPr>
        <p:spPr>
          <a:xfrm>
            <a:off x="479376" y="992808"/>
            <a:ext cx="4812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2" name="yt_table_1346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658961"/>
              </p:ext>
            </p:extLst>
          </p:nvPr>
        </p:nvGraphicFramePr>
        <p:xfrm>
          <a:off x="6096649" y="2738944"/>
          <a:ext cx="595840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93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3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3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3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27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yt_shape_13468"/>
          <p:cNvSpPr txBox="1"/>
          <p:nvPr/>
        </p:nvSpPr>
        <p:spPr>
          <a:xfrm>
            <a:off x="407368" y="5232716"/>
            <a:ext cx="7694414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当指针旋转到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158.4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度的位置时，求此时称量的体重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度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的位置时，此时称量的体重为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55kg.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0AFEA3C-BED6-2220-7B4B-7F15BBF3CEEE}"/>
                  </a:ext>
                </a:extLst>
              </p:cNvPr>
              <p:cNvSpPr txBox="1"/>
              <p:nvPr/>
            </p:nvSpPr>
            <p:spPr>
              <a:xfrm>
                <a:off x="407368" y="5615435"/>
                <a:ext cx="535533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158.4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158.4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0AFEA3C-BED6-2220-7B4B-7F15BBF3CE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615435"/>
                <a:ext cx="5355336" cy="773570"/>
              </a:xfrm>
              <a:prstGeom prst="rect">
                <a:avLst/>
              </a:prstGeom>
              <a:blipFill>
                <a:blip r:embed="rId6"/>
                <a:stretch>
                  <a:fillRect l="-1822" r="-1936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58F8EE7A-D4DD-8856-9CCF-761B4712018C}"/>
              </a:ext>
            </a:extLst>
          </p:cNvPr>
          <p:cNvSpPr txBox="1"/>
          <p:nvPr/>
        </p:nvSpPr>
        <p:spPr>
          <a:xfrm>
            <a:off x="407368" y="6295393"/>
            <a:ext cx="7952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当指针旋转到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158.4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度的位置时，此时称量的体重为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55kg.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3" name="yt_shape_13473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3472" name="yt_image_134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1343921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5" name="yt_shape_13475"/>
          <p:cNvSpPr txBox="1"/>
          <p:nvPr/>
        </p:nvSpPr>
        <p:spPr>
          <a:xfrm>
            <a:off x="1553804" y="1988840"/>
            <a:ext cx="9084392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理解正比例函数的定义应注意三点：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的指数为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比例系数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函数式是含自变量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的单项式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4" name="yt_shape_13394"/>
          <p:cNvSpPr txBox="1"/>
          <p:nvPr/>
        </p:nvSpPr>
        <p:spPr>
          <a:xfrm>
            <a:off x="551384" y="1141273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393" name="yt_image_13393" title="H_51.3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41273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6" name="yt_shape_13396"/>
          <p:cNvSpPr txBox="1"/>
          <p:nvPr/>
        </p:nvSpPr>
        <p:spPr>
          <a:xfrm>
            <a:off x="551384" y="1844570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正比例函数的定义</a:t>
            </a:r>
          </a:p>
        </p:txBody>
      </p:sp>
      <p:sp>
        <p:nvSpPr>
          <p:cNvPr id="13397" name="yt_shape_13397"/>
          <p:cNvSpPr txBox="1"/>
          <p:nvPr/>
        </p:nvSpPr>
        <p:spPr>
          <a:xfrm>
            <a:off x="551384" y="2348880"/>
            <a:ext cx="62485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下列函数，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398" name="yt_table_13398" title="H_99.9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5011218"/>
                  </p:ext>
                </p:extLst>
              </p:nvPr>
            </p:nvGraphicFramePr>
            <p:xfrm>
              <a:off x="551384" y="2828183"/>
              <a:ext cx="6842379" cy="1346454"/>
            </p:xfrm>
            <a:graphic>
              <a:graphicData uri="http://schemas.openxmlformats.org/drawingml/2006/table">
                <a:tbl>
                  <a:tblPr/>
                  <a:tblGrid>
                    <a:gridCol w="5017135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  <a:gridCol w="1825244">
                      <a:extLst>
                        <a:ext uri="{9D8B030D-6E8A-4147-A177-3AD203B41FA5}">
                          <a16:colId xmlns:a16="http://schemas.microsoft.com/office/drawing/2014/main" val="105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398" name="yt_table_13398" title="H_99.9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5011218"/>
                  </p:ext>
                </p:extLst>
              </p:nvPr>
            </p:nvGraphicFramePr>
            <p:xfrm>
              <a:off x="551384" y="2828183"/>
              <a:ext cx="6842379" cy="1346454"/>
            </p:xfrm>
            <a:graphic>
              <a:graphicData uri="http://schemas.openxmlformats.org/drawingml/2006/table">
                <a:tbl>
                  <a:tblPr/>
                  <a:tblGrid>
                    <a:gridCol w="5017135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  <a:gridCol w="1825244">
                      <a:extLst>
                        <a:ext uri="{9D8B030D-6E8A-4147-A177-3AD203B41FA5}">
                          <a16:colId xmlns:a16="http://schemas.microsoft.com/office/drawing/2014/main" val="10538"/>
                        </a:ext>
                      </a:extLst>
                    </a:gridCol>
                  </a:tblGrid>
                  <a:tr h="67500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74333" b="-10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1"/>
                      </a:ext>
                    </a:extLst>
                  </a:tr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36452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74333" t="-100000" b="-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399" name="yt_shape_13399"/>
          <p:cNvSpPr txBox="1"/>
          <p:nvPr/>
        </p:nvSpPr>
        <p:spPr>
          <a:xfrm>
            <a:off x="551384" y="4147485"/>
            <a:ext cx="10166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是正比例函数，则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400" name="yt_table_13400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7519861"/>
                  </p:ext>
                </p:extLst>
              </p:nvPr>
            </p:nvGraphicFramePr>
            <p:xfrm>
              <a:off x="551384" y="4626788"/>
              <a:ext cx="9102091" cy="671449"/>
            </p:xfrm>
            <a:graphic>
              <a:graphicData uri="http://schemas.openxmlformats.org/drawingml/2006/table">
                <a:tbl>
                  <a:tblPr/>
                  <a:tblGrid>
                    <a:gridCol w="2491105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  <a:gridCol w="2526030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2473643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1611313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400" name="yt_table_13400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7519861"/>
                  </p:ext>
                </p:extLst>
              </p:nvPr>
            </p:nvGraphicFramePr>
            <p:xfrm>
              <a:off x="551384" y="4626788"/>
              <a:ext cx="9102091" cy="671449"/>
            </p:xfrm>
            <a:graphic>
              <a:graphicData uri="http://schemas.openxmlformats.org/drawingml/2006/table">
                <a:tbl>
                  <a:tblPr/>
                  <a:tblGrid>
                    <a:gridCol w="2491105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  <a:gridCol w="2526030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2473643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1611313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</a:tblGrid>
                  <a:tr h="67144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8554" r="-161446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65909" b="-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401" name="yt_shape_13401"/>
              <p:cNvSpPr txBox="1"/>
              <p:nvPr/>
            </p:nvSpPr>
            <p:spPr>
              <a:xfrm>
                <a:off x="551384" y="5310150"/>
                <a:ext cx="671177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是正比例函数，那么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3401" name="yt_shape_134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310150"/>
                <a:ext cx="6711774" cy="638893"/>
              </a:xfrm>
              <a:prstGeom prst="rect">
                <a:avLst/>
              </a:prstGeom>
              <a:blipFill>
                <a:blip r:embed="rId5"/>
                <a:stretch>
                  <a:fillRect l="-2725" r="-190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4707057" title="H_28.801733">
            <a:extLst>
              <a:ext uri="{FF2B5EF4-FFF2-40B4-BE49-F238E27FC236}">
                <a16:creationId xmlns:a16="http://schemas.microsoft.com/office/drawing/2014/main" id="{ECB48EE6-E2FD-9E59-915F-E850D5A351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862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0F96CE-F52A-E60C-772A-4DBE8BCAE519}"/>
              </a:ext>
            </a:extLst>
          </p:cNvPr>
          <p:cNvSpPr txBox="1"/>
          <p:nvPr/>
        </p:nvSpPr>
        <p:spPr>
          <a:xfrm>
            <a:off x="5836648" y="23020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9053F3-8077-CA24-2BAD-76B2D5639316}"/>
              </a:ext>
            </a:extLst>
          </p:cNvPr>
          <p:cNvSpPr txBox="1"/>
          <p:nvPr/>
        </p:nvSpPr>
        <p:spPr>
          <a:xfrm>
            <a:off x="9699035" y="41006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2C351B-1955-D0E3-0C26-618434B81CFE}"/>
                  </a:ext>
                </a:extLst>
              </p:cNvPr>
              <p:cNvSpPr txBox="1"/>
              <p:nvPr/>
            </p:nvSpPr>
            <p:spPr>
              <a:xfrm>
                <a:off x="6598648" y="5085184"/>
                <a:ext cx="6134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2C351B-1955-D0E3-0C26-618434B81C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8648" y="5085184"/>
                <a:ext cx="613474" cy="76506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04" name="yt_shape_13404"/>
              <p:cNvSpPr txBox="1"/>
              <p:nvPr/>
            </p:nvSpPr>
            <p:spPr>
              <a:xfrm>
                <a:off x="479376" y="1811919"/>
                <a:ext cx="5336013" cy="2285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是正比例函数，比例系数是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不是正比例函数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是正比例函数，比例系数是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404" name="yt_shape_134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11919"/>
                <a:ext cx="5336013" cy="2285049"/>
              </a:xfrm>
              <a:prstGeom prst="rect">
                <a:avLst/>
              </a:prstGeom>
              <a:blipFill>
                <a:blip r:embed="rId2"/>
                <a:stretch>
                  <a:fillRect l="-3543" r="-2514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7DD1F95-15D6-B21E-0010-678C0367D573}"/>
              </a:ext>
            </a:extLst>
          </p:cNvPr>
          <p:cNvSpPr txBox="1"/>
          <p:nvPr/>
        </p:nvSpPr>
        <p:spPr>
          <a:xfrm>
            <a:off x="389365" y="2440563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是正比例函数，比例系数是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226AE5-EDEE-EB64-4F05-74003A0550B4}"/>
              </a:ext>
            </a:extLst>
          </p:cNvPr>
          <p:cNvSpPr txBox="1"/>
          <p:nvPr/>
        </p:nvSpPr>
        <p:spPr>
          <a:xfrm>
            <a:off x="389365" y="2916051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不是正比例函数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C4F9131-60A3-5851-0041-19E2E406C680}"/>
                  </a:ext>
                </a:extLst>
              </p:cNvPr>
              <p:cNvSpPr txBox="1"/>
              <p:nvPr/>
            </p:nvSpPr>
            <p:spPr>
              <a:xfrm>
                <a:off x="389365" y="3391539"/>
                <a:ext cx="510927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是正比例函数，比例系数是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C4F9131-60A3-5851-0041-19E2E406C6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391539"/>
                <a:ext cx="5109273" cy="730136"/>
              </a:xfrm>
              <a:prstGeom prst="rect">
                <a:avLst/>
              </a:prstGeom>
              <a:blipFill>
                <a:blip r:embed="rId3"/>
                <a:stretch>
                  <a:fillRect l="-1909" r="-190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479376" y="1267545"/>
            <a:ext cx="101645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下列函数中哪些是正比例函数？哪些不是？若是，请指出比例系数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0" name="yt_shape_13410"/>
          <p:cNvSpPr txBox="1"/>
          <p:nvPr/>
        </p:nvSpPr>
        <p:spPr>
          <a:xfrm>
            <a:off x="539881" y="1340514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求正比例函数解析式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11" name="yt_shape_13411"/>
              <p:cNvSpPr txBox="1"/>
              <p:nvPr/>
            </p:nvSpPr>
            <p:spPr>
              <a:xfrm>
                <a:off x="540000" y="1844824"/>
                <a:ext cx="11111999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支彩笔售价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表示彩笔的售价，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表示彩笔的支数，那么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的关系式是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根据下表写出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，它是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正比例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411" name="yt_shape_134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11111999" cy="1587679"/>
              </a:xfrm>
              <a:prstGeom prst="rect">
                <a:avLst/>
              </a:prstGeom>
              <a:blipFill>
                <a:blip r:embed="rId2"/>
                <a:stretch>
                  <a:fillRect l="-1701" t="-3462" r="-659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14" name="yt_table_1341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320443"/>
              </p:ext>
            </p:extLst>
          </p:nvPr>
        </p:nvGraphicFramePr>
        <p:xfrm>
          <a:off x="539881" y="3494902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698904707220" title="H_28.801733">
            <a:extLst>
              <a:ext uri="{FF2B5EF4-FFF2-40B4-BE49-F238E27FC236}">
                <a16:creationId xmlns:a16="http://schemas.microsoft.com/office/drawing/2014/main" id="{032C7CAD-05CB-9127-EE0E-4ED5423EA1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82191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6AFE05-2430-FCD2-7D59-B4FC2F72FBFE}"/>
                  </a:ext>
                </a:extLst>
              </p:cNvPr>
              <p:cNvSpPr txBox="1"/>
              <p:nvPr/>
            </p:nvSpPr>
            <p:spPr>
              <a:xfrm>
                <a:off x="2413727" y="2086859"/>
                <a:ext cx="11881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6AFE05-2430-FCD2-7D59-B4FC2F72FB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3727" y="2086859"/>
                <a:ext cx="1188149" cy="766077"/>
              </a:xfrm>
              <a:prstGeom prst="rect">
                <a:avLst/>
              </a:prstGeom>
              <a:blipFill>
                <a:blip r:embed="rId4"/>
                <a:stretch>
                  <a:fillRect l="-820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6D10573-6A9A-A0AB-DB02-E70F354A14F4}"/>
              </a:ext>
            </a:extLst>
          </p:cNvPr>
          <p:cNvSpPr txBox="1"/>
          <p:nvPr/>
        </p:nvSpPr>
        <p:spPr>
          <a:xfrm>
            <a:off x="6130064" y="2918224"/>
            <a:ext cx="1516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8A47F7-2289-B1A7-480B-8695D926B02A}"/>
              </a:ext>
            </a:extLst>
          </p:cNvPr>
          <p:cNvSpPr txBox="1"/>
          <p:nvPr/>
        </p:nvSpPr>
        <p:spPr>
          <a:xfrm>
            <a:off x="8685938" y="292494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正比例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6" name="yt_shape_13416"/>
          <p:cNvSpPr txBox="1"/>
          <p:nvPr/>
        </p:nvSpPr>
        <p:spPr>
          <a:xfrm>
            <a:off x="551384" y="1268413"/>
            <a:ext cx="8854988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之间成正比例关系，且当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4C8E6B-1452-D6D8-AC59-06A31824BFE9}"/>
              </a:ext>
            </a:extLst>
          </p:cNvPr>
          <p:cNvSpPr txBox="1"/>
          <p:nvPr/>
        </p:nvSpPr>
        <p:spPr>
          <a:xfrm>
            <a:off x="461373" y="2228676"/>
            <a:ext cx="8000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，把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代入，得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61CFD3-5803-0B8F-3FBA-BB479F7A8265}"/>
              </a:ext>
            </a:extLst>
          </p:cNvPr>
          <p:cNvSpPr txBox="1"/>
          <p:nvPr/>
        </p:nvSpPr>
        <p:spPr>
          <a:xfrm>
            <a:off x="461373" y="2704164"/>
            <a:ext cx="1153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9A3267-E66C-8360-E2AF-F7C80DF5703E}"/>
              </a:ext>
            </a:extLst>
          </p:cNvPr>
          <p:cNvSpPr txBox="1"/>
          <p:nvPr/>
        </p:nvSpPr>
        <p:spPr>
          <a:xfrm>
            <a:off x="461373" y="3179652"/>
            <a:ext cx="430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之间的函数关系为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6F68F1-BEAD-88FD-78D4-B8483ABE2CD6}"/>
              </a:ext>
            </a:extLst>
          </p:cNvPr>
          <p:cNvSpPr txBox="1"/>
          <p:nvPr/>
        </p:nvSpPr>
        <p:spPr>
          <a:xfrm>
            <a:off x="461373" y="4166888"/>
            <a:ext cx="418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1373" y="3691400"/>
            <a:ext cx="361188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时，求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1" name="yt_shape_13421"/>
          <p:cNvSpPr txBox="1"/>
          <p:nvPr/>
        </p:nvSpPr>
        <p:spPr>
          <a:xfrm>
            <a:off x="540000" y="1246213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两地相距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，小明以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地向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地步行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，步行的时间为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之间的函数解析式，并指出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的什么函数；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由题意可得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，此函数是正比例函数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两地相距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30km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，解得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即该函数自变量的取值范围为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457E88-73D4-8E38-8A18-CA7DB2527688}"/>
              </a:ext>
            </a:extLst>
          </p:cNvPr>
          <p:cNvSpPr txBox="1"/>
          <p:nvPr/>
        </p:nvSpPr>
        <p:spPr>
          <a:xfrm>
            <a:off x="470701" y="2625871"/>
            <a:ext cx="6926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由题意可得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，此函数是正比例函数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7BE445-72A0-B135-A60A-8D5553EA8B38}"/>
              </a:ext>
            </a:extLst>
          </p:cNvPr>
          <p:cNvSpPr txBox="1"/>
          <p:nvPr/>
        </p:nvSpPr>
        <p:spPr>
          <a:xfrm>
            <a:off x="456637" y="3627958"/>
            <a:ext cx="4140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两地相距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30km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5BCF35-0959-1E03-AA82-A0AD923CF4E5}"/>
              </a:ext>
            </a:extLst>
          </p:cNvPr>
          <p:cNvSpPr txBox="1"/>
          <p:nvPr/>
        </p:nvSpPr>
        <p:spPr>
          <a:xfrm>
            <a:off x="456637" y="4156044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42615C-BCFB-B0AD-2DA3-18A059659DFA}"/>
              </a:ext>
            </a:extLst>
          </p:cNvPr>
          <p:cNvSpPr txBox="1"/>
          <p:nvPr/>
        </p:nvSpPr>
        <p:spPr>
          <a:xfrm>
            <a:off x="444061" y="4630045"/>
            <a:ext cx="526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即该函数自变量的取值范围为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000" y="3107420"/>
            <a:ext cx="5032147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写出该函数自变量的取值范围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6" name="yt_shape_13426"/>
          <p:cNvSpPr txBox="1"/>
          <p:nvPr/>
        </p:nvSpPr>
        <p:spPr>
          <a:xfrm>
            <a:off x="407368" y="1412776"/>
            <a:ext cx="783227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不能正确建模正比例函数，确定复合函数关系</a:t>
            </a:r>
          </a:p>
        </p:txBody>
      </p:sp>
      <p:sp>
        <p:nvSpPr>
          <p:cNvPr id="13427" name="yt_shape_13427"/>
          <p:cNvSpPr txBox="1"/>
          <p:nvPr/>
        </p:nvSpPr>
        <p:spPr>
          <a:xfrm>
            <a:off x="407489" y="1917086"/>
            <a:ext cx="1051304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也成正比例，且比例系数都为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28" name="yt_table_134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273566"/>
              </p:ext>
            </p:extLst>
          </p:nvPr>
        </p:nvGraphicFramePr>
        <p:xfrm>
          <a:off x="407368" y="2876521"/>
          <a:ext cx="4758056" cy="950976"/>
        </p:xfrm>
        <a:graphic>
          <a:graphicData uri="http://schemas.openxmlformats.org/drawingml/2006/table">
            <a:tbl>
              <a:tblPr/>
              <a:tblGrid>
                <a:gridCol w="2845118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1912938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</a:tbl>
          </a:graphicData>
        </a:graphic>
      </p:graphicFrame>
      <p:pic>
        <p:nvPicPr>
          <p:cNvPr id="3" name="yt_shape_1698904707397" title="H_28.801733">
            <a:extLst>
              <a:ext uri="{FF2B5EF4-FFF2-40B4-BE49-F238E27FC236}">
                <a16:creationId xmlns:a16="http://schemas.microsoft.com/office/drawing/2014/main" id="{17EDC008-BEE2-EBFB-8860-D57DCF1E35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5445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427A82-177D-9152-D637-19664DD0D657}"/>
              </a:ext>
            </a:extLst>
          </p:cNvPr>
          <p:cNvSpPr txBox="1"/>
          <p:nvPr/>
        </p:nvSpPr>
        <p:spPr>
          <a:xfrm>
            <a:off x="1199456" y="23585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1" name="yt_shape_13431"/>
          <p:cNvSpPr txBox="1"/>
          <p:nvPr/>
        </p:nvSpPr>
        <p:spPr>
          <a:xfrm>
            <a:off x="479376" y="1288877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430" name="yt_image_13430" title="H_50.04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288877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3" name="yt_shape_13433"/>
          <p:cNvSpPr txBox="1"/>
          <p:nvPr/>
        </p:nvSpPr>
        <p:spPr>
          <a:xfrm>
            <a:off x="479376" y="1975032"/>
            <a:ext cx="94064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是正比例函数，则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34" name="yt_table_134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160206"/>
              </p:ext>
            </p:extLst>
          </p:nvPr>
        </p:nvGraphicFramePr>
        <p:xfrm>
          <a:off x="479376" y="2454335"/>
          <a:ext cx="7505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sp>
        <p:nvSpPr>
          <p:cNvPr id="13436" name="yt_shape_13436"/>
          <p:cNvSpPr txBox="1"/>
          <p:nvPr/>
        </p:nvSpPr>
        <p:spPr>
          <a:xfrm>
            <a:off x="479376" y="2980506"/>
            <a:ext cx="49049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下列说法中不正确的是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437" name="yt_table_13437" title="H_148.87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7158993"/>
                  </p:ext>
                </p:extLst>
              </p:nvPr>
            </p:nvGraphicFramePr>
            <p:xfrm>
              <a:off x="479376" y="3459809"/>
              <a:ext cx="5815013" cy="2060194"/>
            </p:xfrm>
            <a:graphic>
              <a:graphicData uri="http://schemas.openxmlformats.org/drawingml/2006/table">
                <a:tbl>
                  <a:tblPr/>
                  <a:tblGrid>
                    <a:gridCol w="5815013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437" name="yt_table_13437" title="H_148.87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7158993"/>
                  </p:ext>
                </p:extLst>
              </p:nvPr>
            </p:nvGraphicFramePr>
            <p:xfrm>
              <a:off x="479376" y="3459809"/>
              <a:ext cx="5815013" cy="2060194"/>
            </p:xfrm>
            <a:graphic>
              <a:graphicData uri="http://schemas.openxmlformats.org/drawingml/2006/table">
                <a:tbl>
                  <a:tblPr/>
                  <a:tblGrid>
                    <a:gridCol w="5815013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7"/>
                      </a:ext>
                    </a:extLst>
                  </a:tr>
                  <a:tr h="6337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81905" b="-1704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成正比例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2D61A9D-2875-14B9-0512-AB0759A86AB7}"/>
              </a:ext>
            </a:extLst>
          </p:cNvPr>
          <p:cNvSpPr txBox="1"/>
          <p:nvPr/>
        </p:nvSpPr>
        <p:spPr>
          <a:xfrm>
            <a:off x="8892015" y="19282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01FB3E-00E4-4709-4F8B-F48EC0705221}"/>
              </a:ext>
            </a:extLst>
          </p:cNvPr>
          <p:cNvSpPr txBox="1"/>
          <p:nvPr/>
        </p:nvSpPr>
        <p:spPr>
          <a:xfrm>
            <a:off x="4416662" y="29337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38" name="yt_shape_13438"/>
              <p:cNvSpPr txBox="1"/>
              <p:nvPr/>
            </p:nvSpPr>
            <p:spPr>
              <a:xfrm>
                <a:off x="540000" y="1196752"/>
                <a:ext cx="11111999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是正比例函数，则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某种正方形合金板材的成本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与它的面积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平方厘米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成正比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设其边长为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厘米，当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，那么当成本为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元时，边长为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厘米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3438" name="yt_shape_134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1590115"/>
              </a:xfrm>
              <a:prstGeom prst="rect">
                <a:avLst/>
              </a:prstGeom>
              <a:blipFill>
                <a:blip r:embed="rId2"/>
                <a:stretch>
                  <a:fillRect l="-1701" r="-1701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B71C8D-4F51-ACF8-A28F-4E9DE0C892DC}"/>
                  </a:ext>
                </a:extLst>
              </p:cNvPr>
              <p:cNvSpPr txBox="1"/>
              <p:nvPr/>
            </p:nvSpPr>
            <p:spPr>
              <a:xfrm>
                <a:off x="7400063" y="1149946"/>
                <a:ext cx="61347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B71C8D-4F51-ACF8-A28F-4E9DE0C892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0063" y="1149946"/>
                <a:ext cx="613474" cy="7684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B248D7F-1444-0A38-52B0-8C0BB9A65B16}"/>
              </a:ext>
            </a:extLst>
          </p:cNvPr>
          <p:cNvCxnSpPr/>
          <p:nvPr/>
        </p:nvCxnSpPr>
        <p:spPr>
          <a:xfrm>
            <a:off x="7185275" y="1890680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42A3746-7987-2ECF-7ECD-16802E6F6784}"/>
                  </a:ext>
                </a:extLst>
              </p:cNvPr>
              <p:cNvSpPr txBox="1"/>
              <p:nvPr/>
            </p:nvSpPr>
            <p:spPr>
              <a:xfrm>
                <a:off x="8900252" y="1149946"/>
                <a:ext cx="91827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42A3746-7987-2ECF-7ECD-16802E6F67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0252" y="1149946"/>
                <a:ext cx="918274" cy="768490"/>
              </a:xfrm>
              <a:prstGeom prst="rect">
                <a:avLst/>
              </a:prstGeom>
              <a:blipFill>
                <a:blip r:embed="rId4"/>
                <a:stretch>
                  <a:fillRect l="-9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74155BB-3FC5-D8FB-BFD7-0B1BC9DC1A81}"/>
              </a:ext>
            </a:extLst>
          </p:cNvPr>
          <p:cNvCxnSpPr/>
          <p:nvPr/>
        </p:nvCxnSpPr>
        <p:spPr>
          <a:xfrm>
            <a:off x="8685463" y="1890680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6E8C63C8-8E8C-E815-FC5D-083DC2BD9D33}"/>
              </a:ext>
            </a:extLst>
          </p:cNvPr>
          <p:cNvSpPr txBox="1"/>
          <p:nvPr/>
        </p:nvSpPr>
        <p:spPr>
          <a:xfrm>
            <a:off x="8322402" y="230031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1603</Words>
  <Application>Microsoft Office PowerPoint</Application>
  <PresentationFormat>宽屏</PresentationFormat>
  <Paragraphs>170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2023-11-02T14:12:01Z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