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0" r:id="rId6"/>
    <p:sldId id="371" r:id="rId7"/>
    <p:sldId id="372" r:id="rId8"/>
    <p:sldId id="373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372" y="44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2" name="yt_shape_11052"/>
          <p:cNvSpPr txBox="1"/>
          <p:nvPr/>
        </p:nvSpPr>
        <p:spPr>
          <a:xfrm>
            <a:off x="540000" y="836712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algn="r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黑体" pitchFamily="24"/>
                <a:ea typeface="黑体" pitchFamily="24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黑体" pitchFamily="24"/>
              </a:rPr>
              <a:t>教材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黑体" pitchFamily="24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黑体" pitchFamily="24"/>
              </a:rPr>
              <a:t>页第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12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黑体" pitchFamily="24"/>
              </a:rPr>
              <a:t>题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黑体" pitchFamily="24"/>
              </a:rPr>
              <a:t>的变式与拓展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【变式训练】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如图，有一个圆柱形油罐，油罐的底面周长是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，要从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点环绕油罐建梯子，正好到达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点的正上方的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点，则梯子最短需要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56" name="yt_table_110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966463"/>
              </p:ext>
            </p:extLst>
          </p:nvPr>
        </p:nvGraphicFramePr>
        <p:xfrm>
          <a:off x="539881" y="2703521"/>
          <a:ext cx="8721090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</a:tbl>
          </a:graphicData>
        </a:graphic>
      </p:graphicFrame>
      <p:pic>
        <p:nvPicPr>
          <p:cNvPr id="11055" name="yt_image_11055_skip" title="H_101.0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8025" y="2703521"/>
            <a:ext cx="931545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8" name="yt_shape_11058"/>
          <p:cNvSpPr txBox="1"/>
          <p:nvPr/>
        </p:nvSpPr>
        <p:spPr>
          <a:xfrm>
            <a:off x="540001" y="40378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如图所示的是一个底面周长为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的圆柱形粮仓模型，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是底面直径，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现要在此模型的侧面贴一圈彩色装饰带，使装饰带经过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接头不计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，则装饰带的长度最短为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60" name="yt_table_110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287071"/>
              </p:ext>
            </p:extLst>
          </p:nvPr>
        </p:nvGraphicFramePr>
        <p:xfrm>
          <a:off x="539881" y="5477464"/>
          <a:ext cx="8856028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p:pic>
        <p:nvPicPr>
          <p:cNvPr id="11059" name="yt_image_11059_skip" title="H_109.26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6175" y="5160118"/>
            <a:ext cx="2163699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ADF20D-A683-3833-5568-3ABB1D97E461}"/>
              </a:ext>
            </a:extLst>
          </p:cNvPr>
          <p:cNvSpPr txBox="1"/>
          <p:nvPr/>
        </p:nvSpPr>
        <p:spPr>
          <a:xfrm>
            <a:off x="7831863" y="22022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B66E78-7E89-81D2-B0D4-4F6468146F00}"/>
              </a:ext>
            </a:extLst>
          </p:cNvPr>
          <p:cNvSpPr txBox="1"/>
          <p:nvPr/>
        </p:nvSpPr>
        <p:spPr>
          <a:xfrm>
            <a:off x="5631590" y="49420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2" name="yt_shape_11062"/>
          <p:cNvSpPr txBox="1"/>
          <p:nvPr/>
        </p:nvSpPr>
        <p:spPr>
          <a:xfrm>
            <a:off x="540000" y="119675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如图是供滑板爱好者使用的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型场地的示意图，该场地可以看作是从一个长方体中挖去了半个圆柱而成，它的纵断面图中半圆的半径为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，其边缘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一名滑板爱好者从点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滑到点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，他滑行的最短路线的长约为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21.9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066" name="yt_shape_11066"/>
          <p:cNvSpPr txBox="1"/>
          <p:nvPr/>
        </p:nvSpPr>
        <p:spPr>
          <a:xfrm>
            <a:off x="539881" y="5173661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63" name="yt_shape_11063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99681" y="3268814"/>
            <a:ext cx="3192399" cy="1922983"/>
            <a:chOff x="0" y="0"/>
            <a:chExt cx="3192399" cy="1922983"/>
          </a:xfrm>
        </p:grpSpPr>
        <p:pic>
          <p:nvPicPr>
            <p:cNvPr id="2" name="yt_image_1106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92399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65" name="yt_shape_11065"/>
            <p:cNvSpPr txBox="1"/>
            <p:nvPr/>
          </p:nvSpPr>
          <p:spPr>
            <a:xfrm>
              <a:off x="1062918" y="149446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9765D36-43CB-F576-9AB4-8C642C5A1F3E}"/>
              </a:ext>
            </a:extLst>
          </p:cNvPr>
          <p:cNvSpPr txBox="1"/>
          <p:nvPr/>
        </p:nvSpPr>
        <p:spPr>
          <a:xfrm>
            <a:off x="1669189" y="2576410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7" name="yt_shape_11067"/>
          <p:cNvSpPr txBox="1"/>
          <p:nvPr/>
        </p:nvSpPr>
        <p:spPr>
          <a:xfrm>
            <a:off x="539881" y="1242517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【拓展训练】</a:t>
            </a:r>
          </a:p>
        </p:txBody>
      </p:sp>
      <p:sp>
        <p:nvSpPr>
          <p:cNvPr id="11068" name="yt_shape_11068"/>
          <p:cNvSpPr txBox="1"/>
          <p:nvPr/>
        </p:nvSpPr>
        <p:spPr>
          <a:xfrm>
            <a:off x="540000" y="1728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如图，正方体的棱长为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为一条棱的中点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已知蚂蚁沿正方体的表面从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点出发，到达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点，则它运动的最短路程为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72" name="yt_table_11072_skip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5939888"/>
                  </p:ext>
                </p:extLst>
              </p:nvPr>
            </p:nvGraphicFramePr>
            <p:xfrm>
              <a:off x="539881" y="2688116"/>
              <a:ext cx="7664070" cy="521145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072" name="yt_table_11072_skip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5939888"/>
                  </p:ext>
                </p:extLst>
              </p:nvPr>
            </p:nvGraphicFramePr>
            <p:xfrm>
              <a:off x="539881" y="2688116"/>
              <a:ext cx="7664070" cy="521145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</a:tblGrid>
                  <a:tr h="5211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5907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17" r="-44503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069" name="yt_shape_11069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3" y="2688116"/>
            <a:ext cx="1665256" cy="1769684"/>
            <a:chOff x="0" y="0"/>
            <a:chExt cx="1466469" cy="1558431"/>
          </a:xfrm>
        </p:grpSpPr>
        <p:pic>
          <p:nvPicPr>
            <p:cNvPr id="2" name="yt_image_11069">
              <a:extLst>
                <a:ext uri="">
  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646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71" name="yt_shape_11071"/>
            <p:cNvSpPr txBox="1"/>
            <p:nvPr/>
          </p:nvSpPr>
          <p:spPr>
            <a:xfrm>
              <a:off x="19995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D8CD817-A629-C889-64BB-1BBF14E1D036}"/>
              </a:ext>
            </a:extLst>
          </p:cNvPr>
          <p:cNvSpPr txBox="1"/>
          <p:nvPr/>
        </p:nvSpPr>
        <p:spPr>
          <a:xfrm>
            <a:off x="6122127" y="21573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3" name="yt_shape_11073"/>
          <p:cNvSpPr txBox="1"/>
          <p:nvPr/>
        </p:nvSpPr>
        <p:spPr>
          <a:xfrm>
            <a:off x="540000" y="12641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的长方形草地上，放着一根长方体木块，它的棱和草地宽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平行且棱长远大于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，木块从正面看是边长为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的正方形，一只蚂蚁从点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处需要走的最短路程是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74" name="yt_image_11074" title="H_152.9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2446" y="3068960"/>
            <a:ext cx="2007108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9D1765-174F-882B-5EAE-A16F9B724807}"/>
              </a:ext>
            </a:extLst>
          </p:cNvPr>
          <p:cNvSpPr txBox="1"/>
          <p:nvPr/>
        </p:nvSpPr>
        <p:spPr>
          <a:xfrm>
            <a:off x="6020527" y="2168287"/>
            <a:ext cx="101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6" name="yt_shape_11076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同侧的两点，且点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，且垂足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上的一个动点，则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77" name="yt_image_11077" title="H_125.1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3834" y="2601497"/>
            <a:ext cx="1804332" cy="180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6E11C7-BF4D-03D2-9E3C-DF9487E58F0B}"/>
              </a:ext>
            </a:extLst>
          </p:cNvPr>
          <p:cNvSpPr txBox="1"/>
          <p:nvPr/>
        </p:nvSpPr>
        <p:spPr>
          <a:xfrm>
            <a:off x="10128448" y="162880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6A4607-91BB-1D26-CBDE-53C9F7C91313}"/>
              </a:ext>
            </a:extLst>
          </p:cNvPr>
          <p:cNvSpPr txBox="1"/>
          <p:nvPr/>
        </p:nvSpPr>
        <p:spPr>
          <a:xfrm>
            <a:off x="1059589" y="21009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" name="yt_shape_11079"/>
          <p:cNvSpPr txBox="1"/>
          <p:nvPr/>
        </p:nvSpPr>
        <p:spPr>
          <a:xfrm>
            <a:off x="54000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如图，圆柱形玻璃杯高为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，在杯外离杯底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处有一些蜂蜜，此时一只蚂蚁正好也在杯外壁，离杯上沿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与蜂蜜相对的点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80" name="yt_image_11080" title="H_141.2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322" y="2524575"/>
            <a:ext cx="2063115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82" name="yt_shape_11082"/>
              <p:cNvSpPr txBox="1"/>
              <p:nvPr/>
            </p:nvSpPr>
            <p:spPr>
              <a:xfrm>
                <a:off x="540000" y="4797152"/>
                <a:ext cx="8457572" cy="4728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蚂蚁要吃到甜甜的蜂蜜所爬行的最短距离为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082" name="yt_shape_110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97152"/>
                <a:ext cx="8457572" cy="472822"/>
              </a:xfrm>
              <a:prstGeom prst="rect">
                <a:avLst/>
              </a:prstGeom>
              <a:blipFill>
                <a:blip r:embed="rId3"/>
                <a:stretch>
                  <a:fillRect l="-2235" t="-5195" r="-1081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0714A0-016B-E94E-0ABB-F86DE95826CB}"/>
                  </a:ext>
                </a:extLst>
              </p:cNvPr>
              <p:cNvSpPr txBox="1"/>
              <p:nvPr/>
            </p:nvSpPr>
            <p:spPr>
              <a:xfrm>
                <a:off x="7307989" y="4725144"/>
                <a:ext cx="1021589" cy="5618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0714A0-016B-E94E-0ABB-F86DE95826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7989" y="4725144"/>
                <a:ext cx="1021589" cy="5618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4" name="yt_shape_11084"/>
          <p:cNvSpPr txBox="1"/>
          <p:nvPr/>
        </p:nvSpPr>
        <p:spPr>
          <a:xfrm>
            <a:off x="563887" y="11968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若将蜂蜜的位置改为在杯内离杯底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处，其余条件不变，请你求出此时蚂蚁吃到蜂蜜所爬行的最短距离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如图，将杯子侧面展开，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086" name="yt_image_11086" title="H_148.5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4741" y="4482802"/>
            <a:ext cx="1306449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91" name="yt_shape_11091"/>
              <p:cNvSpPr txBox="1"/>
              <p:nvPr/>
            </p:nvSpPr>
            <p:spPr>
              <a:xfrm>
                <a:off x="653898" y="2651680"/>
                <a:ext cx="6299802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的对称点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即为最短距离，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91" name="yt_shape_110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898" y="2651680"/>
                <a:ext cx="6299802" cy="2066784"/>
              </a:xfrm>
              <a:prstGeom prst="rect">
                <a:avLst/>
              </a:prstGeom>
              <a:blipFill>
                <a:blip r:embed="rId3"/>
                <a:stretch>
                  <a:fillRect l="-2901" t="-2655" r="-1547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D5206E-1F06-AF81-350B-DCA3061BD515}"/>
              </a:ext>
            </a:extLst>
          </p:cNvPr>
          <p:cNvSpPr txBox="1"/>
          <p:nvPr/>
        </p:nvSpPr>
        <p:spPr>
          <a:xfrm>
            <a:off x="563887" y="2132856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如图，将杯子侧面展开，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7BDF7D-2964-1EC4-CF2E-1F9D7FBEF5A6}"/>
              </a:ext>
            </a:extLst>
          </p:cNvPr>
          <p:cNvSpPr txBox="1"/>
          <p:nvPr/>
        </p:nvSpPr>
        <p:spPr>
          <a:xfrm>
            <a:off x="563887" y="2604874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0B4F78-E314-A3B4-11A2-E47B79C32B0C}"/>
              </a:ext>
            </a:extLst>
          </p:cNvPr>
          <p:cNvSpPr txBox="1"/>
          <p:nvPr/>
        </p:nvSpPr>
        <p:spPr>
          <a:xfrm>
            <a:off x="563887" y="3080362"/>
            <a:ext cx="307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即为最短距离，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56AD9E-AD64-7F8C-C542-83807CA5684C}"/>
                  </a:ext>
                </a:extLst>
              </p:cNvPr>
              <p:cNvSpPr txBox="1"/>
              <p:nvPr/>
            </p:nvSpPr>
            <p:spPr>
              <a:xfrm>
                <a:off x="563887" y="3555850"/>
                <a:ext cx="3742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56AD9E-AD64-7F8C-C542-83807CA56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7" y="3555850"/>
                <a:ext cx="3742436" cy="765061"/>
              </a:xfrm>
              <a:prstGeom prst="rect">
                <a:avLst/>
              </a:prstGeom>
              <a:blipFill>
                <a:blip r:embed="rId4"/>
                <a:stretch>
                  <a:fillRect l="-2610" r="-24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3A13E94-2205-9A20-3875-A0FFB8ED89A0}"/>
              </a:ext>
            </a:extLst>
          </p:cNvPr>
          <p:cNvSpPr txBox="1"/>
          <p:nvPr/>
        </p:nvSpPr>
        <p:spPr>
          <a:xfrm>
            <a:off x="563887" y="4227299"/>
            <a:ext cx="641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080" title="H_141.2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66409" y="2048809"/>
            <a:ext cx="2063115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095"/>
              <p:cNvSpPr txBox="1"/>
              <p:nvPr/>
            </p:nvSpPr>
            <p:spPr>
              <a:xfrm>
                <a:off x="653898" y="4745282"/>
                <a:ext cx="5992025" cy="1450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中，由勾股定理，得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答：蚂蚁吃到蜂蜜所爬行的最短距离为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1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898" y="4745282"/>
                <a:ext cx="5992025" cy="1450718"/>
              </a:xfrm>
              <a:prstGeom prst="rect">
                <a:avLst/>
              </a:prstGeom>
              <a:blipFill>
                <a:blip r:embed="rId6"/>
                <a:stretch>
                  <a:fillRect l="-3052" t="-3361" r="-2035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9526353-C47E-4F20-D053-74076C7CADA9}"/>
              </a:ext>
            </a:extLst>
          </p:cNvPr>
          <p:cNvSpPr txBox="1"/>
          <p:nvPr/>
        </p:nvSpPr>
        <p:spPr>
          <a:xfrm>
            <a:off x="563887" y="4698476"/>
            <a:ext cx="449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7A77F0D-436C-8CA0-081F-90BFA85FC4FF}"/>
                  </a:ext>
                </a:extLst>
              </p:cNvPr>
              <p:cNvSpPr txBox="1"/>
              <p:nvPr/>
            </p:nvSpPr>
            <p:spPr>
              <a:xfrm>
                <a:off x="563887" y="5173964"/>
                <a:ext cx="594442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7A77F0D-436C-8CA0-081F-90BFA85FC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7" y="5173964"/>
                <a:ext cx="5944426" cy="630441"/>
              </a:xfrm>
              <a:prstGeom prst="rect">
                <a:avLst/>
              </a:prstGeom>
              <a:blipFill>
                <a:blip r:embed="rId7"/>
                <a:stretch>
                  <a:fillRect l="-1641" r="-1436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7C9E0233-3AE8-E086-C911-37DC3DFFC5EC}"/>
              </a:ext>
            </a:extLst>
          </p:cNvPr>
          <p:cNvSpPr txBox="1"/>
          <p:nvPr/>
        </p:nvSpPr>
        <p:spPr>
          <a:xfrm>
            <a:off x="563887" y="5710793"/>
            <a:ext cx="611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答：蚂蚁吃到蜂蜜所爬行的最短距离为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768</Words>
  <Application>Microsoft Office PowerPoint</Application>
  <PresentationFormat>宽屏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2023-11-02T15:34:48Z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