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2" r:id="rId5"/>
    <p:sldId id="375" r:id="rId6"/>
    <p:sldId id="377" r:id="rId7"/>
    <p:sldId id="382" r:id="rId8"/>
    <p:sldId id="384" r:id="rId9"/>
    <p:sldId id="386" r:id="rId10"/>
    <p:sldId id="396" r:id="rId11"/>
    <p:sldId id="390" r:id="rId12"/>
    <p:sldId id="397" r:id="rId13"/>
    <p:sldId id="391" r:id="rId14"/>
    <p:sldId id="393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bin"/><Relationship Id="rId5" Type="http://schemas.openxmlformats.org/officeDocument/2006/relationships/image" Target="../media/image28.bin"/><Relationship Id="rId4" Type="http://schemas.openxmlformats.org/officeDocument/2006/relationships/image" Target="../media/image2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bin"/><Relationship Id="rId5" Type="http://schemas.openxmlformats.org/officeDocument/2006/relationships/image" Target="../media/image9.bin"/><Relationship Id="rId4" Type="http://schemas.openxmlformats.org/officeDocument/2006/relationships/image" Target="../media/image8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4" name="yt_shape_13664"/>
          <p:cNvSpPr txBox="1"/>
          <p:nvPr/>
        </p:nvSpPr>
        <p:spPr>
          <a:xfrm>
            <a:off x="482975" y="1258397"/>
            <a:ext cx="4232825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663" name="yt_image_13663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5839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666" name="yt_shape_13666"/>
              <p:cNvSpPr txBox="1"/>
              <p:nvPr/>
            </p:nvSpPr>
            <p:spPr>
              <a:xfrm>
                <a:off x="540000" y="1955980"/>
                <a:ext cx="11111999" cy="35207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的位置关系是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平行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它是一条经过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的一条直线，故称直线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的图象可由直线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平移｜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｜个单位长度而得到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时向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上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平移；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时向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下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平移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时，图象从左到右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上升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的增大而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增大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时，图象从左到右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下降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的增大而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减小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666" name="yt_shape_136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55980"/>
                <a:ext cx="11111999" cy="3520707"/>
              </a:xfrm>
              <a:prstGeom prst="rect">
                <a:avLst/>
              </a:prstGeom>
              <a:blipFill>
                <a:blip r:embed="rId3"/>
                <a:stretch>
                  <a:fillRect l="-1701" t="-1560" r="-1701" b="-4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23367E-A18B-CCE7-7C9B-142FAFB06D0D}"/>
              </a:ext>
            </a:extLst>
          </p:cNvPr>
          <p:cNvSpPr txBox="1"/>
          <p:nvPr/>
        </p:nvSpPr>
        <p:spPr>
          <a:xfrm>
            <a:off x="10140088" y="190917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E1D0CD-DF9A-1307-50B3-2A945CECF15A}"/>
              </a:ext>
            </a:extLst>
          </p:cNvPr>
          <p:cNvSpPr txBox="1"/>
          <p:nvPr/>
        </p:nvSpPr>
        <p:spPr>
          <a:xfrm>
            <a:off x="3431704" y="2420888"/>
            <a:ext cx="637286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2539496-146F-2B5F-654E-6BEF757D9CBC}"/>
                  </a:ext>
                </a:extLst>
              </p:cNvPr>
              <p:cNvSpPr txBox="1"/>
              <p:nvPr/>
            </p:nvSpPr>
            <p:spPr>
              <a:xfrm>
                <a:off x="5164836" y="2204864"/>
                <a:ext cx="931164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2539496-146F-2B5F-654E-6BEF757D9C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4836" y="2204864"/>
                <a:ext cx="931164" cy="778460"/>
              </a:xfrm>
              <a:prstGeom prst="rect">
                <a:avLst/>
              </a:prstGeom>
              <a:blipFill>
                <a:blip r:embed="rId4"/>
                <a:stretch>
                  <a:fillRect l="-9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A0C8A73-EDDD-9EE6-9B7B-446A00EF7E11}"/>
              </a:ext>
            </a:extLst>
          </p:cNvPr>
          <p:cNvSpPr txBox="1"/>
          <p:nvPr/>
        </p:nvSpPr>
        <p:spPr>
          <a:xfrm>
            <a:off x="1059589" y="402048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846510-7FB7-23F2-1AB2-AE6EF7CBBA05}"/>
              </a:ext>
            </a:extLst>
          </p:cNvPr>
          <p:cNvSpPr txBox="1"/>
          <p:nvPr/>
        </p:nvSpPr>
        <p:spPr>
          <a:xfrm>
            <a:off x="4107589" y="402048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A6FAF4D-FF6B-B3B5-195A-C6EC06BB120A}"/>
              </a:ext>
            </a:extLst>
          </p:cNvPr>
          <p:cNvSpPr txBox="1"/>
          <p:nvPr/>
        </p:nvSpPr>
        <p:spPr>
          <a:xfrm>
            <a:off x="8616280" y="4495974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上升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E2F40F-5B1F-9B81-E9AF-9D9D486D4A78}"/>
              </a:ext>
            </a:extLst>
          </p:cNvPr>
          <p:cNvSpPr txBox="1"/>
          <p:nvPr/>
        </p:nvSpPr>
        <p:spPr>
          <a:xfrm>
            <a:off x="1059589" y="4971462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增大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61EC24-48A0-42CA-C91F-9BD570B439CB}"/>
              </a:ext>
            </a:extLst>
          </p:cNvPr>
          <p:cNvSpPr txBox="1"/>
          <p:nvPr/>
        </p:nvSpPr>
        <p:spPr>
          <a:xfrm>
            <a:off x="5918927" y="4971462"/>
            <a:ext cx="1094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下降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B1DDD8B-C881-5B1A-8D44-E6385058F4E9}"/>
              </a:ext>
            </a:extLst>
          </p:cNvPr>
          <p:cNvSpPr txBox="1"/>
          <p:nvPr/>
        </p:nvSpPr>
        <p:spPr>
          <a:xfrm>
            <a:off x="9236802" y="4971462"/>
            <a:ext cx="1094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减小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0" name="yt_shape_13730"/>
          <p:cNvSpPr txBox="1"/>
          <p:nvPr/>
        </p:nvSpPr>
        <p:spPr>
          <a:xfrm>
            <a:off x="540000" y="1268413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图象经过点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的值，并写出函数解析式；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依题意有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9694C59-28B8-7BB5-6A4D-40390886CCD1}"/>
              </a:ext>
            </a:extLst>
          </p:cNvPr>
          <p:cNvSpPr txBox="1"/>
          <p:nvPr/>
        </p:nvSpPr>
        <p:spPr>
          <a:xfrm>
            <a:off x="407249" y="2239009"/>
            <a:ext cx="5371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依题意有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37E254-BE36-D3DD-A545-11D73F2EE71E}"/>
              </a:ext>
            </a:extLst>
          </p:cNvPr>
          <p:cNvSpPr txBox="1"/>
          <p:nvPr/>
        </p:nvSpPr>
        <p:spPr>
          <a:xfrm>
            <a:off x="407249" y="2714497"/>
            <a:ext cx="351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80DD5C-82A3-E0C4-1C94-E2BD663355F0}"/>
              </a:ext>
            </a:extLst>
          </p:cNvPr>
          <p:cNvSpPr txBox="1"/>
          <p:nvPr/>
        </p:nvSpPr>
        <p:spPr>
          <a:xfrm>
            <a:off x="407249" y="3189985"/>
            <a:ext cx="3337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34" name="yt_shape_13734"/>
              <p:cNvSpPr txBox="1"/>
              <p:nvPr/>
            </p:nvSpPr>
            <p:spPr>
              <a:xfrm>
                <a:off x="569387" y="2126530"/>
                <a:ext cx="6351098" cy="34722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经过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734" name="yt_shape_137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126530"/>
                <a:ext cx="6351098" cy="3472233"/>
              </a:xfrm>
              <a:prstGeom prst="rect">
                <a:avLst/>
              </a:prstGeom>
              <a:blipFill>
                <a:blip r:embed="rId2"/>
                <a:stretch>
                  <a:fillRect l="-2879" r="-2015" b="-17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C9C09AD-70DD-1A7F-8917-6A88CB0C067D}"/>
                  </a:ext>
                </a:extLst>
              </p:cNvPr>
              <p:cNvSpPr txBox="1"/>
              <p:nvPr/>
            </p:nvSpPr>
            <p:spPr>
              <a:xfrm>
                <a:off x="479376" y="2079724"/>
                <a:ext cx="62506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由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可得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C9C09AD-70DD-1A7F-8917-6A88CB0C06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079724"/>
                <a:ext cx="6250686" cy="766077"/>
              </a:xfrm>
              <a:prstGeom prst="rect">
                <a:avLst/>
              </a:prstGeom>
              <a:blipFill>
                <a:blip r:embed="rId3"/>
                <a:stretch>
                  <a:fillRect l="-1561" r="-156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BB166CE-9ABA-602F-4225-6BD7010A46C1}"/>
              </a:ext>
            </a:extLst>
          </p:cNvPr>
          <p:cNvSpPr txBox="1"/>
          <p:nvPr/>
        </p:nvSpPr>
        <p:spPr>
          <a:xfrm>
            <a:off x="479376" y="2752189"/>
            <a:ext cx="622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经过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6C6305-210D-D4AC-9665-7A09C4BAE387}"/>
              </a:ext>
            </a:extLst>
          </p:cNvPr>
          <p:cNvSpPr txBox="1"/>
          <p:nvPr/>
        </p:nvSpPr>
        <p:spPr>
          <a:xfrm>
            <a:off x="479376" y="3227677"/>
            <a:ext cx="294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BAB177-3DAF-A0CA-9894-C146E0314238}"/>
              </a:ext>
            </a:extLst>
          </p:cNvPr>
          <p:cNvSpPr txBox="1"/>
          <p:nvPr/>
        </p:nvSpPr>
        <p:spPr>
          <a:xfrm>
            <a:off x="479376" y="3703166"/>
            <a:ext cx="646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D1A7561-1BA2-C22E-341F-E9D502C3CAC0}"/>
                  </a:ext>
                </a:extLst>
              </p:cNvPr>
              <p:cNvSpPr txBox="1"/>
              <p:nvPr/>
            </p:nvSpPr>
            <p:spPr>
              <a:xfrm>
                <a:off x="479376" y="4178653"/>
                <a:ext cx="37122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D1A7561-1BA2-C22E-341F-E9D502C3CA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178653"/>
                <a:ext cx="3712273" cy="766077"/>
              </a:xfrm>
              <a:prstGeom prst="rect">
                <a:avLst/>
              </a:prstGeom>
              <a:blipFill>
                <a:blip r:embed="rId4"/>
                <a:stretch>
                  <a:fillRect l="-2627" r="-246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D59A8C9-F2BD-7A7A-ACFF-3348C285C9CE}"/>
                  </a:ext>
                </a:extLst>
              </p:cNvPr>
              <p:cNvSpPr txBox="1"/>
              <p:nvPr/>
            </p:nvSpPr>
            <p:spPr>
              <a:xfrm>
                <a:off x="479376" y="4851118"/>
                <a:ext cx="3526409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D59A8C9-F2BD-7A7A-ACFF-3348C285C9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851118"/>
                <a:ext cx="3526409" cy="760870"/>
              </a:xfrm>
              <a:prstGeom prst="rect">
                <a:avLst/>
              </a:prstGeom>
              <a:blipFill>
                <a:blip r:embed="rId5"/>
                <a:stretch>
                  <a:fillRect l="-2768" r="-2941" b="-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479376" y="1124744"/>
            <a:ext cx="1052455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若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中的函数图象与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轴交于点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，直线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＝（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也经过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且与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轴交于点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，求线段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的长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7" name="yt_shape_13737"/>
          <p:cNvSpPr txBox="1"/>
          <p:nvPr/>
        </p:nvSpPr>
        <p:spPr>
          <a:xfrm>
            <a:off x="3359696" y="1075345"/>
            <a:ext cx="5385833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白正" pitchFamily="19"/>
                <a:ea typeface="宋体" pitchFamily="19"/>
              </a:rPr>
              <a:t> </a:t>
            </a:r>
          </a:p>
        </p:txBody>
      </p:sp>
      <p:pic>
        <p:nvPicPr>
          <p:cNvPr id="13736" name="yt_image_137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9696" y="1124744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39" name="yt_shape_13739"/>
          <p:cNvSpPr txBox="1"/>
          <p:nvPr/>
        </p:nvSpPr>
        <p:spPr>
          <a:xfrm>
            <a:off x="3776941" y="1553770"/>
            <a:ext cx="46166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一次函数的图象与字母系数的关系</a:t>
            </a:r>
          </a:p>
        </p:txBody>
      </p:sp>
      <p:sp>
        <p:nvSpPr>
          <p:cNvPr id="13740" name="yt_shape_13740"/>
          <p:cNvSpPr txBox="1"/>
          <p:nvPr/>
        </p:nvSpPr>
        <p:spPr>
          <a:xfrm>
            <a:off x="529384" y="20399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在同一平面直角坐标系中，一次函数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741" name="yt_image_137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65" y="3151733"/>
            <a:ext cx="973836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42" name="yt_image_1374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8248" y="3151733"/>
            <a:ext cx="973836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43" name="yt_image_137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14159" y="3151733"/>
            <a:ext cx="973836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44" name="yt_image_1374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20070" y="3151733"/>
            <a:ext cx="973836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47" name="yt_shape_13747"/>
          <p:cNvSpPr txBox="1"/>
          <p:nvPr/>
        </p:nvSpPr>
        <p:spPr>
          <a:xfrm>
            <a:off x="816149" y="440217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748" name="yt_shape_13748"/>
          <p:cNvSpPr txBox="1"/>
          <p:nvPr/>
        </p:nvSpPr>
        <p:spPr>
          <a:xfrm>
            <a:off x="3003539" y="440217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749" name="yt_shape_13749"/>
          <p:cNvSpPr txBox="1"/>
          <p:nvPr/>
        </p:nvSpPr>
        <p:spPr>
          <a:xfrm>
            <a:off x="5209450" y="440217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750" name="yt_shape_13750"/>
          <p:cNvSpPr txBox="1"/>
          <p:nvPr/>
        </p:nvSpPr>
        <p:spPr>
          <a:xfrm>
            <a:off x="7406954" y="440217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AEBFF9-235A-2661-63E6-1485796173D9}"/>
              </a:ext>
            </a:extLst>
          </p:cNvPr>
          <p:cNvSpPr txBox="1"/>
          <p:nvPr/>
        </p:nvSpPr>
        <p:spPr>
          <a:xfrm>
            <a:off x="4096973" y="24686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1" name="yt_shape_13751"/>
          <p:cNvSpPr txBox="1"/>
          <p:nvPr/>
        </p:nvSpPr>
        <p:spPr>
          <a:xfrm>
            <a:off x="540000" y="1268413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的图象经过一、二、四象限，则一次函数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的图象不经过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52" name="yt_table_1375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750086"/>
              </p:ext>
            </p:extLst>
          </p:nvPr>
        </p:nvGraphicFramePr>
        <p:xfrm>
          <a:off x="539880" y="2227848"/>
          <a:ext cx="5480368" cy="950976"/>
        </p:xfrm>
        <a:graphic>
          <a:graphicData uri="http://schemas.openxmlformats.org/drawingml/2006/table">
            <a:tbl>
              <a:tblPr/>
              <a:tblGrid>
                <a:gridCol w="3388043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</a:tbl>
          </a:graphicData>
        </a:graphic>
      </p:graphicFrame>
      <p:sp>
        <p:nvSpPr>
          <p:cNvPr id="13754" name="yt_shape_13754"/>
          <p:cNvSpPr txBox="1"/>
          <p:nvPr/>
        </p:nvSpPr>
        <p:spPr>
          <a:xfrm>
            <a:off x="539999" y="3229402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的增大而减小，且此函数图象与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轴的交点在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轴的下方，则下列结论正确的是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55" name="yt_table_137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842311"/>
              </p:ext>
            </p:extLst>
          </p:nvPr>
        </p:nvGraphicFramePr>
        <p:xfrm>
          <a:off x="539880" y="4188837"/>
          <a:ext cx="5843906" cy="950976"/>
        </p:xfrm>
        <a:graphic>
          <a:graphicData uri="http://schemas.openxmlformats.org/drawingml/2006/table">
            <a:tbl>
              <a:tblPr/>
              <a:tblGrid>
                <a:gridCol w="3388043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  <a:gridCol w="2455863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757" name="yt_shape_13757"/>
              <p:cNvSpPr txBox="1"/>
              <p:nvPr/>
            </p:nvSpPr>
            <p:spPr>
              <a:xfrm>
                <a:off x="539999" y="5190391"/>
                <a:ext cx="11111999" cy="11605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的增大而减小，且图象不经过第一象限，则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757" name="yt_shape_137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9" y="5190391"/>
                <a:ext cx="11111999" cy="1160574"/>
              </a:xfrm>
              <a:prstGeom prst="rect">
                <a:avLst/>
              </a:prstGeom>
              <a:blipFill>
                <a:blip r:embed="rId2"/>
                <a:stretch>
                  <a:fillRect l="-1701" t="-4188" r="-1701" b="-4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14502DF-CF39-BFB2-7892-4BECE628E2C9}"/>
              </a:ext>
            </a:extLst>
          </p:cNvPr>
          <p:cNvSpPr txBox="1"/>
          <p:nvPr/>
        </p:nvSpPr>
        <p:spPr>
          <a:xfrm>
            <a:off x="1973989" y="16970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632998-3727-E585-2EDE-1A4A69AEC96C}"/>
              </a:ext>
            </a:extLst>
          </p:cNvPr>
          <p:cNvSpPr txBox="1"/>
          <p:nvPr/>
        </p:nvSpPr>
        <p:spPr>
          <a:xfrm>
            <a:off x="5766526" y="365808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DD5497-EA77-E486-7E4B-C5109C8397BE}"/>
                  </a:ext>
                </a:extLst>
              </p:cNvPr>
              <p:cNvSpPr txBox="1"/>
              <p:nvPr/>
            </p:nvSpPr>
            <p:spPr>
              <a:xfrm>
                <a:off x="3109051" y="5445224"/>
                <a:ext cx="159613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DD5497-EA77-E486-7E4B-C5109C839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9051" y="5445224"/>
                <a:ext cx="1596136" cy="728612"/>
              </a:xfrm>
              <a:prstGeom prst="rect">
                <a:avLst/>
              </a:prstGeom>
              <a:blipFill>
                <a:blip r:embed="rId3"/>
                <a:stretch>
                  <a:fillRect l="-5725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1" name="yt_shape_13671"/>
          <p:cNvSpPr txBox="1"/>
          <p:nvPr/>
        </p:nvSpPr>
        <p:spPr>
          <a:xfrm>
            <a:off x="540000" y="1209128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670" name="yt_image_1367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09128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3" name="yt_shape_13673"/>
          <p:cNvSpPr txBox="1"/>
          <p:nvPr/>
        </p:nvSpPr>
        <p:spPr>
          <a:xfrm>
            <a:off x="540000" y="1912425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一次函数的图象</a:t>
            </a:r>
          </a:p>
        </p:txBody>
      </p:sp>
      <p:sp>
        <p:nvSpPr>
          <p:cNvPr id="13674" name="yt_shape_13674"/>
          <p:cNvSpPr txBox="1"/>
          <p:nvPr/>
        </p:nvSpPr>
        <p:spPr>
          <a:xfrm>
            <a:off x="540000" y="2416735"/>
            <a:ext cx="10711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沈阳市中考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在平面直角坐标系中，一次函数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75" name="yt_image_1367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048402"/>
            <a:ext cx="982980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76" name="yt_image_1367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79718" y="3048402"/>
            <a:ext cx="982980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77" name="yt_image_1367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0737" y="3048402"/>
            <a:ext cx="982980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78" name="yt_image_1367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6731" y="3048402"/>
            <a:ext cx="982980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81" name="yt_shape_13681"/>
          <p:cNvSpPr txBox="1"/>
          <p:nvPr/>
        </p:nvSpPr>
        <p:spPr>
          <a:xfrm>
            <a:off x="831456" y="406224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682" name="yt_shape_13682"/>
          <p:cNvSpPr txBox="1"/>
          <p:nvPr/>
        </p:nvSpPr>
        <p:spPr>
          <a:xfrm>
            <a:off x="2779581" y="406224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683" name="yt_shape_13683"/>
          <p:cNvSpPr txBox="1"/>
          <p:nvPr/>
        </p:nvSpPr>
        <p:spPr>
          <a:xfrm>
            <a:off x="5060600" y="406224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684" name="yt_shape_13684"/>
          <p:cNvSpPr txBox="1"/>
          <p:nvPr/>
        </p:nvSpPr>
        <p:spPr>
          <a:xfrm>
            <a:off x="7028187" y="406224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3685" name="yt_shape_13685"/>
          <p:cNvSpPr txBox="1"/>
          <p:nvPr/>
        </p:nvSpPr>
        <p:spPr>
          <a:xfrm>
            <a:off x="540000" y="4574883"/>
            <a:ext cx="108827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的图象经过第一、二、三象限，则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86" name="yt_table_1368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08743"/>
              </p:ext>
            </p:extLst>
          </p:nvPr>
        </p:nvGraphicFramePr>
        <p:xfrm>
          <a:off x="540000" y="5054186"/>
          <a:ext cx="7505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</a:tbl>
          </a:graphicData>
        </a:graphic>
      </p:graphicFrame>
      <p:sp>
        <p:nvSpPr>
          <p:cNvPr id="13688" name="yt_shape_13688"/>
          <p:cNvSpPr txBox="1"/>
          <p:nvPr/>
        </p:nvSpPr>
        <p:spPr>
          <a:xfrm>
            <a:off x="540000" y="5580357"/>
            <a:ext cx="8274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的图象一定不经过第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四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象限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904867886">
            <a:extLst>
              <a:ext uri="{FF2B5EF4-FFF2-40B4-BE49-F238E27FC236}">
                <a16:creationId xmlns:a16="http://schemas.microsoft.com/office/drawing/2014/main" id="{49D0CDC4-C789-252C-C3D0-E42562F188D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5410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846D37-8B53-9021-F8AD-8DAFF97460B0}"/>
              </a:ext>
            </a:extLst>
          </p:cNvPr>
          <p:cNvSpPr txBox="1"/>
          <p:nvPr/>
        </p:nvSpPr>
        <p:spPr>
          <a:xfrm>
            <a:off x="10244864" y="236992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583AD6-D7C9-5C50-CEDD-DC8939AC694B}"/>
              </a:ext>
            </a:extLst>
          </p:cNvPr>
          <p:cNvSpPr txBox="1"/>
          <p:nvPr/>
        </p:nvSpPr>
        <p:spPr>
          <a:xfrm>
            <a:off x="10397264" y="45280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0FAD53-2FCD-63D1-1B98-19365580665E}"/>
              </a:ext>
            </a:extLst>
          </p:cNvPr>
          <p:cNvSpPr txBox="1"/>
          <p:nvPr/>
        </p:nvSpPr>
        <p:spPr>
          <a:xfrm>
            <a:off x="7349264" y="553355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9" name="yt_shape_13689"/>
          <p:cNvSpPr txBox="1"/>
          <p:nvPr/>
        </p:nvSpPr>
        <p:spPr>
          <a:xfrm>
            <a:off x="551384" y="1278717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一次函数的平移</a:t>
            </a:r>
          </a:p>
        </p:txBody>
      </p:sp>
      <p:sp>
        <p:nvSpPr>
          <p:cNvPr id="13690" name="yt_shape_13690"/>
          <p:cNvSpPr txBox="1"/>
          <p:nvPr/>
        </p:nvSpPr>
        <p:spPr>
          <a:xfrm>
            <a:off x="551384" y="1783027"/>
            <a:ext cx="88293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的图象是由正比例函数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91" name="yt_table_1369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909358"/>
              </p:ext>
            </p:extLst>
          </p:nvPr>
        </p:nvGraphicFramePr>
        <p:xfrm>
          <a:off x="551384" y="2262330"/>
          <a:ext cx="4378325" cy="1901952"/>
        </p:xfrm>
        <a:graphic>
          <a:graphicData uri="http://schemas.openxmlformats.org/drawingml/2006/table">
            <a:tbl>
              <a:tblPr/>
              <a:tblGrid>
                <a:gridCol w="4378325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个单位长度得到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个单位长度得到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向上平移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个单位长度得到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向下平移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个单位长度得到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</a:tbl>
          </a:graphicData>
        </a:graphic>
      </p:graphicFrame>
      <p:pic>
        <p:nvPicPr>
          <p:cNvPr id="3" name="yt_shape_1698904868028" title="H_28.801733">
            <a:extLst>
              <a:ext uri="{FF2B5EF4-FFF2-40B4-BE49-F238E27FC236}">
                <a16:creationId xmlns:a16="http://schemas.microsoft.com/office/drawing/2014/main" id="{EE3830A7-CC78-C054-A192-C4751408E0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2039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8C0D96-F267-64CB-DBE7-5A76412DCFAD}"/>
              </a:ext>
            </a:extLst>
          </p:cNvPr>
          <p:cNvSpPr txBox="1"/>
          <p:nvPr/>
        </p:nvSpPr>
        <p:spPr>
          <a:xfrm>
            <a:off x="8392523" y="17362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693"/>
          <p:cNvSpPr txBox="1"/>
          <p:nvPr/>
        </p:nvSpPr>
        <p:spPr>
          <a:xfrm>
            <a:off x="540000" y="45091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是由直线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平移得到的，则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，即直线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上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平移了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3EB98A-B133-34B8-F290-20B7C0313056}"/>
              </a:ext>
            </a:extLst>
          </p:cNvPr>
          <p:cNvSpPr txBox="1"/>
          <p:nvPr/>
        </p:nvSpPr>
        <p:spPr>
          <a:xfrm>
            <a:off x="8346213" y="446231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C63657-B020-E1E0-9669-D9EA92C3635D}"/>
              </a:ext>
            </a:extLst>
          </p:cNvPr>
          <p:cNvSpPr txBox="1"/>
          <p:nvPr/>
        </p:nvSpPr>
        <p:spPr>
          <a:xfrm>
            <a:off x="2261327" y="493780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D186AE8-86EE-CC6D-5268-7E103E339904}"/>
              </a:ext>
            </a:extLst>
          </p:cNvPr>
          <p:cNvSpPr txBox="1"/>
          <p:nvPr/>
        </p:nvSpPr>
        <p:spPr>
          <a:xfrm>
            <a:off x="4090127" y="493780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4" name="yt_shape_13694"/>
          <p:cNvSpPr txBox="1"/>
          <p:nvPr/>
        </p:nvSpPr>
        <p:spPr>
          <a:xfrm>
            <a:off x="551384" y="1267669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一次函数的性质</a:t>
            </a:r>
          </a:p>
        </p:txBody>
      </p:sp>
      <p:sp>
        <p:nvSpPr>
          <p:cNvPr id="13695" name="yt_shape_13695"/>
          <p:cNvSpPr txBox="1"/>
          <p:nvPr/>
        </p:nvSpPr>
        <p:spPr>
          <a:xfrm>
            <a:off x="551384" y="1771979"/>
            <a:ext cx="71894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696" name="yt_table_13696" title="H_151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3071601"/>
                  </p:ext>
                </p:extLst>
              </p:nvPr>
            </p:nvGraphicFramePr>
            <p:xfrm>
              <a:off x="551384" y="2251282"/>
              <a:ext cx="5122863" cy="2097913"/>
            </p:xfrm>
            <a:graphic>
              <a:graphicData uri="http://schemas.openxmlformats.org/drawingml/2006/table">
                <a:tbl>
                  <a:tblPr/>
                  <a:tblGrid>
                    <a:gridCol w="5122863">
                      <a:extLst>
                        <a:ext uri="{9D8B030D-6E8A-4147-A177-3AD203B41FA5}">
                          <a16:colId xmlns:a16="http://schemas.microsoft.com/office/drawing/2014/main" val="105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的增大而增大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它的图象经过第一、二、三象限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它的图象必经过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当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时，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696" name="yt_table_13696" title="H_151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3071601"/>
                  </p:ext>
                </p:extLst>
              </p:nvPr>
            </p:nvGraphicFramePr>
            <p:xfrm>
              <a:off x="551384" y="2251282"/>
              <a:ext cx="5122863" cy="2097913"/>
            </p:xfrm>
            <a:graphic>
              <a:graphicData uri="http://schemas.openxmlformats.org/drawingml/2006/table">
                <a:tbl>
                  <a:tblPr/>
                  <a:tblGrid>
                    <a:gridCol w="5122863">
                      <a:extLst>
                        <a:ext uri="{9D8B030D-6E8A-4147-A177-3AD203B41FA5}">
                          <a16:colId xmlns:a16="http://schemas.microsoft.com/office/drawing/2014/main" val="10586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的增大而增大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0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它的图象经过第一、二、三象限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1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它的图象必经过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  <a:tr h="6714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20909" b="-1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904868176" title="H_28.801733">
            <a:extLst>
              <a:ext uri="{FF2B5EF4-FFF2-40B4-BE49-F238E27FC236}">
                <a16:creationId xmlns:a16="http://schemas.microsoft.com/office/drawing/2014/main" id="{7A274AF8-7DE8-2923-358A-5B0C3113AD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0934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1F5BF6-2449-54C4-FDB5-C9380C2A82C1}"/>
              </a:ext>
            </a:extLst>
          </p:cNvPr>
          <p:cNvSpPr txBox="1"/>
          <p:nvPr/>
        </p:nvSpPr>
        <p:spPr>
          <a:xfrm>
            <a:off x="6751048" y="17251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7" name="yt_shape_13697"/>
          <p:cNvSpPr txBox="1"/>
          <p:nvPr/>
        </p:nvSpPr>
        <p:spPr>
          <a:xfrm>
            <a:off x="551384" y="1124744"/>
            <a:ext cx="1138852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郴州市中考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的增大而增大，则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的值可以是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答案不唯一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任写一个符合条件的数即可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698" name="yt_shape_13698"/>
          <p:cNvSpPr txBox="1"/>
          <p:nvPr/>
        </p:nvSpPr>
        <p:spPr>
          <a:xfrm>
            <a:off x="551384" y="2084179"/>
            <a:ext cx="1138852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的图象上，则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699" name="yt_shape_13699"/>
          <p:cNvSpPr txBox="1"/>
          <p:nvPr/>
        </p:nvSpPr>
        <p:spPr>
          <a:xfrm>
            <a:off x="551265" y="3043614"/>
            <a:ext cx="518090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求：</a:t>
            </a:r>
          </a:p>
        </p:txBody>
      </p:sp>
      <p:sp>
        <p:nvSpPr>
          <p:cNvPr id="13700" name="yt_shape_13700"/>
          <p:cNvSpPr txBox="1"/>
          <p:nvPr/>
        </p:nvSpPr>
        <p:spPr>
          <a:xfrm>
            <a:off x="551265" y="3529778"/>
            <a:ext cx="557364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为何值时，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的增大而减小？</a:t>
            </a:r>
          </a:p>
        </p:txBody>
      </p:sp>
      <p:sp>
        <p:nvSpPr>
          <p:cNvPr id="13701" name="yt_shape_13701"/>
          <p:cNvSpPr txBox="1"/>
          <p:nvPr/>
        </p:nvSpPr>
        <p:spPr>
          <a:xfrm>
            <a:off x="564297" y="4461195"/>
            <a:ext cx="68047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为何值时，图象与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轴的交点在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轴下方？</a:t>
            </a:r>
          </a:p>
        </p:txBody>
      </p:sp>
      <p:sp>
        <p:nvSpPr>
          <p:cNvPr id="13702" name="yt_shape_13702"/>
          <p:cNvSpPr txBox="1"/>
          <p:nvPr/>
        </p:nvSpPr>
        <p:spPr>
          <a:xfrm>
            <a:off x="564297" y="5441291"/>
            <a:ext cx="68047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为何值时，这条直线平行于直线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</a:p>
        </p:txBody>
      </p:sp>
      <p:sp>
        <p:nvSpPr>
          <p:cNvPr id="13703" name="yt_shape_13703"/>
          <p:cNvSpPr txBox="1"/>
          <p:nvPr/>
        </p:nvSpPr>
        <p:spPr>
          <a:xfrm>
            <a:off x="551265" y="4988270"/>
            <a:ext cx="40620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3704" name="yt_shape_13704"/>
          <p:cNvSpPr txBox="1"/>
          <p:nvPr/>
        </p:nvSpPr>
        <p:spPr>
          <a:xfrm>
            <a:off x="551265" y="5467573"/>
            <a:ext cx="29847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705" name="yt_shape_13705"/>
              <p:cNvSpPr txBox="1"/>
              <p:nvPr/>
            </p:nvSpPr>
            <p:spPr>
              <a:xfrm>
                <a:off x="551265" y="5946876"/>
                <a:ext cx="3730188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705" name="yt_shape_137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5946876"/>
                <a:ext cx="3730188" cy="646267"/>
              </a:xfrm>
              <a:prstGeom prst="rect">
                <a:avLst/>
              </a:prstGeom>
              <a:blipFill>
                <a:blip r:embed="rId2"/>
                <a:stretch>
                  <a:fillRect l="-4902" r="-408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86B203-45EC-CA0E-776D-242B5CE3487E}"/>
              </a:ext>
            </a:extLst>
          </p:cNvPr>
          <p:cNvSpPr txBox="1"/>
          <p:nvPr/>
        </p:nvSpPr>
        <p:spPr>
          <a:xfrm>
            <a:off x="1070973" y="1553426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070C4-8708-6C63-7BB6-26D43B8DA6CC}"/>
              </a:ext>
            </a:extLst>
          </p:cNvPr>
          <p:cNvSpPr txBox="1"/>
          <p:nvPr/>
        </p:nvSpPr>
        <p:spPr>
          <a:xfrm>
            <a:off x="8746536" y="2037373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A99D12-DCFF-4236-B154-028CFF19DFA8}"/>
              </a:ext>
            </a:extLst>
          </p:cNvPr>
          <p:cNvSpPr txBox="1"/>
          <p:nvPr/>
        </p:nvSpPr>
        <p:spPr>
          <a:xfrm>
            <a:off x="461254" y="3982072"/>
            <a:ext cx="4202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CA16B7-4585-23F1-8141-C23EA4146BC5}"/>
              </a:ext>
            </a:extLst>
          </p:cNvPr>
          <p:cNvSpPr txBox="1"/>
          <p:nvPr/>
        </p:nvSpPr>
        <p:spPr>
          <a:xfrm>
            <a:off x="461254" y="4895743"/>
            <a:ext cx="3136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0F2598-BC8A-BCC3-C87D-01FFCC853E04}"/>
                  </a:ext>
                </a:extLst>
              </p:cNvPr>
              <p:cNvSpPr txBox="1"/>
              <p:nvPr/>
            </p:nvSpPr>
            <p:spPr>
              <a:xfrm>
                <a:off x="492910" y="5809414"/>
                <a:ext cx="3874198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0F2598-BC8A-BCC3-C87D-01FFCC853E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910" y="5809414"/>
                <a:ext cx="3874198" cy="733629"/>
              </a:xfrm>
              <a:prstGeom prst="rect">
                <a:avLst/>
              </a:prstGeom>
              <a:blipFill>
                <a:blip r:embed="rId3"/>
                <a:stretch>
                  <a:fillRect l="-2520" r="-2520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7" name="yt_shape_13707"/>
          <p:cNvSpPr txBox="1"/>
          <p:nvPr/>
        </p:nvSpPr>
        <p:spPr>
          <a:xfrm>
            <a:off x="623392" y="1268413"/>
            <a:ext cx="721671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忽视正比例函数是特殊的一次函数而致错</a:t>
            </a:r>
          </a:p>
        </p:txBody>
      </p:sp>
      <p:sp>
        <p:nvSpPr>
          <p:cNvPr id="13708" name="yt_shape_13708"/>
          <p:cNvSpPr txBox="1"/>
          <p:nvPr/>
        </p:nvSpPr>
        <p:spPr>
          <a:xfrm>
            <a:off x="623392" y="1772723"/>
            <a:ext cx="94801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不经过第三象限，则下列选项正确的是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09" name="yt_table_137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218006"/>
              </p:ext>
            </p:extLst>
          </p:nvPr>
        </p:nvGraphicFramePr>
        <p:xfrm>
          <a:off x="623392" y="2252026"/>
          <a:ext cx="5707380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</a:tbl>
          </a:graphicData>
        </a:graphic>
      </p:graphicFrame>
      <p:pic>
        <p:nvPicPr>
          <p:cNvPr id="3" name="yt_shape_1698904868343" title="H_28.801733">
            <a:extLst>
              <a:ext uri="{FF2B5EF4-FFF2-40B4-BE49-F238E27FC236}">
                <a16:creationId xmlns:a16="http://schemas.microsoft.com/office/drawing/2014/main" id="{D005FBF4-E803-2314-9841-D5A2A9E9F1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1009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7C3742-4856-EB2C-ED71-DD4F639D94D5}"/>
              </a:ext>
            </a:extLst>
          </p:cNvPr>
          <p:cNvSpPr txBox="1"/>
          <p:nvPr/>
        </p:nvSpPr>
        <p:spPr>
          <a:xfrm>
            <a:off x="9091593" y="17259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2" name="yt_shape_13712"/>
          <p:cNvSpPr txBox="1"/>
          <p:nvPr/>
        </p:nvSpPr>
        <p:spPr>
          <a:xfrm>
            <a:off x="551384" y="1158669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711" name="yt_image_13711" title="H_50.0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4" name="yt_shape_13714"/>
          <p:cNvSpPr txBox="1"/>
          <p:nvPr/>
        </p:nvSpPr>
        <p:spPr>
          <a:xfrm>
            <a:off x="551384" y="1844824"/>
            <a:ext cx="102381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娄底市中考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个单位长度，相当于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15" name="yt_table_1371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962316"/>
              </p:ext>
            </p:extLst>
          </p:nvPr>
        </p:nvGraphicFramePr>
        <p:xfrm>
          <a:off x="551384" y="2324127"/>
          <a:ext cx="3768725" cy="1901952"/>
        </p:xfrm>
        <a:graphic>
          <a:graphicData uri="http://schemas.openxmlformats.org/drawingml/2006/table">
            <a:tbl>
              <a:tblPr/>
              <a:tblGrid>
                <a:gridCol w="3768725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个单位长度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个单位长度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个单位长度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个单位长度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750C539-78C8-E33D-C326-F201E50250D3}"/>
              </a:ext>
            </a:extLst>
          </p:cNvPr>
          <p:cNvSpPr txBox="1"/>
          <p:nvPr/>
        </p:nvSpPr>
        <p:spPr>
          <a:xfrm>
            <a:off x="9787745" y="17980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17" name="yt_shape_13717"/>
              <p:cNvSpPr txBox="1"/>
              <p:nvPr/>
            </p:nvSpPr>
            <p:spPr>
              <a:xfrm>
                <a:off x="623392" y="1294101"/>
                <a:ext cx="11111999" cy="49119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将直线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轴向下平移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个单位长度，点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轴的对称点落在平移后的直线上，则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为何值时，它的图象过原点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为何值时，它的图象经过点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时图象过原点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把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代入原解析式得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时图象过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717" name="yt_shape_137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294101"/>
                <a:ext cx="11111999" cy="4911986"/>
              </a:xfrm>
              <a:prstGeom prst="rect">
                <a:avLst/>
              </a:prstGeom>
              <a:blipFill>
                <a:blip r:embed="rId2"/>
                <a:stretch>
                  <a:fillRect l="-1646" t="-993" b="-1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ED9B2E0-0A5B-303C-F77F-DAF0406A90E0}"/>
              </a:ext>
            </a:extLst>
          </p:cNvPr>
          <p:cNvSpPr txBox="1"/>
          <p:nvPr/>
        </p:nvSpPr>
        <p:spPr>
          <a:xfrm>
            <a:off x="4952981" y="172278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5F27E69-7687-DFA4-AD5C-BCB2E97CCB96}"/>
                  </a:ext>
                </a:extLst>
              </p:cNvPr>
              <p:cNvSpPr txBox="1"/>
              <p:nvPr/>
            </p:nvSpPr>
            <p:spPr>
              <a:xfrm>
                <a:off x="623392" y="2879445"/>
                <a:ext cx="791165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时图象过原点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5F27E69-7687-DFA4-AD5C-BCB2E97CCB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2879445"/>
                <a:ext cx="7911655" cy="1154189"/>
              </a:xfrm>
              <a:prstGeom prst="rect">
                <a:avLst/>
              </a:prstGeom>
              <a:blipFill>
                <a:blip r:embed="rId3"/>
                <a:stretch>
                  <a:fillRect l="-1156" r="-1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550BA9B-8F35-430E-AF0B-C6674795C1DF}"/>
              </a:ext>
            </a:extLst>
          </p:cNvPr>
          <p:cNvSpPr txBox="1"/>
          <p:nvPr/>
        </p:nvSpPr>
        <p:spPr>
          <a:xfrm>
            <a:off x="490641" y="4601877"/>
            <a:ext cx="10584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把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代入原解析式得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时图象过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7" name="yt_shape_13727"/>
          <p:cNvSpPr txBox="1"/>
          <p:nvPr/>
        </p:nvSpPr>
        <p:spPr>
          <a:xfrm>
            <a:off x="540000" y="2194414"/>
            <a:ext cx="7393050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轴交点在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轴上方，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且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若原函数与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平行，则有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随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增大而减小，则有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F04CC3-7192-DDAB-36CF-4CC656DE5892}"/>
              </a:ext>
            </a:extLst>
          </p:cNvPr>
          <p:cNvSpPr txBox="1"/>
          <p:nvPr/>
        </p:nvSpPr>
        <p:spPr>
          <a:xfrm>
            <a:off x="481645" y="1662430"/>
            <a:ext cx="425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轴交点在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轴上方，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5C27E6-7A4D-0724-AEBA-3513C821729C}"/>
              </a:ext>
            </a:extLst>
          </p:cNvPr>
          <p:cNvSpPr txBox="1"/>
          <p:nvPr/>
        </p:nvSpPr>
        <p:spPr>
          <a:xfrm>
            <a:off x="481645" y="2137918"/>
            <a:ext cx="311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FF1BFE-1044-D8B2-1CCC-CEB58F29F025}"/>
              </a:ext>
            </a:extLst>
          </p:cNvPr>
          <p:cNvSpPr txBox="1"/>
          <p:nvPr/>
        </p:nvSpPr>
        <p:spPr>
          <a:xfrm>
            <a:off x="481645" y="2613406"/>
            <a:ext cx="2143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26B19E-DDA5-1567-2553-E4D96E8269DC}"/>
              </a:ext>
            </a:extLst>
          </p:cNvPr>
          <p:cNvSpPr txBox="1"/>
          <p:nvPr/>
        </p:nvSpPr>
        <p:spPr>
          <a:xfrm>
            <a:off x="481645" y="3088894"/>
            <a:ext cx="235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43B3F2-9E64-52D5-56EF-C2CD07EC5D34}"/>
              </a:ext>
            </a:extLst>
          </p:cNvPr>
          <p:cNvSpPr txBox="1"/>
          <p:nvPr/>
        </p:nvSpPr>
        <p:spPr>
          <a:xfrm>
            <a:off x="449989" y="4049560"/>
            <a:ext cx="750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若原函数与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平行，则有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301000C-749D-B464-F504-328CBEDBB725}"/>
              </a:ext>
            </a:extLst>
          </p:cNvPr>
          <p:cNvSpPr txBox="1"/>
          <p:nvPr/>
        </p:nvSpPr>
        <p:spPr>
          <a:xfrm>
            <a:off x="516565" y="5080082"/>
            <a:ext cx="6587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增大而减小，则有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9989" y="1139076"/>
            <a:ext cx="8736632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为何值时，它的图象与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轴交点在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轴上方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1645" y="3515070"/>
            <a:ext cx="787253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为何值时，它的图象平行于直线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＝－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4072" y="4565695"/>
            <a:ext cx="513313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为何值时，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的增大而减小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1518</Words>
  <Application>Microsoft Office PowerPoint</Application>
  <PresentationFormat>宽屏</PresentationFormat>
  <Paragraphs>149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2023-11-02T14:34:52Z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