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0" r:id="rId4"/>
    <p:sldId id="365" r:id="rId5"/>
    <p:sldId id="367" r:id="rId6"/>
    <p:sldId id="381" r:id="rId7"/>
    <p:sldId id="368" r:id="rId8"/>
    <p:sldId id="370" r:id="rId9"/>
    <p:sldId id="383" r:id="rId10"/>
    <p:sldId id="372" r:id="rId11"/>
    <p:sldId id="374" r:id="rId12"/>
    <p:sldId id="375" r:id="rId13"/>
    <p:sldId id="376" r:id="rId14"/>
    <p:sldId id="377" r:id="rId15"/>
    <p:sldId id="386" r:id="rId16"/>
    <p:sldId id="379" r:id="rId17"/>
    <p:sldId id="387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623392" y="1268413"/>
            <a:ext cx="1057020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正方形中相交垂线段问题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题的变式与拓展</a:t>
            </a:r>
          </a:p>
        </p:txBody>
      </p:sp>
      <p:sp>
        <p:nvSpPr>
          <p:cNvPr id="12602" name="yt_shape_12602"/>
          <p:cNvSpPr txBox="1"/>
          <p:nvPr/>
        </p:nvSpPr>
        <p:spPr>
          <a:xfrm>
            <a:off x="623512" y="1772723"/>
            <a:ext cx="10570082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04" name="yt_image_12604" title="H_120.9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891" y="3356992"/>
            <a:ext cx="1750217" cy="171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228252" title="H_28.599686">
            <a:extLst>
              <a:ext uri="{FF2B5EF4-FFF2-40B4-BE49-F238E27FC236}">
                <a16:creationId xmlns:a16="http://schemas.microsoft.com/office/drawing/2014/main" id="{124FC6A8-9EBA-07A3-28C7-C0000AFDA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11373"/>
            <a:ext cx="1171767" cy="3632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都是直角，且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三点共线，若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65" name="yt_shape_12665"/>
          <p:cNvSpPr txBox="1"/>
          <p:nvPr/>
        </p:nvSpPr>
        <p:spPr>
          <a:xfrm>
            <a:off x="539881" y="42907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2" name="yt_shape_12662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897" y="2640022"/>
            <a:ext cx="1740205" cy="2210857"/>
            <a:chOff x="0" y="0"/>
            <a:chExt cx="1464183" cy="1860183"/>
          </a:xfrm>
        </p:grpSpPr>
        <p:pic>
          <p:nvPicPr>
            <p:cNvPr id="2" name="yt_image_1266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418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4" name="yt_shape_12664"/>
            <p:cNvSpPr txBox="1"/>
            <p:nvPr/>
          </p:nvSpPr>
          <p:spPr>
            <a:xfrm>
              <a:off x="198810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756099-4C33-D942-7BA4-3282969542B8}"/>
              </a:ext>
            </a:extLst>
          </p:cNvPr>
          <p:cNvSpPr txBox="1"/>
          <p:nvPr/>
        </p:nvSpPr>
        <p:spPr>
          <a:xfrm>
            <a:off x="5545864" y="16970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" name="yt_shape_1266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上任意一点，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68" name="yt_image_12668" title="H_114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463238"/>
            <a:ext cx="1448059" cy="171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670"/>
          <p:cNvSpPr txBox="1"/>
          <p:nvPr/>
        </p:nvSpPr>
        <p:spPr>
          <a:xfrm>
            <a:off x="611132" y="2703997"/>
            <a:ext cx="449642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28CEFB-F9AF-C10C-5480-4EF0169A8083}"/>
              </a:ext>
            </a:extLst>
          </p:cNvPr>
          <p:cNvSpPr txBox="1"/>
          <p:nvPr/>
        </p:nvSpPr>
        <p:spPr>
          <a:xfrm>
            <a:off x="521121" y="2657191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DB16A-53C1-C5A0-983A-27FAC6A04121}"/>
              </a:ext>
            </a:extLst>
          </p:cNvPr>
          <p:cNvSpPr txBox="1"/>
          <p:nvPr/>
        </p:nvSpPr>
        <p:spPr>
          <a:xfrm>
            <a:off x="521121" y="3132679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40AC3F-B8F6-4FD7-2AB1-8C22BC4365CE}"/>
              </a:ext>
            </a:extLst>
          </p:cNvPr>
          <p:cNvSpPr txBox="1"/>
          <p:nvPr/>
        </p:nvSpPr>
        <p:spPr>
          <a:xfrm>
            <a:off x="521121" y="3608167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7CD6B0-4BF1-44C7-5E46-6BDA7028A8E6}"/>
              </a:ext>
            </a:extLst>
          </p:cNvPr>
          <p:cNvSpPr txBox="1"/>
          <p:nvPr/>
        </p:nvSpPr>
        <p:spPr>
          <a:xfrm>
            <a:off x="521121" y="4083655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6FF1EA-50D2-6968-B8D9-3F73E1EB603D}"/>
              </a:ext>
            </a:extLst>
          </p:cNvPr>
          <p:cNvSpPr txBox="1"/>
          <p:nvPr/>
        </p:nvSpPr>
        <p:spPr>
          <a:xfrm>
            <a:off x="521121" y="4559143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0DEB84-3F7E-DF88-5FAD-288CAC3663CF}"/>
              </a:ext>
            </a:extLst>
          </p:cNvPr>
          <p:cNvSpPr txBox="1"/>
          <p:nvPr/>
        </p:nvSpPr>
        <p:spPr>
          <a:xfrm>
            <a:off x="521121" y="5034631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D93A7C-89C2-C829-32A9-884C50728DE0}"/>
              </a:ext>
            </a:extLst>
          </p:cNvPr>
          <p:cNvSpPr txBox="1"/>
          <p:nvPr/>
        </p:nvSpPr>
        <p:spPr>
          <a:xfrm>
            <a:off x="521121" y="5510119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71" name="yt_shape_12671"/>
              <p:cNvSpPr txBox="1"/>
              <p:nvPr/>
            </p:nvSpPr>
            <p:spPr>
              <a:xfrm>
                <a:off x="623392" y="980728"/>
                <a:ext cx="6465681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671" name="yt_shape_12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980728"/>
                <a:ext cx="6465681" cy="3401765"/>
              </a:xfrm>
              <a:prstGeom prst="rect">
                <a:avLst/>
              </a:prstGeom>
              <a:blipFill>
                <a:blip r:embed="rId2"/>
                <a:stretch>
                  <a:fillRect l="-2828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2003C7-4D97-DB35-D5DA-8F7332845256}"/>
                  </a:ext>
                </a:extLst>
              </p:cNvPr>
              <p:cNvSpPr txBox="1"/>
              <p:nvPr/>
            </p:nvSpPr>
            <p:spPr>
              <a:xfrm>
                <a:off x="533381" y="933922"/>
                <a:ext cx="658323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2003C7-4D97-DB35-D5DA-8F7332845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933922"/>
                <a:ext cx="6583235" cy="1611643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182CC37-7C12-D6B6-0A8F-E2CAE4A6C4F3}"/>
              </a:ext>
            </a:extLst>
          </p:cNvPr>
          <p:cNvSpPr txBox="1"/>
          <p:nvPr/>
        </p:nvSpPr>
        <p:spPr>
          <a:xfrm>
            <a:off x="533381" y="2451953"/>
            <a:ext cx="410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88B11F-C493-41F9-6CC5-7AFAD66ED3A5}"/>
              </a:ext>
            </a:extLst>
          </p:cNvPr>
          <p:cNvSpPr txBox="1"/>
          <p:nvPr/>
        </p:nvSpPr>
        <p:spPr>
          <a:xfrm>
            <a:off x="533381" y="2927441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6974B4-A40B-829E-00F2-57CD3E8F108B}"/>
              </a:ext>
            </a:extLst>
          </p:cNvPr>
          <p:cNvSpPr txBox="1"/>
          <p:nvPr/>
        </p:nvSpPr>
        <p:spPr>
          <a:xfrm>
            <a:off x="533381" y="3402929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D7A609-905F-CF35-F840-86EAFC8DB235}"/>
              </a:ext>
            </a:extLst>
          </p:cNvPr>
          <p:cNvSpPr txBox="1"/>
          <p:nvPr/>
        </p:nvSpPr>
        <p:spPr>
          <a:xfrm>
            <a:off x="533381" y="3878417"/>
            <a:ext cx="2320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001" y="1307466"/>
            <a:ext cx="10668568" cy="9802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外角平分线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模型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页复习题第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题变式与拓展</a:t>
            </a:r>
          </a:p>
        </p:txBody>
      </p:sp>
      <p:sp>
        <p:nvSpPr>
          <p:cNvPr id="12678" name="yt_shape_12678"/>
          <p:cNvSpPr txBox="1"/>
          <p:nvPr/>
        </p:nvSpPr>
        <p:spPr>
          <a:xfrm>
            <a:off x="540000" y="2242979"/>
            <a:ext cx="106685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79" name="yt_image_12679" title="H_125.91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600" y="3354778"/>
            <a:ext cx="2194560" cy="159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229209" title="H_28.599686">
            <a:extLst>
              <a:ext uri="{FF2B5EF4-FFF2-40B4-BE49-F238E27FC236}">
                <a16:creationId xmlns:a16="http://schemas.microsoft.com/office/drawing/2014/main" id="{B761533B-B19D-8A47-3197-BBD9A841D1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3508"/>
            <a:ext cx="1171767" cy="3632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4" name="yt_shape_12684"/>
          <p:cNvSpPr txBox="1"/>
          <p:nvPr/>
        </p:nvSpPr>
        <p:spPr>
          <a:xfrm>
            <a:off x="468698" y="1744690"/>
            <a:ext cx="4966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686" name="yt_shape_12686"/>
          <p:cNvSpPr txBox="1"/>
          <p:nvPr/>
        </p:nvSpPr>
        <p:spPr>
          <a:xfrm>
            <a:off x="4821260" y="1668224"/>
            <a:ext cx="2137252" cy="12965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白正" pitchFamily="70"/>
                <a:ea typeface="宋体" pitchFamily="70"/>
              </a:rPr>
              <a:t> </a:t>
            </a:r>
            <a:r>
              <a:rPr lang="en-US" altLang="zh-CN" sz="7050" b="0" i="0" u="none" spc="15066">
                <a:solidFill>
                  <a:srgbClr val="1EE3CF"/>
                </a:solidFill>
                <a:effectLst/>
                <a:latin typeface="白正" pitchFamily="70"/>
                <a:ea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685" name="yt_image_12685" title="H_110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1616" y="3917133"/>
            <a:ext cx="2135124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8" name="yt_shape_12688"/>
          <p:cNvSpPr txBox="1"/>
          <p:nvPr/>
        </p:nvSpPr>
        <p:spPr>
          <a:xfrm>
            <a:off x="541280" y="2294632"/>
            <a:ext cx="357309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4B352C-E25B-607B-187A-E27CACC64382}"/>
              </a:ext>
            </a:extLst>
          </p:cNvPr>
          <p:cNvSpPr txBox="1"/>
          <p:nvPr/>
        </p:nvSpPr>
        <p:spPr>
          <a:xfrm>
            <a:off x="336640" y="1729842"/>
            <a:ext cx="509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BEC7D-ECC5-A8A0-0F53-F046A51E9B26}"/>
              </a:ext>
            </a:extLst>
          </p:cNvPr>
          <p:cNvSpPr txBox="1"/>
          <p:nvPr/>
        </p:nvSpPr>
        <p:spPr>
          <a:xfrm>
            <a:off x="451269" y="224782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E4C263-C3DB-B2AD-D3B7-51D70B5D0E90}"/>
              </a:ext>
            </a:extLst>
          </p:cNvPr>
          <p:cNvSpPr txBox="1"/>
          <p:nvPr/>
        </p:nvSpPr>
        <p:spPr>
          <a:xfrm>
            <a:off x="451269" y="272331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94021C-B72D-27F5-7438-26A1A8FE0281}"/>
              </a:ext>
            </a:extLst>
          </p:cNvPr>
          <p:cNvSpPr txBox="1"/>
          <p:nvPr/>
        </p:nvSpPr>
        <p:spPr>
          <a:xfrm>
            <a:off x="451269" y="3198802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E00896-0BC5-156C-92AC-9CF78B74F333}"/>
              </a:ext>
            </a:extLst>
          </p:cNvPr>
          <p:cNvSpPr txBox="1"/>
          <p:nvPr/>
        </p:nvSpPr>
        <p:spPr>
          <a:xfrm>
            <a:off x="451269" y="3674290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263C5B-71E3-EAA8-7D6B-60434F8924EE}"/>
              </a:ext>
            </a:extLst>
          </p:cNvPr>
          <p:cNvSpPr txBox="1"/>
          <p:nvPr/>
        </p:nvSpPr>
        <p:spPr>
          <a:xfrm>
            <a:off x="451269" y="4149779"/>
            <a:ext cx="336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133909-D848-BD48-7D0C-53033106690A}"/>
              </a:ext>
            </a:extLst>
          </p:cNvPr>
          <p:cNvSpPr txBox="1"/>
          <p:nvPr/>
        </p:nvSpPr>
        <p:spPr>
          <a:xfrm>
            <a:off x="451269" y="4625266"/>
            <a:ext cx="2223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60" y="1205866"/>
            <a:ext cx="343395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求证：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15" name="yt_image_12679" title="H_125.91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1616" y="1774700"/>
            <a:ext cx="2194560" cy="159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4" name="yt_shape_12694"/>
          <p:cNvSpPr txBox="1"/>
          <p:nvPr/>
        </p:nvSpPr>
        <p:spPr>
          <a:xfrm>
            <a:off x="592089" y="1268413"/>
            <a:ext cx="5475858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8EC4AD-B315-81E5-E362-27A4E9CAC0B0}"/>
              </a:ext>
            </a:extLst>
          </p:cNvPr>
          <p:cNvSpPr txBox="1"/>
          <p:nvPr/>
        </p:nvSpPr>
        <p:spPr>
          <a:xfrm>
            <a:off x="502078" y="1221607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DC75B2-C559-1019-DF8B-8F6878B52B55}"/>
              </a:ext>
            </a:extLst>
          </p:cNvPr>
          <p:cNvSpPr txBox="1"/>
          <p:nvPr/>
        </p:nvSpPr>
        <p:spPr>
          <a:xfrm>
            <a:off x="502078" y="1697095"/>
            <a:ext cx="2667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DF3D77-B5D4-A3D8-BCE1-F46652D1463F}"/>
              </a:ext>
            </a:extLst>
          </p:cNvPr>
          <p:cNvSpPr txBox="1"/>
          <p:nvPr/>
        </p:nvSpPr>
        <p:spPr>
          <a:xfrm>
            <a:off x="502078" y="2172583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EDFB31-A1D2-B383-D44C-E655074F6EAF}"/>
              </a:ext>
            </a:extLst>
          </p:cNvPr>
          <p:cNvSpPr txBox="1"/>
          <p:nvPr/>
        </p:nvSpPr>
        <p:spPr>
          <a:xfrm>
            <a:off x="502078" y="2648071"/>
            <a:ext cx="385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C9885A-530C-D6BF-8219-A88E13C0BE58}"/>
              </a:ext>
            </a:extLst>
          </p:cNvPr>
          <p:cNvSpPr txBox="1"/>
          <p:nvPr/>
        </p:nvSpPr>
        <p:spPr>
          <a:xfrm>
            <a:off x="502078" y="3123559"/>
            <a:ext cx="560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9B6AA3-F54A-C341-943C-9B63D4034DAE}"/>
              </a:ext>
            </a:extLst>
          </p:cNvPr>
          <p:cNvSpPr txBox="1"/>
          <p:nvPr/>
        </p:nvSpPr>
        <p:spPr>
          <a:xfrm>
            <a:off x="502078" y="3599047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BA42DB-8CDF-9D2D-6E10-2D38AE4594BB}"/>
              </a:ext>
            </a:extLst>
          </p:cNvPr>
          <p:cNvSpPr txBox="1"/>
          <p:nvPr/>
        </p:nvSpPr>
        <p:spPr>
          <a:xfrm>
            <a:off x="502078" y="4074535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23281B-05DA-F6DB-DA3A-664C98CB3056}"/>
              </a:ext>
            </a:extLst>
          </p:cNvPr>
          <p:cNvSpPr txBox="1"/>
          <p:nvPr/>
        </p:nvSpPr>
        <p:spPr>
          <a:xfrm>
            <a:off x="502078" y="4550023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892392-47B9-2A06-646D-381882DDE7EA}"/>
              </a:ext>
            </a:extLst>
          </p:cNvPr>
          <p:cNvSpPr txBox="1"/>
          <p:nvPr/>
        </p:nvSpPr>
        <p:spPr>
          <a:xfrm>
            <a:off x="502078" y="5025511"/>
            <a:ext cx="179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51384" y="2636912"/>
            <a:ext cx="601446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上截取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易知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2953AF-FB33-E1F0-72D7-88FEA7667546}"/>
              </a:ext>
            </a:extLst>
          </p:cNvPr>
          <p:cNvSpPr txBox="1"/>
          <p:nvPr/>
        </p:nvSpPr>
        <p:spPr>
          <a:xfrm>
            <a:off x="461373" y="2590106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330A02-1DEA-90CC-4CDA-D5C2DAF81578}"/>
              </a:ext>
            </a:extLst>
          </p:cNvPr>
          <p:cNvSpPr txBox="1"/>
          <p:nvPr/>
        </p:nvSpPr>
        <p:spPr>
          <a:xfrm>
            <a:off x="461373" y="3065594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上截取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999BF7-312C-1277-3C4C-A2CBF21CC216}"/>
              </a:ext>
            </a:extLst>
          </p:cNvPr>
          <p:cNvSpPr txBox="1"/>
          <p:nvPr/>
        </p:nvSpPr>
        <p:spPr>
          <a:xfrm>
            <a:off x="461373" y="3541082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963C49-591A-3A70-4CAB-DEFFE14EC7DA}"/>
              </a:ext>
            </a:extLst>
          </p:cNvPr>
          <p:cNvSpPr txBox="1"/>
          <p:nvPr/>
        </p:nvSpPr>
        <p:spPr>
          <a:xfrm>
            <a:off x="461373" y="4016570"/>
            <a:ext cx="613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3EAAAD-EA97-B0F9-8940-306FC66707DC}"/>
              </a:ext>
            </a:extLst>
          </p:cNvPr>
          <p:cNvSpPr txBox="1"/>
          <p:nvPr/>
        </p:nvSpPr>
        <p:spPr>
          <a:xfrm>
            <a:off x="461373" y="4492058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397043-0153-0818-8C8E-0126A9F67FEA}"/>
              </a:ext>
            </a:extLst>
          </p:cNvPr>
          <p:cNvSpPr txBox="1"/>
          <p:nvPr/>
        </p:nvSpPr>
        <p:spPr>
          <a:xfrm>
            <a:off x="461373" y="4967546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FCA646-8794-E5D0-5D26-8FBC67CA1C7F}"/>
              </a:ext>
            </a:extLst>
          </p:cNvPr>
          <p:cNvSpPr txBox="1"/>
          <p:nvPr/>
        </p:nvSpPr>
        <p:spPr>
          <a:xfrm>
            <a:off x="461373" y="5443034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C275E9-4099-63AE-146B-AEC98F2E603C}"/>
              </a:ext>
            </a:extLst>
          </p:cNvPr>
          <p:cNvSpPr txBox="1"/>
          <p:nvPr/>
        </p:nvSpPr>
        <p:spPr>
          <a:xfrm>
            <a:off x="461373" y="5918522"/>
            <a:ext cx="179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373" y="1094027"/>
            <a:ext cx="1074719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若将上述条件中的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的中点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改为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上的任意一点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，其他条件不变，则结论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spc="15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还成立吗？若成立，请证明；若不成立，请说明理由；</a:t>
            </a:r>
            <a:endParaRPr lang="zh-CN" altLang="zh-CN" sz="2400" spc="15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  <p:pic>
        <p:nvPicPr>
          <p:cNvPr id="13" name="yt_image_12679" title="H_125.91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4019" y="2425008"/>
            <a:ext cx="2194560" cy="159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2685" title="H_110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3835" y="4473370"/>
            <a:ext cx="2135124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yt_shape_12681"/>
          <p:cNvSpPr txBox="1"/>
          <p:nvPr/>
        </p:nvSpPr>
        <p:spPr>
          <a:xfrm>
            <a:off x="540000" y="12572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若将上述条件中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延长线上一点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，其他条件不变，则结论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成立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不成立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7A19BC0-3662-4037-AB40-C9DE9020DF7F}"/>
              </a:ext>
            </a:extLst>
          </p:cNvPr>
          <p:cNvSpPr txBox="1"/>
          <p:nvPr/>
        </p:nvSpPr>
        <p:spPr>
          <a:xfrm>
            <a:off x="4451357" y="162880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2679" title="H_125.91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600" y="2708920"/>
            <a:ext cx="2194560" cy="159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837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06" name="yt_shape_12606"/>
              <p:cNvSpPr txBox="1"/>
              <p:nvPr/>
            </p:nvSpPr>
            <p:spPr>
              <a:xfrm>
                <a:off x="557754" y="1171550"/>
                <a:ext cx="5355953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606" name="yt_shape_12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54" y="1171550"/>
                <a:ext cx="5355953" cy="5322291"/>
              </a:xfrm>
              <a:prstGeom prst="rect">
                <a:avLst/>
              </a:prstGeom>
              <a:blipFill>
                <a:blip r:embed="rId2"/>
                <a:stretch>
                  <a:fillRect l="-3413" t="-916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7AB7F6-81E5-7E8B-8FF3-764EDD6E276C}"/>
              </a:ext>
            </a:extLst>
          </p:cNvPr>
          <p:cNvSpPr txBox="1"/>
          <p:nvPr/>
        </p:nvSpPr>
        <p:spPr>
          <a:xfrm>
            <a:off x="467743" y="1124744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AF355F-673B-ECCE-6C81-E5C772FC2FD7}"/>
              </a:ext>
            </a:extLst>
          </p:cNvPr>
          <p:cNvSpPr txBox="1"/>
          <p:nvPr/>
        </p:nvSpPr>
        <p:spPr>
          <a:xfrm>
            <a:off x="467743" y="1600232"/>
            <a:ext cx="456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AEAB86-D468-3A99-BA09-71248FDD4F3D}"/>
              </a:ext>
            </a:extLst>
          </p:cNvPr>
          <p:cNvSpPr txBox="1"/>
          <p:nvPr/>
        </p:nvSpPr>
        <p:spPr>
          <a:xfrm>
            <a:off x="467743" y="2075720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FC2938-6545-8E14-F002-398546C01B89}"/>
              </a:ext>
            </a:extLst>
          </p:cNvPr>
          <p:cNvSpPr txBox="1"/>
          <p:nvPr/>
        </p:nvSpPr>
        <p:spPr>
          <a:xfrm>
            <a:off x="467743" y="2551208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74619E-3416-F2E7-CCAF-A7A97C1D870D}"/>
              </a:ext>
            </a:extLst>
          </p:cNvPr>
          <p:cNvSpPr txBox="1"/>
          <p:nvPr/>
        </p:nvSpPr>
        <p:spPr>
          <a:xfrm>
            <a:off x="467743" y="3026696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C62630-8F59-03D8-CEEC-2EB0889759FD}"/>
              </a:ext>
            </a:extLst>
          </p:cNvPr>
          <p:cNvSpPr txBox="1"/>
          <p:nvPr/>
        </p:nvSpPr>
        <p:spPr>
          <a:xfrm>
            <a:off x="467743" y="3502184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292DB3-1A1D-AEB1-CEDE-E37E3C2369C3}"/>
                  </a:ext>
                </a:extLst>
              </p:cNvPr>
              <p:cNvSpPr txBox="1"/>
              <p:nvPr/>
            </p:nvSpPr>
            <p:spPr>
              <a:xfrm>
                <a:off x="467743" y="3861048"/>
                <a:ext cx="54842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292DB3-1A1D-AEB1-CEDE-E37E3C236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43" y="3861048"/>
                <a:ext cx="5484241" cy="1611643"/>
              </a:xfrm>
              <a:prstGeom prst="rect">
                <a:avLst/>
              </a:prstGeom>
              <a:blipFill>
                <a:blip r:embed="rId3"/>
                <a:stretch>
                  <a:fillRect l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5E21D86-63D8-607E-30A6-492DBF5D0779}"/>
              </a:ext>
            </a:extLst>
          </p:cNvPr>
          <p:cNvSpPr txBox="1"/>
          <p:nvPr/>
        </p:nvSpPr>
        <p:spPr>
          <a:xfrm>
            <a:off x="467743" y="5495703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A072AD-48B9-3F0B-9489-54E5685FF833}"/>
              </a:ext>
            </a:extLst>
          </p:cNvPr>
          <p:cNvSpPr txBox="1"/>
          <p:nvPr/>
        </p:nvSpPr>
        <p:spPr>
          <a:xfrm>
            <a:off x="467743" y="5971191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8" name="yt_shape_12608"/>
          <p:cNvSpPr txBox="1"/>
          <p:nvPr/>
        </p:nvSpPr>
        <p:spPr>
          <a:xfrm>
            <a:off x="540000" y="836712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两点同时出发，以相同的速度在直线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上移动，连接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上移动时，请写出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的关系，并说明理由；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2611" name="yt_image_12611" title="H_144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080" y="2831192"/>
            <a:ext cx="1297606" cy="186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617" title="H_152.455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7662" y="4692233"/>
            <a:ext cx="1221024" cy="195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8879EA2-FD21-C52A-EDFF-40A97671A4BA}"/>
              </a:ext>
            </a:extLst>
          </p:cNvPr>
          <p:cNvSpPr txBox="1"/>
          <p:nvPr/>
        </p:nvSpPr>
        <p:spPr>
          <a:xfrm>
            <a:off x="510800" y="3192613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C928F7-712C-8A67-9EF8-22571FEBBA2A}"/>
              </a:ext>
            </a:extLst>
          </p:cNvPr>
          <p:cNvSpPr txBox="1"/>
          <p:nvPr/>
        </p:nvSpPr>
        <p:spPr>
          <a:xfrm>
            <a:off x="510800" y="3668101"/>
            <a:ext cx="327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相交于点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6DC729-2D76-E27E-2154-83FEEE7D724D}"/>
              </a:ext>
            </a:extLst>
          </p:cNvPr>
          <p:cNvSpPr txBox="1"/>
          <p:nvPr/>
        </p:nvSpPr>
        <p:spPr>
          <a:xfrm>
            <a:off x="507536" y="4186084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0AECF2-098C-F773-C9BD-F00059C1E52A}"/>
              </a:ext>
            </a:extLst>
          </p:cNvPr>
          <p:cNvSpPr txBox="1"/>
          <p:nvPr/>
        </p:nvSpPr>
        <p:spPr>
          <a:xfrm>
            <a:off x="507536" y="4661572"/>
            <a:ext cx="4459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2" name="yt_shape_12622"/>
          <p:cNvSpPr txBox="1"/>
          <p:nvPr/>
        </p:nvSpPr>
        <p:spPr>
          <a:xfrm>
            <a:off x="551384" y="1326803"/>
            <a:ext cx="10857139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动点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分别从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两点同时出发，以相同的速度在直线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上移动，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成立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CE8AE5-A3F0-484A-5F61-291EA7FA0570}"/>
              </a:ext>
            </a:extLst>
          </p:cNvPr>
          <p:cNvSpPr txBox="1"/>
          <p:nvPr/>
        </p:nvSpPr>
        <p:spPr>
          <a:xfrm>
            <a:off x="461373" y="1279997"/>
            <a:ext cx="1093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动点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分别从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两点同时出发，以相同的速度在直线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上移动，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FD9CE8-D0C4-8F02-85B0-C90E625B4C5F}"/>
              </a:ext>
            </a:extLst>
          </p:cNvPr>
          <p:cNvSpPr txBox="1"/>
          <p:nvPr/>
        </p:nvSpPr>
        <p:spPr>
          <a:xfrm>
            <a:off x="461373" y="175548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0E0D14-9401-068E-407A-442DEE650468}"/>
              </a:ext>
            </a:extLst>
          </p:cNvPr>
          <p:cNvSpPr txBox="1"/>
          <p:nvPr/>
        </p:nvSpPr>
        <p:spPr>
          <a:xfrm>
            <a:off x="461373" y="2230973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AD7494-0A1A-8D95-0913-025756FB0E92}"/>
              </a:ext>
            </a:extLst>
          </p:cNvPr>
          <p:cNvSpPr txBox="1"/>
          <p:nvPr/>
        </p:nvSpPr>
        <p:spPr>
          <a:xfrm>
            <a:off x="461373" y="2706461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D2B784-DA6E-6F07-1249-D1161FE08455}"/>
              </a:ext>
            </a:extLst>
          </p:cNvPr>
          <p:cNvSpPr txBox="1"/>
          <p:nvPr/>
        </p:nvSpPr>
        <p:spPr>
          <a:xfrm>
            <a:off x="461373" y="3181949"/>
            <a:ext cx="394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87AF75-3A7C-7C2B-AB76-B4AA64E4B218}"/>
              </a:ext>
            </a:extLst>
          </p:cNvPr>
          <p:cNvSpPr txBox="1"/>
          <p:nvPr/>
        </p:nvSpPr>
        <p:spPr>
          <a:xfrm>
            <a:off x="461373" y="3657437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5CCD46-68E7-CDCF-CF8F-04B104E7B1E1}"/>
              </a:ext>
            </a:extLst>
          </p:cNvPr>
          <p:cNvSpPr txBox="1"/>
          <p:nvPr/>
        </p:nvSpPr>
        <p:spPr>
          <a:xfrm>
            <a:off x="461373" y="4132925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82DD49-B32E-9C95-98ED-DE9B7623CAD5}"/>
              </a:ext>
            </a:extLst>
          </p:cNvPr>
          <p:cNvSpPr txBox="1"/>
          <p:nvPr/>
        </p:nvSpPr>
        <p:spPr>
          <a:xfrm>
            <a:off x="461373" y="4608413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407368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的延长线及反向延长线上移动时，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中的结论还成立吗？无需证明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14" name="yt_image_12614" title="H_152.455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2474" y="2308551"/>
            <a:ext cx="3241548" cy="193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900512B-6B1A-7C70-C54D-78C600A60B55}"/>
              </a:ext>
            </a:extLst>
          </p:cNvPr>
          <p:cNvSpPr txBox="1"/>
          <p:nvPr/>
        </p:nvSpPr>
        <p:spPr>
          <a:xfrm>
            <a:off x="317238" y="4343060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1" name="yt_shape_12631"/>
          <p:cNvSpPr txBox="1"/>
          <p:nvPr/>
        </p:nvSpPr>
        <p:spPr>
          <a:xfrm>
            <a:off x="540000" y="1268413"/>
            <a:ext cx="11111999" cy="9355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正方形中过对角线交点的直角问题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实验与探究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的变式与拓展</a:t>
            </a:r>
          </a:p>
        </p:txBody>
      </p:sp>
      <p:sp>
        <p:nvSpPr>
          <p:cNvPr id="12632" name="yt_shape_12632"/>
          <p:cNvSpPr txBox="1"/>
          <p:nvPr/>
        </p:nvSpPr>
        <p:spPr>
          <a:xfrm>
            <a:off x="539999" y="22547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34" name="yt_image_12634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770" y="4077072"/>
            <a:ext cx="136245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228581" title="H_28.599686">
            <a:extLst>
              <a:ext uri="{FF2B5EF4-FFF2-40B4-BE49-F238E27FC236}">
                <a16:creationId xmlns:a16="http://schemas.microsoft.com/office/drawing/2014/main" id="{2B308E36-3058-FCA3-BCE6-541AF7ECA7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9" y="1334455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42F5FC-0612-A455-A6AF-37C7B6A94245}"/>
              </a:ext>
            </a:extLst>
          </p:cNvPr>
          <p:cNvSpPr txBox="1"/>
          <p:nvPr/>
        </p:nvSpPr>
        <p:spPr>
          <a:xfrm>
            <a:off x="9978162" y="31588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38" name="yt_image_12638" title="H_146.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1897" y="3115256"/>
            <a:ext cx="198703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0" name="yt_shape_12640"/>
          <p:cNvSpPr txBox="1"/>
          <p:nvPr/>
        </p:nvSpPr>
        <p:spPr>
          <a:xfrm>
            <a:off x="540000" y="2780928"/>
            <a:ext cx="32156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BD98CE-E92C-1E0F-B4FC-A74C88E221D5}"/>
              </a:ext>
            </a:extLst>
          </p:cNvPr>
          <p:cNvSpPr txBox="1"/>
          <p:nvPr/>
        </p:nvSpPr>
        <p:spPr>
          <a:xfrm>
            <a:off x="540000" y="3339297"/>
            <a:ext cx="712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E3C9A2-5A57-9BB2-245B-CBE4D8ACDB46}"/>
              </a:ext>
            </a:extLst>
          </p:cNvPr>
          <p:cNvSpPr txBox="1"/>
          <p:nvPr/>
        </p:nvSpPr>
        <p:spPr>
          <a:xfrm>
            <a:off x="540000" y="3814785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0CF550-F7C3-206E-C084-BE6C5453D069}"/>
              </a:ext>
            </a:extLst>
          </p:cNvPr>
          <p:cNvSpPr txBox="1"/>
          <p:nvPr/>
        </p:nvSpPr>
        <p:spPr>
          <a:xfrm>
            <a:off x="540000" y="4290273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DCBB55-7501-E582-25A8-9B69106432F0}"/>
              </a:ext>
            </a:extLst>
          </p:cNvPr>
          <p:cNvSpPr txBox="1"/>
          <p:nvPr/>
        </p:nvSpPr>
        <p:spPr>
          <a:xfrm>
            <a:off x="540000" y="4765761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25B04-73F4-91DB-0243-7E7B24EF99B8}"/>
              </a:ext>
            </a:extLst>
          </p:cNvPr>
          <p:cNvSpPr txBox="1"/>
          <p:nvPr/>
        </p:nvSpPr>
        <p:spPr>
          <a:xfrm>
            <a:off x="540000" y="5241249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B1F248-6630-649D-594F-FE96CBE10691}"/>
              </a:ext>
            </a:extLst>
          </p:cNvPr>
          <p:cNvSpPr txBox="1"/>
          <p:nvPr/>
        </p:nvSpPr>
        <p:spPr>
          <a:xfrm>
            <a:off x="540000" y="5716737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C8C891-0320-8BC5-2E21-F700385E7109}"/>
              </a:ext>
            </a:extLst>
          </p:cNvPr>
          <p:cNvSpPr txBox="1"/>
          <p:nvPr/>
        </p:nvSpPr>
        <p:spPr>
          <a:xfrm>
            <a:off x="540000" y="6192225"/>
            <a:ext cx="176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641">
            <a:extLst>
              <a:ext uri="{FF2B5EF4-FFF2-40B4-BE49-F238E27FC236}">
                <a16:creationId xmlns:a16="http://schemas.microsoft.com/office/drawing/2014/main" id="{7326C49D-617E-3184-7230-AA292202C906}"/>
              </a:ext>
            </a:extLst>
          </p:cNvPr>
          <p:cNvSpPr txBox="1"/>
          <p:nvPr/>
        </p:nvSpPr>
        <p:spPr>
          <a:xfrm>
            <a:off x="479376" y="1268413"/>
            <a:ext cx="8164094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10" name="yt_shape_12643"/>
          <p:cNvSpPr txBox="1"/>
          <p:nvPr/>
        </p:nvSpPr>
        <p:spPr>
          <a:xfrm>
            <a:off x="479376" y="1768550"/>
            <a:ext cx="4841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yt_shape_12645"/>
          <p:cNvSpPr txBox="1"/>
          <p:nvPr/>
        </p:nvSpPr>
        <p:spPr>
          <a:xfrm>
            <a:off x="4858225" y="2400217"/>
            <a:ext cx="1929439" cy="1673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白正" pitchFamily="91"/>
                <a:ea typeface="宋体" pitchFamily="91"/>
              </a:rPr>
              <a:t> </a:t>
            </a:r>
            <a:r>
              <a:rPr lang="en-US" altLang="zh-CN" sz="9100" b="0" i="0" u="none" spc="12983">
                <a:solidFill>
                  <a:srgbClr val="1EE3CF"/>
                </a:solidFill>
                <a:effectLst/>
                <a:latin typeface="白正" pitchFamily="91"/>
                <a:ea typeface="宋体" pitchFamily="91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" name="yt_image_12644" title="H_142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4313504"/>
            <a:ext cx="1937385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650"/>
              <p:cNvSpPr txBox="1"/>
              <p:nvPr/>
            </p:nvSpPr>
            <p:spPr>
              <a:xfrm>
                <a:off x="658931" y="2400217"/>
                <a:ext cx="4927759" cy="2449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正方形的边长为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2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931" y="2400217"/>
                <a:ext cx="4927759" cy="2449132"/>
              </a:xfrm>
              <a:prstGeom prst="rect">
                <a:avLst/>
              </a:prstGeom>
              <a:blipFill>
                <a:blip r:embed="rId3"/>
                <a:stretch>
                  <a:fillRect l="-3713" t="-2244" r="-2847" b="-6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A904E16B-3A89-22B9-E24D-E092848787D5}"/>
              </a:ext>
            </a:extLst>
          </p:cNvPr>
          <p:cNvSpPr txBox="1"/>
          <p:nvPr/>
        </p:nvSpPr>
        <p:spPr>
          <a:xfrm>
            <a:off x="389365" y="1772816"/>
            <a:ext cx="4974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B9CA13-34A3-8E08-E28E-26DE242A5E1D}"/>
              </a:ext>
            </a:extLst>
          </p:cNvPr>
          <p:cNvSpPr txBox="1"/>
          <p:nvPr/>
        </p:nvSpPr>
        <p:spPr>
          <a:xfrm>
            <a:off x="568920" y="2353411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正方形的边长为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DFDC85-B585-8322-081E-37CDFA05E73F}"/>
              </a:ext>
            </a:extLst>
          </p:cNvPr>
          <p:cNvSpPr txBox="1"/>
          <p:nvPr/>
        </p:nvSpPr>
        <p:spPr>
          <a:xfrm>
            <a:off x="568920" y="2828899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909C6FC-358F-0DC1-FC1A-6C9D6E351951}"/>
              </a:ext>
            </a:extLst>
          </p:cNvPr>
          <p:cNvSpPr txBox="1"/>
          <p:nvPr/>
        </p:nvSpPr>
        <p:spPr>
          <a:xfrm>
            <a:off x="568920" y="3304387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A57218B-4C62-C6B3-D535-7B86EF85AECE}"/>
                  </a:ext>
                </a:extLst>
              </p:cNvPr>
              <p:cNvSpPr txBox="1"/>
              <p:nvPr/>
            </p:nvSpPr>
            <p:spPr>
              <a:xfrm>
                <a:off x="568920" y="3779875"/>
                <a:ext cx="50601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A57218B-4C62-C6B3-D535-7B86EF85A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20" y="3779875"/>
                <a:ext cx="5060188" cy="630441"/>
              </a:xfrm>
              <a:prstGeom prst="rect">
                <a:avLst/>
              </a:prstGeom>
              <a:blipFill>
                <a:blip r:embed="rId4"/>
                <a:stretch>
                  <a:fillRect l="-1807" r="-192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4BB3624-4A67-765F-FF6A-040FB0ED67DD}"/>
                  </a:ext>
                </a:extLst>
              </p:cNvPr>
              <p:cNvSpPr txBox="1"/>
              <p:nvPr/>
            </p:nvSpPr>
            <p:spPr>
              <a:xfrm>
                <a:off x="568920" y="4316704"/>
                <a:ext cx="31600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4BB3624-4A67-765F-FF6A-040FB0ED67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20" y="4316704"/>
                <a:ext cx="3160077" cy="555765"/>
              </a:xfrm>
              <a:prstGeom prst="rect">
                <a:avLst/>
              </a:prstGeom>
              <a:blipFill>
                <a:blip r:embed="rId5"/>
                <a:stretch>
                  <a:fillRect l="-2890" t="-1099" r="-308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2638" title="H_146.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02739" y="1768550"/>
            <a:ext cx="198703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000" y="1421830"/>
            <a:ext cx="107240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正方形中三垂直全等模型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题的变式与拓展</a:t>
            </a:r>
          </a:p>
        </p:txBody>
      </p:sp>
      <p:sp>
        <p:nvSpPr>
          <p:cNvPr id="12655" name="yt_shape_12655"/>
          <p:cNvSpPr txBox="1"/>
          <p:nvPr/>
        </p:nvSpPr>
        <p:spPr>
          <a:xfrm>
            <a:off x="540000" y="192614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</p:txBody>
      </p:sp>
      <p:sp>
        <p:nvSpPr>
          <p:cNvPr id="12656" name="yt_shape_12656"/>
          <p:cNvSpPr txBox="1"/>
          <p:nvPr/>
        </p:nvSpPr>
        <p:spPr>
          <a:xfrm>
            <a:off x="540119" y="2412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60" name="yt_shape_12660"/>
          <p:cNvSpPr txBox="1"/>
          <p:nvPr/>
        </p:nvSpPr>
        <p:spPr>
          <a:xfrm>
            <a:off x="540000" y="54735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7" name="yt_shape_12657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407" y="3573016"/>
            <a:ext cx="1737348" cy="2358383"/>
            <a:chOff x="0" y="0"/>
            <a:chExt cx="1458468" cy="1899045"/>
          </a:xfrm>
        </p:grpSpPr>
        <p:pic>
          <p:nvPicPr>
            <p:cNvPr id="2" name="yt_image_126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8468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9" name="yt_shape_12659"/>
            <p:cNvSpPr txBox="1"/>
            <p:nvPr/>
          </p:nvSpPr>
          <p:spPr>
            <a:xfrm>
              <a:off x="195953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4228887">
            <a:extLst>
              <a:ext uri="{FF2B5EF4-FFF2-40B4-BE49-F238E27FC236}">
                <a16:creationId xmlns:a16="http://schemas.microsoft.com/office/drawing/2014/main" id="{AA6747AD-771E-9212-B58B-2C7F9E0BCB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4790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815BCF-D74B-9621-23EF-6526CB229E4D}"/>
              </a:ext>
            </a:extLst>
          </p:cNvPr>
          <p:cNvSpPr txBox="1"/>
          <p:nvPr/>
        </p:nvSpPr>
        <p:spPr>
          <a:xfrm>
            <a:off x="5442796" y="284098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1852</Words>
  <Application>Microsoft Office PowerPoint</Application>
  <PresentationFormat>宽屏</PresentationFormat>
  <Paragraphs>169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2023-11-02T13:16:29Z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