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69" r:id="rId8"/>
    <p:sldId id="370" r:id="rId9"/>
    <p:sldId id="382" r:id="rId10"/>
    <p:sldId id="371" r:id="rId11"/>
    <p:sldId id="373" r:id="rId12"/>
    <p:sldId id="374" r:id="rId13"/>
    <p:sldId id="375" r:id="rId14"/>
    <p:sldId id="376" r:id="rId15"/>
    <p:sldId id="384" r:id="rId16"/>
    <p:sldId id="377" r:id="rId17"/>
    <p:sldId id="379" r:id="rId18"/>
    <p:sldId id="380" r:id="rId19"/>
    <p:sldId id="381" r:id="rId20"/>
    <p:sldId id="256" r:id="rId2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2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6" name="yt_shape_11236"/>
          <p:cNvSpPr txBox="1"/>
          <p:nvPr/>
        </p:nvSpPr>
        <p:spPr>
          <a:xfrm>
            <a:off x="551384" y="1141273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235" name="yt_image_1123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41273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38" name="yt_shape_11238"/>
          <p:cNvSpPr txBox="1"/>
          <p:nvPr/>
        </p:nvSpPr>
        <p:spPr>
          <a:xfrm>
            <a:off x="551384" y="1844570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勾股定理及其逆定理的综合应用</a:t>
            </a:r>
          </a:p>
        </p:txBody>
      </p:sp>
      <p:sp>
        <p:nvSpPr>
          <p:cNvPr id="11239" name="yt_shape_11239"/>
          <p:cNvSpPr txBox="1"/>
          <p:nvPr/>
        </p:nvSpPr>
        <p:spPr>
          <a:xfrm>
            <a:off x="551384" y="2348880"/>
            <a:ext cx="106936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如图所示的正方形网格中的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，若小方格边长为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43" name="yt_table_1124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19506"/>
              </p:ext>
            </p:extLst>
          </p:nvPr>
        </p:nvGraphicFramePr>
        <p:xfrm>
          <a:off x="551384" y="2828183"/>
          <a:ext cx="6336030" cy="950976"/>
        </p:xfrm>
        <a:graphic>
          <a:graphicData uri="http://schemas.openxmlformats.org/drawingml/2006/table">
            <a:tbl>
              <a:tblPr/>
              <a:tblGrid>
                <a:gridCol w="3329305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  <a:gridCol w="3006725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以上答案都不对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</a:tbl>
          </a:graphicData>
        </a:graphic>
      </p:graphicFrame>
      <p:grpSp>
        <p:nvGrpSpPr>
          <p:cNvPr id="11240" name="yt_shape_11240_skip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20975" y="2996952"/>
            <a:ext cx="2401443" cy="1783602"/>
            <a:chOff x="0" y="0"/>
            <a:chExt cx="2401443" cy="1783602"/>
          </a:xfrm>
        </p:grpSpPr>
        <p:pic>
          <p:nvPicPr>
            <p:cNvPr id="2" name="yt_image_1124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01443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42" name="yt_shape_11242"/>
            <p:cNvSpPr txBox="1"/>
            <p:nvPr/>
          </p:nvSpPr>
          <p:spPr>
            <a:xfrm>
              <a:off x="667440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903483304">
            <a:extLst>
              <a:ext uri="{FF2B5EF4-FFF2-40B4-BE49-F238E27FC236}">
                <a16:creationId xmlns:a16="http://schemas.microsoft.com/office/drawing/2014/main" id="{4DF88C1B-235B-F108-8A58-4715EB9416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8624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34131B8-E3EA-B9FF-A618-636ED9A660E4}"/>
              </a:ext>
            </a:extLst>
          </p:cNvPr>
          <p:cNvSpPr txBox="1"/>
          <p:nvPr/>
        </p:nvSpPr>
        <p:spPr>
          <a:xfrm>
            <a:off x="10221323" y="23020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99" name="yt_shape_11299"/>
              <p:cNvSpPr txBox="1"/>
              <p:nvPr/>
            </p:nvSpPr>
            <p:spPr>
              <a:xfrm>
                <a:off x="540000" y="1268413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如图，在直角坐标系中，已知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的三边长分别是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，因为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，所以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是直角三角形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299" name="yt_shape_112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413"/>
                <a:ext cx="11111999" cy="949299"/>
              </a:xfrm>
              <a:prstGeom prst="rect">
                <a:avLst/>
              </a:prstGeom>
              <a:blipFill>
                <a:blip r:embed="rId2"/>
                <a:stretch>
                  <a:fillRect l="-1701" t="-5128" r="-1372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04" name="yt_shape_11304"/>
          <p:cNvSpPr txBox="1"/>
          <p:nvPr/>
        </p:nvSpPr>
        <p:spPr>
          <a:xfrm>
            <a:off x="539881" y="423314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01" name="yt_shape_11301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1904" y="2646394"/>
            <a:ext cx="1917487" cy="2017558"/>
            <a:chOff x="0" y="0"/>
            <a:chExt cx="1674495" cy="1761885"/>
          </a:xfrm>
        </p:grpSpPr>
        <p:pic>
          <p:nvPicPr>
            <p:cNvPr id="2" name="yt_image_1130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4495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03" name="yt_shape_11303"/>
            <p:cNvSpPr txBox="1"/>
            <p:nvPr/>
          </p:nvSpPr>
          <p:spPr>
            <a:xfrm>
              <a:off x="303966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6CA26BB-80AA-EEC9-AE13-8B89ECA9E7AB}"/>
                  </a:ext>
                </a:extLst>
              </p:cNvPr>
              <p:cNvSpPr txBox="1"/>
              <p:nvPr/>
            </p:nvSpPr>
            <p:spPr>
              <a:xfrm>
                <a:off x="2278789" y="1646622"/>
                <a:ext cx="2136141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6CA26BB-80AA-EEC9-AE13-8B89ECA9E7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789" y="1646622"/>
                <a:ext cx="2136141" cy="558242"/>
              </a:xfrm>
              <a:prstGeom prst="rect">
                <a:avLst/>
              </a:prstGeom>
              <a:blipFill>
                <a:blip r:embed="rId4"/>
                <a:stretch>
                  <a:fillRect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97D66CB-7AF1-DD37-1965-EC525C13851A}"/>
              </a:ext>
            </a:extLst>
          </p:cNvPr>
          <p:cNvSpPr txBox="1"/>
          <p:nvPr/>
        </p:nvSpPr>
        <p:spPr>
          <a:xfrm>
            <a:off x="5454043" y="1697095"/>
            <a:ext cx="254863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5" name="yt_shape_11305"/>
          <p:cNvSpPr txBox="1"/>
          <p:nvPr/>
        </p:nvSpPr>
        <p:spPr>
          <a:xfrm>
            <a:off x="540000" y="112474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内一点，连接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AP'C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，则有以下结论：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是等边三角形；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是直角三角形；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其中一定正确的是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①②③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09" name="yt_shape_11309"/>
          <p:cNvSpPr txBox="1"/>
          <p:nvPr/>
        </p:nvSpPr>
        <p:spPr>
          <a:xfrm>
            <a:off x="539881" y="5179360"/>
            <a:ext cx="65" cy="3600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06" name="yt_shape_11306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9267" y="3010305"/>
            <a:ext cx="1733465" cy="2391061"/>
            <a:chOff x="0" y="0"/>
            <a:chExt cx="1450467" cy="2000707"/>
          </a:xfrm>
        </p:grpSpPr>
        <p:pic>
          <p:nvPicPr>
            <p:cNvPr id="2" name="yt_image_1130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50467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08" name="yt_shape_11308"/>
            <p:cNvSpPr txBox="1"/>
            <p:nvPr/>
          </p:nvSpPr>
          <p:spPr>
            <a:xfrm>
              <a:off x="115769" y="1572192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FE5B8C5-FAF7-C838-4935-D5F448678CD0}"/>
              </a:ext>
            </a:extLst>
          </p:cNvPr>
          <p:cNvSpPr txBox="1"/>
          <p:nvPr/>
        </p:nvSpPr>
        <p:spPr>
          <a:xfrm>
            <a:off x="10771913" y="202891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70B5B6-4162-0E4C-E939-787259E34054}"/>
              </a:ext>
            </a:extLst>
          </p:cNvPr>
          <p:cNvSpPr txBox="1"/>
          <p:nvPr/>
        </p:nvSpPr>
        <p:spPr>
          <a:xfrm>
            <a:off x="449989" y="250440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10" name="yt_shape_11310"/>
              <p:cNvSpPr txBox="1"/>
              <p:nvPr/>
            </p:nvSpPr>
            <p:spPr>
              <a:xfrm>
                <a:off x="540000" y="1124744"/>
                <a:ext cx="11111999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如图，在一次夏令营活动中，小明从营地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点出发，沿北偏东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方向走了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米到达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点，然后再沿北偏西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方向走了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米到达目的地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点，求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两点间的距离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310" name="yt_shape_113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4744"/>
                <a:ext cx="11111999" cy="1434047"/>
              </a:xfrm>
              <a:prstGeom prst="rect">
                <a:avLst/>
              </a:prstGeom>
              <a:blipFill>
                <a:blip r:embed="rId2"/>
                <a:stretch>
                  <a:fillRect l="-1701" t="-3830" r="-1372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12" name="yt_image_11312" title="H_132.721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24564" y="2414500"/>
            <a:ext cx="1702675" cy="168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314"/>
          <p:cNvSpPr txBox="1"/>
          <p:nvPr/>
        </p:nvSpPr>
        <p:spPr>
          <a:xfrm>
            <a:off x="425371" y="2087614"/>
            <a:ext cx="82009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垂直于正东方向，垂足为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yt_shape_11316"/>
          <p:cNvSpPr txBox="1"/>
          <p:nvPr/>
        </p:nvSpPr>
        <p:spPr>
          <a:xfrm>
            <a:off x="4996816" y="2719281"/>
            <a:ext cx="1546898" cy="136999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50" b="0" i="0" u="none" spc="-7450">
                <a:solidFill>
                  <a:srgbClr val="1EE3CF"/>
                </a:solidFill>
                <a:effectLst/>
                <a:latin typeface="白正" pitchFamily="74"/>
                <a:ea typeface="宋体" pitchFamily="74"/>
              </a:rPr>
              <a:t> </a:t>
            </a:r>
            <a:r>
              <a:rPr lang="en-US" altLang="zh-CN" sz="7450" b="0" i="0" u="none" spc="10375">
                <a:solidFill>
                  <a:srgbClr val="1EE3CF"/>
                </a:solidFill>
                <a:effectLst/>
                <a:latin typeface="白正" pitchFamily="74"/>
                <a:ea typeface="宋体" pitchFamily="74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6" name="yt_image_11315" title="H_116.6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99805" y="4636891"/>
            <a:ext cx="1552194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318"/>
              <p:cNvSpPr txBox="1"/>
              <p:nvPr/>
            </p:nvSpPr>
            <p:spPr>
              <a:xfrm>
                <a:off x="448747" y="3195892"/>
                <a:ext cx="5118324" cy="25510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+50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两点间的距离为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13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747" y="3195892"/>
                <a:ext cx="5118324" cy="2551083"/>
              </a:xfrm>
              <a:prstGeom prst="rect">
                <a:avLst/>
              </a:prstGeom>
              <a:blipFill>
                <a:blip r:embed="rId5"/>
                <a:stretch>
                  <a:fillRect l="-3695" t="-1909" r="-2741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233E1C6-2EB1-FF64-7C56-FB5D43A4A886}"/>
              </a:ext>
            </a:extLst>
          </p:cNvPr>
          <p:cNvSpPr txBox="1"/>
          <p:nvPr/>
        </p:nvSpPr>
        <p:spPr>
          <a:xfrm>
            <a:off x="347973" y="2585967"/>
            <a:ext cx="8301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垂直于正东方向，垂足为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01A0D0-25F7-E74F-634E-95E07563DF2B}"/>
              </a:ext>
            </a:extLst>
          </p:cNvPr>
          <p:cNvSpPr txBox="1"/>
          <p:nvPr/>
        </p:nvSpPr>
        <p:spPr>
          <a:xfrm>
            <a:off x="358736" y="3149086"/>
            <a:ext cx="272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4A3A9BA-3EAC-0B51-BF7D-23A5AC7F138C}"/>
              </a:ext>
            </a:extLst>
          </p:cNvPr>
          <p:cNvSpPr txBox="1"/>
          <p:nvPr/>
        </p:nvSpPr>
        <p:spPr>
          <a:xfrm>
            <a:off x="358736" y="3624574"/>
            <a:ext cx="2477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149E74E-E658-3ACA-BA08-681AE3FCD7C5}"/>
                  </a:ext>
                </a:extLst>
              </p:cNvPr>
              <p:cNvSpPr txBox="1"/>
              <p:nvPr/>
            </p:nvSpPr>
            <p:spPr>
              <a:xfrm>
                <a:off x="358736" y="4100063"/>
                <a:ext cx="455593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149E74E-E658-3ACA-BA08-681AE3FCD7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736" y="4100063"/>
                <a:ext cx="4555934" cy="630441"/>
              </a:xfrm>
              <a:prstGeom prst="rect">
                <a:avLst/>
              </a:prstGeom>
              <a:blipFill>
                <a:blip r:embed="rId6"/>
                <a:stretch>
                  <a:fillRect l="-2142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9D4B87C-F4AA-B27F-6434-9FF7FC436E9B}"/>
                  </a:ext>
                </a:extLst>
              </p:cNvPr>
              <p:cNvSpPr txBox="1"/>
              <p:nvPr/>
            </p:nvSpPr>
            <p:spPr>
              <a:xfrm>
                <a:off x="2819455" y="4609895"/>
                <a:ext cx="5248910" cy="7078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500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+50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9D4B87C-F4AA-B27F-6434-9FF7FC436E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55" y="4609895"/>
                <a:ext cx="5248910" cy="707848"/>
              </a:xfrm>
              <a:prstGeom prst="rect">
                <a:avLst/>
              </a:prstGeom>
              <a:blipFill>
                <a:blip r:embed="rId7"/>
                <a:stretch>
                  <a:fillRect l="-1858" r="-1858" b="-8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D60CD7D9-BB36-C7CC-2CA4-D0705E6845B4}"/>
              </a:ext>
            </a:extLst>
          </p:cNvPr>
          <p:cNvSpPr txBox="1"/>
          <p:nvPr/>
        </p:nvSpPr>
        <p:spPr>
          <a:xfrm>
            <a:off x="358736" y="5251128"/>
            <a:ext cx="43028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两点间的距离为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5" name="yt_shape_11325"/>
          <p:cNvSpPr txBox="1"/>
          <p:nvPr/>
        </p:nvSpPr>
        <p:spPr>
          <a:xfrm>
            <a:off x="540000" y="11967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如图，某小区的两个喷泉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位于小路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的同侧，两个喷泉的距离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250m.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现要为喷泉铺设供水管道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，供水点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在小路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上，供水点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150m.</a:t>
            </a:r>
          </a:p>
        </p:txBody>
      </p:sp>
      <p:pic>
        <p:nvPicPr>
          <p:cNvPr id="11326" name="yt_image_11326" title="H_114.4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24801" y="2585530"/>
            <a:ext cx="272719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28" name="yt_shape_11328"/>
          <p:cNvSpPr txBox="1"/>
          <p:nvPr/>
        </p:nvSpPr>
        <p:spPr>
          <a:xfrm>
            <a:off x="540000" y="2585530"/>
            <a:ext cx="694100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求供水点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到喷泉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需要铺设的管道总长；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96FB98-B451-6BF1-7D5B-420D054B7F55}"/>
              </a:ext>
            </a:extLst>
          </p:cNvPr>
          <p:cNvSpPr txBox="1"/>
          <p:nvPr/>
        </p:nvSpPr>
        <p:spPr>
          <a:xfrm>
            <a:off x="540000" y="3015636"/>
            <a:ext cx="370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B8E709F-4EA6-AD21-C84A-1AF7F6255EF8}"/>
                  </a:ext>
                </a:extLst>
              </p:cNvPr>
              <p:cNvSpPr txBox="1"/>
              <p:nvPr/>
            </p:nvSpPr>
            <p:spPr>
              <a:xfrm>
                <a:off x="540000" y="3491124"/>
                <a:ext cx="6620129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B8E709F-4EA6-AD21-C84A-1AF7F6255E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91124"/>
                <a:ext cx="6620129" cy="632727"/>
              </a:xfrm>
              <a:prstGeom prst="rect">
                <a:avLst/>
              </a:prstGeom>
              <a:blipFill>
                <a:blip r:embed="rId3"/>
                <a:stretch>
                  <a:fillRect l="-1473" r="-1289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9A373FC-EB3A-6D42-C99B-0501B25F9610}"/>
              </a:ext>
            </a:extLst>
          </p:cNvPr>
          <p:cNvSpPr txBox="1"/>
          <p:nvPr/>
        </p:nvSpPr>
        <p:spPr>
          <a:xfrm>
            <a:off x="540000" y="4030239"/>
            <a:ext cx="5299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FFF7C2-4C13-50DB-7B88-7061A8135B3C}"/>
              </a:ext>
            </a:extLst>
          </p:cNvPr>
          <p:cNvSpPr txBox="1"/>
          <p:nvPr/>
        </p:nvSpPr>
        <p:spPr>
          <a:xfrm>
            <a:off x="540000" y="4505727"/>
            <a:ext cx="232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9717121-FF8D-6090-1555-7B35AEAC1670}"/>
                  </a:ext>
                </a:extLst>
              </p:cNvPr>
              <p:cNvSpPr txBox="1"/>
              <p:nvPr/>
            </p:nvSpPr>
            <p:spPr>
              <a:xfrm>
                <a:off x="540000" y="4981215"/>
                <a:ext cx="672833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9717121-FF8D-6090-1555-7B35AEAC16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81215"/>
                <a:ext cx="6728333" cy="630441"/>
              </a:xfrm>
              <a:prstGeom prst="rect">
                <a:avLst/>
              </a:prstGeom>
              <a:blipFill>
                <a:blip r:embed="rId4"/>
                <a:stretch>
                  <a:fillRect l="-1451" r="-1360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186A1DD3-4B26-4F7D-7B5C-D3644A583A53}"/>
              </a:ext>
            </a:extLst>
          </p:cNvPr>
          <p:cNvSpPr txBox="1"/>
          <p:nvPr/>
        </p:nvSpPr>
        <p:spPr>
          <a:xfrm>
            <a:off x="540000" y="5518044"/>
            <a:ext cx="495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64BBD38-D277-A240-AD1D-1091E125F65B}"/>
              </a:ext>
            </a:extLst>
          </p:cNvPr>
          <p:cNvSpPr txBox="1"/>
          <p:nvPr/>
        </p:nvSpPr>
        <p:spPr>
          <a:xfrm>
            <a:off x="540000" y="5993532"/>
            <a:ext cx="7061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供水点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到喷泉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需要铺设的管道总长为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350m.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9" name="yt_shape_11329"/>
          <p:cNvSpPr txBox="1"/>
          <p:nvPr/>
        </p:nvSpPr>
        <p:spPr>
          <a:xfrm>
            <a:off x="488196" y="1268413"/>
            <a:ext cx="84366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计算喷泉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到小路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的最短距离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铺设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的管道总长为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350m.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0" name="yt_image_11326" title="H_114.4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24801" y="2585530"/>
            <a:ext cx="272719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1332"/>
          <p:cNvSpPr txBox="1"/>
          <p:nvPr/>
        </p:nvSpPr>
        <p:spPr>
          <a:xfrm>
            <a:off x="488196" y="1933952"/>
            <a:ext cx="628858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喷泉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到小路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的最短距离是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150m.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F591CD4-9C91-3A24-A70F-46E9B4514E4C}"/>
              </a:ext>
            </a:extLst>
          </p:cNvPr>
          <p:cNvSpPr txBox="1"/>
          <p:nvPr/>
        </p:nvSpPr>
        <p:spPr>
          <a:xfrm>
            <a:off x="398185" y="1887146"/>
            <a:ext cx="6407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0D0F9F3-45ED-E7F3-7563-3AF6C17981CE}"/>
              </a:ext>
            </a:extLst>
          </p:cNvPr>
          <p:cNvSpPr txBox="1"/>
          <p:nvPr/>
        </p:nvSpPr>
        <p:spPr>
          <a:xfrm>
            <a:off x="398185" y="2362634"/>
            <a:ext cx="272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54BB976-21B7-6B1E-0B14-13B6495BBD65}"/>
              </a:ext>
            </a:extLst>
          </p:cNvPr>
          <p:cNvSpPr txBox="1"/>
          <p:nvPr/>
        </p:nvSpPr>
        <p:spPr>
          <a:xfrm>
            <a:off x="398185" y="2838123"/>
            <a:ext cx="483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E41F57A-C8BF-D003-1B43-7402D65AAB3F}"/>
              </a:ext>
            </a:extLst>
          </p:cNvPr>
          <p:cNvSpPr txBox="1"/>
          <p:nvPr/>
        </p:nvSpPr>
        <p:spPr>
          <a:xfrm>
            <a:off x="398185" y="3313610"/>
            <a:ext cx="5182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喷泉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到小路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的最短距离是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4" name="yt_shape_11334"/>
          <p:cNvSpPr txBox="1"/>
          <p:nvPr/>
        </p:nvSpPr>
        <p:spPr>
          <a:xfrm>
            <a:off x="3426523" y="1219014"/>
            <a:ext cx="5385833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白正" pitchFamily="19"/>
                <a:ea typeface="宋体" pitchFamily="19"/>
              </a:rPr>
              <a:t> </a:t>
            </a:r>
          </a:p>
        </p:txBody>
      </p:sp>
      <p:pic>
        <p:nvPicPr>
          <p:cNvPr id="11333" name="yt_image_11333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6523" y="1268413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36" name="yt_shape_11336"/>
          <p:cNvSpPr txBox="1"/>
          <p:nvPr/>
        </p:nvSpPr>
        <p:spPr>
          <a:xfrm>
            <a:off x="4767097" y="1697439"/>
            <a:ext cx="276998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勾股定理与面积问题</a:t>
            </a:r>
          </a:p>
        </p:txBody>
      </p:sp>
      <p:sp>
        <p:nvSpPr>
          <p:cNvPr id="11337" name="yt_shape_11337"/>
          <p:cNvSpPr txBox="1"/>
          <p:nvPr/>
        </p:nvSpPr>
        <p:spPr>
          <a:xfrm>
            <a:off x="596211" y="21836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的正方形网格的格点上，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341" name="yt_table_11341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7987480"/>
                  </p:ext>
                </p:extLst>
              </p:nvPr>
            </p:nvGraphicFramePr>
            <p:xfrm>
              <a:off x="596092" y="3143038"/>
              <a:ext cx="7057391" cy="675450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25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254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2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341" name="yt_table_11341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7987480"/>
                  </p:ext>
                </p:extLst>
              </p:nvPr>
            </p:nvGraphicFramePr>
            <p:xfrm>
              <a:off x="596092" y="3143038"/>
              <a:ext cx="7057391" cy="675450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25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254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255"/>
                        </a:ext>
                      </a:extLst>
                    </a:gridCol>
                  </a:tblGrid>
                  <a:tr h="675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3323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65823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8427" r="-55490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19786" b="-89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338" name="yt_shape_11338_skip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8752" y="2996952"/>
            <a:ext cx="1649458" cy="2017169"/>
            <a:chOff x="0" y="0"/>
            <a:chExt cx="1458468" cy="1783602"/>
          </a:xfrm>
        </p:grpSpPr>
        <p:pic>
          <p:nvPicPr>
            <p:cNvPr id="2" name="yt_image_11338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58468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40" name="yt_shape_11340"/>
            <p:cNvSpPr txBox="1"/>
            <p:nvPr/>
          </p:nvSpPr>
          <p:spPr>
            <a:xfrm>
              <a:off x="119770" y="142360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2A8CCCE-512C-D51B-2C46-685B69BBD9A4}"/>
              </a:ext>
            </a:extLst>
          </p:cNvPr>
          <p:cNvSpPr txBox="1"/>
          <p:nvPr/>
        </p:nvSpPr>
        <p:spPr>
          <a:xfrm>
            <a:off x="3266863" y="261228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2" name="yt_shape_11342"/>
          <p:cNvSpPr txBox="1"/>
          <p:nvPr/>
        </p:nvSpPr>
        <p:spPr>
          <a:xfrm>
            <a:off x="623392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为直径的半圆过点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，再分别以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为直径作半圆，则阴影部分面积为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46" name="yt_shape_11346"/>
          <p:cNvSpPr txBox="1"/>
          <p:nvPr/>
        </p:nvSpPr>
        <p:spPr>
          <a:xfrm>
            <a:off x="623273" y="396737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43" name="yt_shape_11343" title="H_121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9019" y="2643760"/>
            <a:ext cx="1713962" cy="1836134"/>
            <a:chOff x="0" y="0"/>
            <a:chExt cx="1434465" cy="1536714"/>
          </a:xfrm>
        </p:grpSpPr>
        <p:pic>
          <p:nvPicPr>
            <p:cNvPr id="2" name="yt_image_1134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4465" cy="1140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45" name="yt_shape_11345"/>
            <p:cNvSpPr txBox="1"/>
            <p:nvPr/>
          </p:nvSpPr>
          <p:spPr>
            <a:xfrm>
              <a:off x="107768" y="117671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AF1ACD2-849D-5559-48DD-A552D61508C0}"/>
              </a:ext>
            </a:extLst>
          </p:cNvPr>
          <p:cNvSpPr txBox="1"/>
          <p:nvPr/>
        </p:nvSpPr>
        <p:spPr>
          <a:xfrm>
            <a:off x="6797655" y="169709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7" name="yt_shape_11347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96m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51" name="yt_shape_11351"/>
          <p:cNvSpPr txBox="1"/>
          <p:nvPr/>
        </p:nvSpPr>
        <p:spPr>
          <a:xfrm>
            <a:off x="539881" y="418106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48" name="yt_shape_11348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6966" y="2276872"/>
            <a:ext cx="1998068" cy="2067537"/>
            <a:chOff x="0" y="0"/>
            <a:chExt cx="1691640" cy="1750455"/>
          </a:xfrm>
        </p:grpSpPr>
        <p:pic>
          <p:nvPicPr>
            <p:cNvPr id="2" name="yt_image_1134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1640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50" name="yt_shape_11350"/>
            <p:cNvSpPr txBox="1"/>
            <p:nvPr/>
          </p:nvSpPr>
          <p:spPr>
            <a:xfrm>
              <a:off x="236356" y="139045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BFD15AA-175C-50DB-1D80-DBE5E6AD516D}"/>
              </a:ext>
            </a:extLst>
          </p:cNvPr>
          <p:cNvSpPr txBox="1"/>
          <p:nvPr/>
        </p:nvSpPr>
        <p:spPr>
          <a:xfrm>
            <a:off x="2769327" y="1697095"/>
            <a:ext cx="1127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96m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52" name="yt_shape_11352"/>
              <p:cNvSpPr txBox="1"/>
              <p:nvPr/>
            </p:nvSpPr>
            <p:spPr>
              <a:xfrm>
                <a:off x="623392" y="1196752"/>
                <a:ext cx="11111999" cy="11998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352" name="yt_shape_113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196752"/>
                <a:ext cx="11111999" cy="1199880"/>
              </a:xfrm>
              <a:prstGeom prst="rect">
                <a:avLst/>
              </a:prstGeom>
              <a:blipFill>
                <a:blip r:embed="rId2"/>
                <a:stretch>
                  <a:fillRect l="-1646" t="-4061" b="-8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54" name="yt_image_11354" title="H_104.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6175" y="2204864"/>
            <a:ext cx="1606431" cy="154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1794250-CB14-2825-6F3E-881A5176CC01}"/>
                  </a:ext>
                </a:extLst>
              </p:cNvPr>
              <p:cNvSpPr txBox="1"/>
              <p:nvPr/>
            </p:nvSpPr>
            <p:spPr>
              <a:xfrm>
                <a:off x="1142981" y="1484784"/>
                <a:ext cx="888174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1794250-CB14-2825-6F3E-881A5176CC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2981" y="1484784"/>
                <a:ext cx="888174" cy="806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5" name="yt_shape_11245"/>
          <p:cNvSpPr txBox="1"/>
          <p:nvPr/>
        </p:nvSpPr>
        <p:spPr>
          <a:xfrm>
            <a:off x="540000" y="124379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一艘轮船和一艘渔船同时沿各自的航向从港口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出发，如图所示，轮船从港口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的方向航行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海里到达点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处，同一时刻渔船已航行到与港口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海里的点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海里，则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49" name="yt_table_1124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54500"/>
              </p:ext>
            </p:extLst>
          </p:nvPr>
        </p:nvGraphicFramePr>
        <p:xfrm>
          <a:off x="539881" y="2683363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</a:tbl>
          </a:graphicData>
        </a:graphic>
      </p:graphicFrame>
      <p:grpSp>
        <p:nvGrpSpPr>
          <p:cNvPr id="11246" name="yt_shape_11246_skip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415" y="2683363"/>
            <a:ext cx="2025396" cy="2104720"/>
            <a:chOff x="0" y="0"/>
            <a:chExt cx="2025396" cy="2104720"/>
          </a:xfrm>
        </p:grpSpPr>
        <p:pic>
          <p:nvPicPr>
            <p:cNvPr id="2" name="yt_image_1124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25396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48" name="yt_shape_11248"/>
            <p:cNvSpPr txBox="1"/>
            <p:nvPr/>
          </p:nvSpPr>
          <p:spPr>
            <a:xfrm>
              <a:off x="479417" y="1676205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D6AC83A-EF10-57CA-43B8-189D7E665E1C}"/>
              </a:ext>
            </a:extLst>
          </p:cNvPr>
          <p:cNvSpPr txBox="1"/>
          <p:nvPr/>
        </p:nvSpPr>
        <p:spPr>
          <a:xfrm>
            <a:off x="8654188" y="21479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1" name="yt_shape_11251"/>
          <p:cNvSpPr txBox="1"/>
          <p:nvPr/>
        </p:nvSpPr>
        <p:spPr>
          <a:xfrm>
            <a:off x="540000" y="1268413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【关注数学文化】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我国南宋著名数学家秦九韶的著作《数书九章》里记载有这样一道题目：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问有沙田一块，有三斜，其中小斜五里，中斜十二里，大斜十三里，欲知为田几何？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这道题讲的是：有一块三角形沙田，三条边长分别为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里、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里、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里，问这块沙田面积有多大？题中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是我国市制长度单位，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米，则该沙田的面积为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52" name="yt_table_1125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737059"/>
              </p:ext>
            </p:extLst>
          </p:nvPr>
        </p:nvGraphicFramePr>
        <p:xfrm>
          <a:off x="539881" y="3668242"/>
          <a:ext cx="5955030" cy="950976"/>
        </p:xfrm>
        <a:graphic>
          <a:graphicData uri="http://schemas.openxmlformats.org/drawingml/2006/table">
            <a:tbl>
              <a:tblPr/>
              <a:tblGrid>
                <a:gridCol w="3405505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  <a:gridCol w="2549525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平方千米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平方千米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平方千米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平方千米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1C141DD-1B60-BF5F-2152-924687746D5C}"/>
              </a:ext>
            </a:extLst>
          </p:cNvPr>
          <p:cNvSpPr txBox="1"/>
          <p:nvPr/>
        </p:nvSpPr>
        <p:spPr>
          <a:xfrm>
            <a:off x="4107589" y="31235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4" name="yt_shape_11254"/>
          <p:cNvSpPr txBox="1"/>
          <p:nvPr/>
        </p:nvSpPr>
        <p:spPr>
          <a:xfrm>
            <a:off x="6954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内，满足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，则阴影部分的面积是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58" name="yt_shape_11258"/>
          <p:cNvSpPr txBox="1"/>
          <p:nvPr/>
        </p:nvSpPr>
        <p:spPr>
          <a:xfrm>
            <a:off x="695281" y="40157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55" name="yt_shape_11255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22946" y="2204864"/>
            <a:ext cx="1456906" cy="2268230"/>
            <a:chOff x="0" y="0"/>
            <a:chExt cx="1064133" cy="1656729"/>
          </a:xfrm>
        </p:grpSpPr>
        <p:pic>
          <p:nvPicPr>
            <p:cNvPr id="2" name="yt_image_1125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64133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57" name="yt_shape_11257"/>
            <p:cNvSpPr txBox="1"/>
            <p:nvPr/>
          </p:nvSpPr>
          <p:spPr>
            <a:xfrm>
              <a:off x="-1214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F22E623-A063-BAA4-0800-152A78C781CC}"/>
              </a:ext>
            </a:extLst>
          </p:cNvPr>
          <p:cNvSpPr txBox="1"/>
          <p:nvPr/>
        </p:nvSpPr>
        <p:spPr>
          <a:xfrm>
            <a:off x="1824589" y="162543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9" name="yt_shape_11259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如图，为了安全起见，从电线杆上离地面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处到与电线杆底部相距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处加一长为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的拉线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不计捆缚部分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，则电线杆与地面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垂直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垂直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不垂直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63" name="yt_shape_11263"/>
          <p:cNvSpPr txBox="1"/>
          <p:nvPr/>
        </p:nvSpPr>
        <p:spPr>
          <a:xfrm>
            <a:off x="539881" y="49080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60" name="yt_shape_11260" title="H_157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22443" y="2740823"/>
            <a:ext cx="1147111" cy="2296136"/>
            <a:chOff x="0" y="0"/>
            <a:chExt cx="997839" cy="1997343"/>
          </a:xfrm>
        </p:grpSpPr>
        <p:pic>
          <p:nvPicPr>
            <p:cNvPr id="2" name="yt_image_1126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97839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62" name="yt_shape_11262"/>
            <p:cNvSpPr txBox="1"/>
            <p:nvPr/>
          </p:nvSpPr>
          <p:spPr>
            <a:xfrm>
              <a:off x="-34361" y="16373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5663BCB-C00C-6219-95EE-5479EB78837D}"/>
              </a:ext>
            </a:extLst>
          </p:cNvPr>
          <p:cNvSpPr txBox="1"/>
          <p:nvPr/>
        </p:nvSpPr>
        <p:spPr>
          <a:xfrm>
            <a:off x="8306527" y="1697095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垂直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64" name="yt_shape_11264"/>
              <p:cNvSpPr txBox="1"/>
              <p:nvPr/>
            </p:nvSpPr>
            <p:spPr>
              <a:xfrm>
                <a:off x="540000" y="1268413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的垂直平分线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264" name="yt_shape_112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413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69" name="yt_shape_11269"/>
          <p:cNvSpPr txBox="1"/>
          <p:nvPr/>
        </p:nvSpPr>
        <p:spPr>
          <a:xfrm>
            <a:off x="539881" y="43278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66" name="yt_shape_11266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4396" y="2348880"/>
            <a:ext cx="1963207" cy="2067983"/>
            <a:chOff x="0" y="0"/>
            <a:chExt cx="1765935" cy="1860183"/>
          </a:xfrm>
        </p:grpSpPr>
        <p:pic>
          <p:nvPicPr>
            <p:cNvPr id="2" name="yt_image_1126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65935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68" name="yt_shape_11268"/>
            <p:cNvSpPr txBox="1"/>
            <p:nvPr/>
          </p:nvSpPr>
          <p:spPr>
            <a:xfrm>
              <a:off x="349686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E8A73F-81C6-B0C9-CD33-0B0D7EC815E9}"/>
                  </a:ext>
                </a:extLst>
              </p:cNvPr>
              <p:cNvSpPr txBox="1"/>
              <p:nvPr/>
            </p:nvSpPr>
            <p:spPr>
              <a:xfrm>
                <a:off x="1059589" y="1650178"/>
                <a:ext cx="117398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E8A73F-81C6-B0C9-CD33-0B0D7EC815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589" y="1650178"/>
                <a:ext cx="1173989" cy="554686"/>
              </a:xfrm>
              <a:prstGeom prst="rect">
                <a:avLst/>
              </a:prstGeom>
              <a:blipFill>
                <a:blip r:embed="rId4"/>
                <a:stretch>
                  <a:fillRect l="-8333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yt_shape_11270"/>
          <p:cNvSpPr txBox="1"/>
          <p:nvPr/>
        </p:nvSpPr>
        <p:spPr>
          <a:xfrm>
            <a:off x="695400" y="1196752"/>
            <a:ext cx="87363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是小正方形的顶点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271" name="yt_image_11271" title="H_102.8071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9294" y="2021653"/>
            <a:ext cx="2453411" cy="161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273" name="yt_shape_11273"/>
              <p:cNvSpPr txBox="1"/>
              <p:nvPr/>
            </p:nvSpPr>
            <p:spPr>
              <a:xfrm>
                <a:off x="551384" y="3861048"/>
                <a:ext cx="4360296" cy="15002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1273" name="yt_shape_112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861048"/>
                <a:ext cx="4360296" cy="1500283"/>
              </a:xfrm>
              <a:prstGeom prst="rect">
                <a:avLst/>
              </a:prstGeom>
              <a:blipFill>
                <a:blip r:embed="rId3"/>
                <a:stretch>
                  <a:fillRect l="-4190" t="-3252" r="-3352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9CF930B-E390-E367-35C2-24A92B9FE7CD}"/>
                  </a:ext>
                </a:extLst>
              </p:cNvPr>
              <p:cNvSpPr txBox="1"/>
              <p:nvPr/>
            </p:nvSpPr>
            <p:spPr>
              <a:xfrm>
                <a:off x="551384" y="4257434"/>
                <a:ext cx="449821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9CF930B-E390-E367-35C2-24A92B9FE7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257434"/>
                <a:ext cx="4498213" cy="630441"/>
              </a:xfrm>
              <a:prstGeom prst="rect">
                <a:avLst/>
              </a:prstGeom>
              <a:blipFill>
                <a:blip r:embed="rId4"/>
                <a:stretch>
                  <a:fillRect l="-2033" r="-2304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FDDA66-1239-5853-B81B-7BCA91BDACED}"/>
                  </a:ext>
                </a:extLst>
              </p:cNvPr>
              <p:cNvSpPr txBox="1"/>
              <p:nvPr/>
            </p:nvSpPr>
            <p:spPr>
              <a:xfrm>
                <a:off x="551384" y="4794263"/>
                <a:ext cx="2747201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FDDA66-1239-5853-B81B-7BCA91BDAC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794263"/>
                <a:ext cx="2747201" cy="567068"/>
              </a:xfrm>
              <a:prstGeom prst="rect">
                <a:avLst/>
              </a:prstGeom>
              <a:blipFill>
                <a:blip r:embed="rId5"/>
                <a:stretch>
                  <a:fillRect l="-3326" r="-3548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7" name="yt_shape_11277"/>
          <p:cNvSpPr txBox="1"/>
          <p:nvPr/>
        </p:nvSpPr>
        <p:spPr>
          <a:xfrm>
            <a:off x="573255" y="361371"/>
            <a:ext cx="20855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279" name="yt_shape_11279"/>
          <p:cNvSpPr txBox="1"/>
          <p:nvPr/>
        </p:nvSpPr>
        <p:spPr>
          <a:xfrm>
            <a:off x="5080120" y="993038"/>
            <a:ext cx="1683731" cy="983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350" b="0" i="0" u="none" spc="-5350">
                <a:solidFill>
                  <a:srgbClr val="1EE3CF"/>
                </a:solidFill>
                <a:effectLst/>
                <a:latin typeface="白正" pitchFamily="54"/>
                <a:ea typeface="宋体" pitchFamily="54"/>
              </a:rPr>
              <a:t> </a:t>
            </a:r>
            <a:r>
              <a:rPr lang="en-US" altLang="zh-CN" sz="5350" b="0" i="0" u="none" spc="11917">
                <a:solidFill>
                  <a:srgbClr val="1EE3CF"/>
                </a:solidFill>
                <a:effectLst/>
                <a:latin typeface="白正" pitchFamily="54"/>
                <a:ea typeface="宋体" pitchFamily="54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278" name="yt_image_11278" title="H_83.7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2053" y="4293096"/>
            <a:ext cx="2454006" cy="155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281" name="yt_shape_11281"/>
              <p:cNvSpPr txBox="1"/>
              <p:nvPr/>
            </p:nvSpPr>
            <p:spPr>
              <a:xfrm>
                <a:off x="573255" y="2107724"/>
                <a:ext cx="7986545" cy="39515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是等腰直角三角形，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1281" name="yt_shape_112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255" y="2107724"/>
                <a:ext cx="7986545" cy="3951531"/>
              </a:xfrm>
              <a:prstGeom prst="rect">
                <a:avLst/>
              </a:prstGeom>
              <a:blipFill>
                <a:blip r:embed="rId3"/>
                <a:stretch>
                  <a:fillRect l="-2290" t="-309" r="-1603" b="-38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FFC27E-D872-78C1-BF84-CCF708F59B28}"/>
              </a:ext>
            </a:extLst>
          </p:cNvPr>
          <p:cNvSpPr txBox="1"/>
          <p:nvPr/>
        </p:nvSpPr>
        <p:spPr>
          <a:xfrm>
            <a:off x="361061" y="1585429"/>
            <a:ext cx="2245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447CCB-0876-6C16-8342-E3EA97247EF6}"/>
                  </a:ext>
                </a:extLst>
              </p:cNvPr>
              <p:cNvSpPr txBox="1"/>
              <p:nvPr/>
            </p:nvSpPr>
            <p:spPr>
              <a:xfrm>
                <a:off x="483244" y="2060918"/>
                <a:ext cx="297580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447CCB-0876-6C16-8342-E3EA97247E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244" y="2060918"/>
                <a:ext cx="2975801" cy="630441"/>
              </a:xfrm>
              <a:prstGeom prst="rect">
                <a:avLst/>
              </a:prstGeom>
              <a:blipFill>
                <a:blip r:embed="rId4"/>
                <a:stretch>
                  <a:fillRect l="-3074" r="-3279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FC41C80-935D-BBB0-3801-4EC6AFB77404}"/>
              </a:ext>
            </a:extLst>
          </p:cNvPr>
          <p:cNvSpPr txBox="1"/>
          <p:nvPr/>
        </p:nvSpPr>
        <p:spPr>
          <a:xfrm>
            <a:off x="483244" y="2597747"/>
            <a:ext cx="197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07FD7F-988F-B6A8-A6A1-A778A2B23137}"/>
                  </a:ext>
                </a:extLst>
              </p:cNvPr>
              <p:cNvSpPr txBox="1"/>
              <p:nvPr/>
            </p:nvSpPr>
            <p:spPr>
              <a:xfrm>
                <a:off x="483244" y="3073235"/>
                <a:ext cx="8089392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07FD7F-988F-B6A8-A6A1-A778A2B231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244" y="3073235"/>
                <a:ext cx="8089392" cy="618694"/>
              </a:xfrm>
              <a:prstGeom prst="rect">
                <a:avLst/>
              </a:prstGeom>
              <a:blipFill>
                <a:blip r:embed="rId5"/>
                <a:stretch>
                  <a:fillRect l="-1130" r="-1432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8DE5BBF-2A03-7561-76C8-034999694241}"/>
              </a:ext>
            </a:extLst>
          </p:cNvPr>
          <p:cNvSpPr txBox="1"/>
          <p:nvPr/>
        </p:nvSpPr>
        <p:spPr>
          <a:xfrm>
            <a:off x="483244" y="3598317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C25004-5248-9AB2-C28B-DB0EC6B83850}"/>
              </a:ext>
            </a:extLst>
          </p:cNvPr>
          <p:cNvSpPr txBox="1"/>
          <p:nvPr/>
        </p:nvSpPr>
        <p:spPr>
          <a:xfrm>
            <a:off x="483244" y="4073805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A459FDC-DC9B-662F-6678-D16A14AE786D}"/>
                  </a:ext>
                </a:extLst>
              </p:cNvPr>
              <p:cNvSpPr txBox="1"/>
              <p:nvPr/>
            </p:nvSpPr>
            <p:spPr>
              <a:xfrm>
                <a:off x="483244" y="4549293"/>
                <a:ext cx="2545589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A459FDC-DC9B-662F-6678-D16A14AE78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244" y="4549293"/>
                <a:ext cx="2545589" cy="618693"/>
              </a:xfrm>
              <a:prstGeom prst="rect">
                <a:avLst/>
              </a:prstGeom>
              <a:blipFill>
                <a:blip r:embed="rId6"/>
                <a:stretch>
                  <a:fillRect l="-3589" r="-3828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9A21FDD-15EC-5668-14DB-3489387812ED}"/>
              </a:ext>
            </a:extLst>
          </p:cNvPr>
          <p:cNvSpPr txBox="1"/>
          <p:nvPr/>
        </p:nvSpPr>
        <p:spPr>
          <a:xfrm>
            <a:off x="483244" y="5074375"/>
            <a:ext cx="410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4752BBB-E26B-6EA7-2C27-8DBE742DC293}"/>
              </a:ext>
            </a:extLst>
          </p:cNvPr>
          <p:cNvSpPr txBox="1"/>
          <p:nvPr/>
        </p:nvSpPr>
        <p:spPr>
          <a:xfrm>
            <a:off x="483244" y="5549862"/>
            <a:ext cx="21723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1052736"/>
            <a:ext cx="315022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求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的度数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pic>
        <p:nvPicPr>
          <p:cNvPr id="17" name="yt_image_11271" title="H_102.8071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62647" y="1770011"/>
            <a:ext cx="2453411" cy="161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3" name="yt_shape_11293"/>
          <p:cNvSpPr txBox="1"/>
          <p:nvPr/>
        </p:nvSpPr>
        <p:spPr>
          <a:xfrm>
            <a:off x="539881" y="1158669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292" name="yt_image_11292" title="H_50.0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5866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295" name="yt_shape_11295"/>
              <p:cNvSpPr txBox="1"/>
              <p:nvPr/>
            </p:nvSpPr>
            <p:spPr>
              <a:xfrm>
                <a:off x="540000" y="1844824"/>
                <a:ext cx="11111999" cy="9968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菏泽市中考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的三边长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满足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295" name="yt_shape_112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824"/>
                <a:ext cx="11111999" cy="996811"/>
              </a:xfrm>
              <a:prstGeom prst="rect">
                <a:avLst/>
              </a:prstGeom>
              <a:blipFill>
                <a:blip r:embed="rId3"/>
                <a:stretch>
                  <a:fillRect l="-1701" t="-1840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97" name="yt_table_112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089948"/>
              </p:ext>
            </p:extLst>
          </p:nvPr>
        </p:nvGraphicFramePr>
        <p:xfrm>
          <a:off x="539881" y="2892423"/>
          <a:ext cx="6336030" cy="950976"/>
        </p:xfrm>
        <a:graphic>
          <a:graphicData uri="http://schemas.openxmlformats.org/drawingml/2006/table">
            <a:tbl>
              <a:tblPr/>
              <a:tblGrid>
                <a:gridCol w="3329305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  <a:gridCol w="3006725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D58E809-59B4-3A48-BBF4-5F531331BD3D}"/>
              </a:ext>
            </a:extLst>
          </p:cNvPr>
          <p:cNvSpPr txBox="1"/>
          <p:nvPr/>
        </p:nvSpPr>
        <p:spPr>
          <a:xfrm>
            <a:off x="4136291" y="2323036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1379</Words>
  <Application>Microsoft Office PowerPoint</Application>
  <PresentationFormat>宽屏</PresentationFormat>
  <Paragraphs>126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44</cp:revision>
  <dcterms:created xsi:type="dcterms:W3CDTF">2023-05-05T05:33:04Z</dcterms:created>
  <dcterms:modified xsi:type="dcterms:W3CDTF">2023-11-02T11:06:37Z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