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2" r:id="rId5"/>
    <p:sldId id="383" r:id="rId6"/>
    <p:sldId id="377" r:id="rId7"/>
    <p:sldId id="379" r:id="rId8"/>
    <p:sldId id="385" r:id="rId9"/>
    <p:sldId id="380" r:id="rId10"/>
    <p:sldId id="387" r:id="rId11"/>
    <p:sldId id="388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83166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8.bin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8" name="yt_shape_13228"/>
          <p:cNvSpPr txBox="1"/>
          <p:nvPr/>
        </p:nvSpPr>
        <p:spPr>
          <a:xfrm>
            <a:off x="540000" y="98873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27" name="yt_image_13227" title="H_50.94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873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0" name="yt_shape_13230"/>
          <p:cNvSpPr txBox="1"/>
          <p:nvPr/>
        </p:nvSpPr>
        <p:spPr>
          <a:xfrm>
            <a:off x="540119" y="16863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对角线互相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互相垂直，则下列条件能判断四边形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为菱形的是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32" name="yt_image_13232" title="H_90.72">
            <a:extLst>
              <a:ext uri="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9039" y="3125055"/>
            <a:ext cx="1653921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234" name="yt_table_1323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158976"/>
              </p:ext>
            </p:extLst>
          </p:nvPr>
        </p:nvGraphicFramePr>
        <p:xfrm>
          <a:off x="540000" y="3284984"/>
          <a:ext cx="3244850" cy="1901952"/>
        </p:xfrm>
        <a:graphic>
          <a:graphicData uri="http://schemas.openxmlformats.org/drawingml/2006/table">
            <a:tbl>
              <a:tblPr/>
              <a:tblGrid>
                <a:gridCol w="3244850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B.BA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FC79DFF-B753-8255-2E3C-3B0AC033A78B}"/>
              </a:ext>
            </a:extLst>
          </p:cNvPr>
          <p:cNvSpPr txBox="1"/>
          <p:nvPr/>
        </p:nvSpPr>
        <p:spPr>
          <a:xfrm>
            <a:off x="2507508" y="163951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552B8F-6CAB-B49E-813D-D54CDD90959D}"/>
              </a:ext>
            </a:extLst>
          </p:cNvPr>
          <p:cNvSpPr txBox="1"/>
          <p:nvPr/>
        </p:nvSpPr>
        <p:spPr>
          <a:xfrm>
            <a:off x="2583708" y="25904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00" name="yt_shape_13300"/>
              <p:cNvSpPr txBox="1"/>
              <p:nvPr/>
            </p:nvSpPr>
            <p:spPr>
              <a:xfrm>
                <a:off x="540000" y="1198376"/>
                <a:ext cx="6376874" cy="55429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四边形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是菱形，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300" name="yt_shape_133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8376"/>
                <a:ext cx="6376874" cy="5542992"/>
              </a:xfrm>
              <a:prstGeom prst="rect">
                <a:avLst/>
              </a:prstGeom>
              <a:blipFill>
                <a:blip r:embed="rId2"/>
                <a:stretch>
                  <a:fillRect l="-2964" t="-990" r="-1434" b="-1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D57998-A557-9CCA-1162-EE0C6955A859}"/>
              </a:ext>
            </a:extLst>
          </p:cNvPr>
          <p:cNvSpPr txBox="1"/>
          <p:nvPr/>
        </p:nvSpPr>
        <p:spPr>
          <a:xfrm>
            <a:off x="449989" y="980728"/>
            <a:ext cx="465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530C75-298E-FD1F-9437-D96E74FBD489}"/>
              </a:ext>
            </a:extLst>
          </p:cNvPr>
          <p:cNvSpPr txBox="1"/>
          <p:nvPr/>
        </p:nvSpPr>
        <p:spPr>
          <a:xfrm>
            <a:off x="449989" y="1340768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C4AE70-DB93-873E-2A73-5D1F986AF083}"/>
              </a:ext>
            </a:extLst>
          </p:cNvPr>
          <p:cNvSpPr txBox="1"/>
          <p:nvPr/>
        </p:nvSpPr>
        <p:spPr>
          <a:xfrm>
            <a:off x="449989" y="1700808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EA9C84-BAED-329F-18CB-DF5F0DFB6ECC}"/>
                  </a:ext>
                </a:extLst>
              </p:cNvPr>
              <p:cNvSpPr txBox="1"/>
              <p:nvPr/>
            </p:nvSpPr>
            <p:spPr>
              <a:xfrm>
                <a:off x="449989" y="2060848"/>
                <a:ext cx="64952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EA9C84-BAED-329F-18CB-DF5F0DFB6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0848"/>
                <a:ext cx="6495288" cy="613931"/>
              </a:xfrm>
              <a:prstGeom prst="rect">
                <a:avLst/>
              </a:prstGeom>
              <a:blipFill>
                <a:blip r:embed="rId3"/>
                <a:stretch>
                  <a:fillRect l="-1502" r="-103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5827881-9C4E-9CE6-1356-6ADE98E1D3F2}"/>
              </a:ext>
            </a:extLst>
          </p:cNvPr>
          <p:cNvSpPr txBox="1"/>
          <p:nvPr/>
        </p:nvSpPr>
        <p:spPr>
          <a:xfrm>
            <a:off x="449989" y="2454416"/>
            <a:ext cx="480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4F5F8E-A71E-4968-FBA8-2F74BC4C2552}"/>
                  </a:ext>
                </a:extLst>
              </p:cNvPr>
              <p:cNvSpPr txBox="1"/>
              <p:nvPr/>
            </p:nvSpPr>
            <p:spPr>
              <a:xfrm>
                <a:off x="449989" y="2785888"/>
                <a:ext cx="4782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4F5F8E-A71E-4968-FBA8-2F74BC4C2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5888"/>
                <a:ext cx="4782248" cy="765061"/>
              </a:xfrm>
              <a:prstGeom prst="rect">
                <a:avLst/>
              </a:prstGeom>
              <a:blipFill>
                <a:blip r:embed="rId4"/>
                <a:stretch>
                  <a:fillRect l="-2041" r="-140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9E919B7-B996-9AC7-01BC-DEC0EE00BFD8}"/>
              </a:ext>
            </a:extLst>
          </p:cNvPr>
          <p:cNvSpPr txBox="1"/>
          <p:nvPr/>
        </p:nvSpPr>
        <p:spPr>
          <a:xfrm>
            <a:off x="449989" y="3284984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26CE56-2B45-B5B1-D4BC-E9BFC7F6C021}"/>
              </a:ext>
            </a:extLst>
          </p:cNvPr>
          <p:cNvSpPr txBox="1"/>
          <p:nvPr/>
        </p:nvSpPr>
        <p:spPr>
          <a:xfrm>
            <a:off x="449989" y="3645024"/>
            <a:ext cx="482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8A1093-F0DB-2207-CF6F-E889492936ED}"/>
              </a:ext>
            </a:extLst>
          </p:cNvPr>
          <p:cNvSpPr txBox="1"/>
          <p:nvPr/>
        </p:nvSpPr>
        <p:spPr>
          <a:xfrm>
            <a:off x="449989" y="4005064"/>
            <a:ext cx="329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B14FED-8881-001A-D5DB-B41B009FB82E}"/>
              </a:ext>
            </a:extLst>
          </p:cNvPr>
          <p:cNvSpPr txBox="1"/>
          <p:nvPr/>
        </p:nvSpPr>
        <p:spPr>
          <a:xfrm>
            <a:off x="449989" y="4365104"/>
            <a:ext cx="341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AFD1E7-7BFC-E3BE-EC11-1FC8659B4983}"/>
              </a:ext>
            </a:extLst>
          </p:cNvPr>
          <p:cNvSpPr txBox="1"/>
          <p:nvPr/>
        </p:nvSpPr>
        <p:spPr>
          <a:xfrm>
            <a:off x="449989" y="4725144"/>
            <a:ext cx="5608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3293" title="H_88.56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72264" y="1137744"/>
            <a:ext cx="2772918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3296"/>
              <p:cNvSpPr txBox="1"/>
              <p:nvPr/>
            </p:nvSpPr>
            <p:spPr>
              <a:xfrm>
                <a:off x="540000" y="669511"/>
                <a:ext cx="756630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" name="yt_shape_132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69511"/>
                <a:ext cx="7566302" cy="465577"/>
              </a:xfrm>
              <a:prstGeom prst="rect">
                <a:avLst/>
              </a:prstGeom>
              <a:blipFill>
                <a:blip r:embed="rId6"/>
                <a:stretch>
                  <a:fillRect l="-2498" t="-5263" r="-104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2">
                <a:extLst>
                  <a:ext uri="{FF2B5EF4-FFF2-40B4-BE49-F238E27FC236}">
                    <a16:creationId xmlns:a16="http://schemas.microsoft.com/office/drawing/2014/main" id="{CEA7345A-3F20-3C0F-2FD8-C02A5E5416B1}"/>
                  </a:ext>
                </a:extLst>
              </p:cNvPr>
              <p:cNvSpPr txBox="1"/>
              <p:nvPr/>
            </p:nvSpPr>
            <p:spPr>
              <a:xfrm>
                <a:off x="540000" y="5080959"/>
                <a:ext cx="5669822" cy="192020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dirty="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是等边三角形，</a:t>
                </a:r>
                <a:r>
                  <a:rPr lang="zh-CN" altLang="zh-CN" sz="100" dirty="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dirty="0">
                    <a:noFill/>
                    <a:latin typeface="白正"/>
                    <a:ea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dirty="0">
                    <a:noFill/>
                    <a:latin typeface="白正"/>
                    <a:ea typeface="宋体"/>
                  </a:rPr>
                  <a:t>⁠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6" name="yt_shape_2">
                <a:extLst>
                  <a:ext uri="{FF2B5EF4-FFF2-40B4-BE49-F238E27FC236}">
                    <a16:creationId xmlns:a16="http://schemas.microsoft.com/office/drawing/2014/main" id="{CEA7345A-3F20-3C0F-2FD8-C02A5E541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0959"/>
                <a:ext cx="5669822" cy="1920206"/>
              </a:xfrm>
              <a:prstGeom prst="rect">
                <a:avLst/>
              </a:prstGeom>
              <a:blipFill>
                <a:blip r:embed="rId7"/>
                <a:stretch>
                  <a:fillRect l="-3333" t="-2540" r="-1720" b="-888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0208C169-F029-8DE9-1B6A-7BDF332B0022}"/>
              </a:ext>
            </a:extLst>
          </p:cNvPr>
          <p:cNvSpPr txBox="1"/>
          <p:nvPr/>
        </p:nvSpPr>
        <p:spPr>
          <a:xfrm>
            <a:off x="449989" y="5034153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368DF5F-B02C-724B-A46C-3A955B48316B}"/>
              </a:ext>
            </a:extLst>
          </p:cNvPr>
          <p:cNvSpPr txBox="1"/>
          <p:nvPr/>
        </p:nvSpPr>
        <p:spPr>
          <a:xfrm>
            <a:off x="449989" y="5373216"/>
            <a:ext cx="348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是等边三角形，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56D64CA-44E9-2B8E-ACB9-6D094B68D1C9}"/>
              </a:ext>
            </a:extLst>
          </p:cNvPr>
          <p:cNvSpPr txBox="1"/>
          <p:nvPr/>
        </p:nvSpPr>
        <p:spPr>
          <a:xfrm>
            <a:off x="449989" y="5733256"/>
            <a:ext cx="579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104A7F5-8132-1360-0C2E-092D72013BB1}"/>
                  </a:ext>
                </a:extLst>
              </p:cNvPr>
              <p:cNvSpPr txBox="1"/>
              <p:nvPr/>
            </p:nvSpPr>
            <p:spPr>
              <a:xfrm>
                <a:off x="449989" y="6093296"/>
                <a:ext cx="3737927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104A7F5-8132-1360-0C2E-092D72013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93296"/>
                <a:ext cx="3737927" cy="568783"/>
              </a:xfrm>
              <a:prstGeom prst="rect">
                <a:avLst/>
              </a:prstGeom>
              <a:blipFill>
                <a:blip r:embed="rId8"/>
                <a:stretch>
                  <a:fillRect l="-2610" r="-2284" b="-18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5224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7" name="yt_shape_13237"/>
          <p:cNvSpPr txBox="1"/>
          <p:nvPr/>
        </p:nvSpPr>
        <p:spPr>
          <a:xfrm>
            <a:off x="540000" y="950002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36" name="yt_image_13236" title="H_51.3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0002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9" name="yt_shape_13239"/>
          <p:cNvSpPr txBox="1"/>
          <p:nvPr/>
        </p:nvSpPr>
        <p:spPr>
          <a:xfrm>
            <a:off x="540000" y="1653299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对角线互相垂直的平行四边形是菱形</a:t>
            </a:r>
          </a:p>
        </p:txBody>
      </p:sp>
      <p:sp>
        <p:nvSpPr>
          <p:cNvPr id="13240" name="yt_shape_13240"/>
          <p:cNvSpPr txBox="1"/>
          <p:nvPr/>
        </p:nvSpPr>
        <p:spPr>
          <a:xfrm>
            <a:off x="540000" y="2157609"/>
            <a:ext cx="9302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下列条件中，能判定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1" name="yt_table_132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880666"/>
              </p:ext>
            </p:extLst>
          </p:nvPr>
        </p:nvGraphicFramePr>
        <p:xfrm>
          <a:off x="540000" y="2564904"/>
          <a:ext cx="4999356" cy="950976"/>
        </p:xfrm>
        <a:graphic>
          <a:graphicData uri="http://schemas.openxmlformats.org/drawingml/2006/table">
            <a:tbl>
              <a:tblPr/>
              <a:tblGrid>
                <a:gridCol w="2965768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pic>
        <p:nvPicPr>
          <p:cNvPr id="3" name="yt_shape_1698822242072" title="H_28.801733">
            <a:extLst>
              <a:ext uri="{FF2B5EF4-FFF2-40B4-BE49-F238E27FC236}">
                <a16:creationId xmlns:a16="http://schemas.microsoft.com/office/drawing/2014/main" id="{831ABDCD-5AD1-5AD3-F959-0C022A8DC8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497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7641AF-76D2-14AB-EFFC-FDB909B111EF}"/>
              </a:ext>
            </a:extLst>
          </p:cNvPr>
          <p:cNvSpPr txBox="1"/>
          <p:nvPr/>
        </p:nvSpPr>
        <p:spPr>
          <a:xfrm>
            <a:off x="8831989" y="21108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243"/>
          <p:cNvSpPr txBox="1"/>
          <p:nvPr/>
        </p:nvSpPr>
        <p:spPr>
          <a:xfrm>
            <a:off x="540000" y="3581165"/>
            <a:ext cx="7147791" cy="13956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如图，下列条件能使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  <a:tabLst>
                <a:tab pos="199610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</a:p>
          <a:p>
            <a:pPr algn="l" eaLnBrk="1" latinLnBrk="0" hangingPunct="0">
              <a:lnSpc>
                <a:spcPct val="129999"/>
              </a:lnSpc>
              <a:tabLst>
                <a:tab pos="199610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</a:p>
        </p:txBody>
      </p:sp>
      <p:graphicFrame>
        <p:nvGraphicFramePr>
          <p:cNvPr id="10" name="yt_table_1324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634940"/>
              </p:ext>
            </p:extLst>
          </p:nvPr>
        </p:nvGraphicFramePr>
        <p:xfrm>
          <a:off x="540000" y="4911424"/>
          <a:ext cx="1871663" cy="1901952"/>
        </p:xfrm>
        <a:graphic>
          <a:graphicData uri="http://schemas.openxmlformats.org/drawingml/2006/table">
            <a:tbl>
              <a:tblPr/>
              <a:tblGrid>
                <a:gridCol w="187166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11" name="yt_image_13246_skip" title="H_101.5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5434" y="3721291"/>
            <a:ext cx="2474595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D97589B-610E-BD1E-2F1B-B6E18059A57E}"/>
              </a:ext>
            </a:extLst>
          </p:cNvPr>
          <p:cNvSpPr txBox="1"/>
          <p:nvPr/>
        </p:nvSpPr>
        <p:spPr>
          <a:xfrm>
            <a:off x="6698389" y="3534359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119" y="9729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如图，在给定的一张平行四边形纸片上作一个菱形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小米的作法是：连结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的垂直平分线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小米的依据是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对角线互相垂直的平行四边形是菱形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250" name="yt_shape_13250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040216" y="2564904"/>
            <a:ext cx="3406140" cy="1569861"/>
            <a:chOff x="0" y="0"/>
            <a:chExt cx="3406140" cy="1569861"/>
          </a:xfrm>
        </p:grpSpPr>
        <p:pic>
          <p:nvPicPr>
            <p:cNvPr id="2" name="yt_image_1325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406140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2" name="yt_shape_13252"/>
            <p:cNvSpPr txBox="1"/>
            <p:nvPr/>
          </p:nvSpPr>
          <p:spPr>
            <a:xfrm>
              <a:off x="1169789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A61462-EA79-6266-0BED-EBA61A3FC0E8}"/>
              </a:ext>
            </a:extLst>
          </p:cNvPr>
          <p:cNvSpPr txBox="1"/>
          <p:nvPr/>
        </p:nvSpPr>
        <p:spPr>
          <a:xfrm>
            <a:off x="4455371" y="1877144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对角线互相垂直的平行四边形是菱形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254"/>
          <p:cNvSpPr txBox="1"/>
          <p:nvPr/>
        </p:nvSpPr>
        <p:spPr>
          <a:xfrm>
            <a:off x="540119" y="42210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9" name="yt_shape_13255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17585" y="4765743"/>
            <a:ext cx="1989963" cy="1903617"/>
            <a:chOff x="0" y="0"/>
            <a:chExt cx="1989963" cy="1903617"/>
          </a:xfrm>
        </p:grpSpPr>
        <p:pic>
          <p:nvPicPr>
            <p:cNvPr id="10" name="yt_image_1325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9963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3257"/>
            <p:cNvSpPr txBox="1"/>
            <p:nvPr/>
          </p:nvSpPr>
          <p:spPr>
            <a:xfrm>
              <a:off x="461700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4933820-C9C6-026D-D7B6-78876B82CC4F}"/>
              </a:ext>
            </a:extLst>
          </p:cNvPr>
          <p:cNvSpPr txBox="1"/>
          <p:nvPr/>
        </p:nvSpPr>
        <p:spPr>
          <a:xfrm>
            <a:off x="1059708" y="46497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540000" y="40211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3259" name="yt_shape_13259"/>
          <p:cNvSpPr txBox="1"/>
          <p:nvPr/>
        </p:nvSpPr>
        <p:spPr>
          <a:xfrm>
            <a:off x="540119" y="885389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在平面直角坐标系中，四边形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的顶点坐标分别是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菱形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60" name="yt_shape_13260"/>
          <p:cNvSpPr txBox="1"/>
          <p:nvPr/>
        </p:nvSpPr>
        <p:spPr>
          <a:xfrm>
            <a:off x="540119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的对角线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669C8B-022D-F508-792B-9D52BEFD42BE}"/>
              </a:ext>
            </a:extLst>
          </p:cNvPr>
          <p:cNvSpPr txBox="1"/>
          <p:nvPr/>
        </p:nvSpPr>
        <p:spPr>
          <a:xfrm>
            <a:off x="6888088" y="131407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3261" title="H_103.2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608312"/>
            <a:ext cx="2444877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3263"/>
              <p:cNvSpPr txBox="1"/>
              <p:nvPr/>
            </p:nvSpPr>
            <p:spPr>
              <a:xfrm>
                <a:off x="540000" y="2645129"/>
                <a:ext cx="382316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的长；</a:t>
                </a:r>
              </a:p>
            </p:txBody>
          </p:sp>
        </mc:Choice>
        <mc:Fallback xmlns="">
          <p:sp>
            <p:nvSpPr>
              <p:cNvPr id="12" name="yt_shape_132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5129"/>
                <a:ext cx="3823162" cy="639855"/>
              </a:xfrm>
              <a:prstGeom prst="rect">
                <a:avLst/>
              </a:prstGeom>
              <a:blipFill>
                <a:blip r:embed="rId3"/>
                <a:stretch>
                  <a:fillRect l="-4944" r="-382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A3FC16AB-4B74-1016-50D2-727405836FFD}"/>
              </a:ext>
            </a:extLst>
          </p:cNvPr>
          <p:cNvSpPr txBox="1"/>
          <p:nvPr/>
        </p:nvSpPr>
        <p:spPr>
          <a:xfrm>
            <a:off x="449989" y="3143806"/>
            <a:ext cx="575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307F877-5C23-7E53-C8FD-64B7560FFD14}"/>
              </a:ext>
            </a:extLst>
          </p:cNvPr>
          <p:cNvSpPr txBox="1"/>
          <p:nvPr/>
        </p:nvSpPr>
        <p:spPr>
          <a:xfrm>
            <a:off x="449989" y="3619294"/>
            <a:ext cx="318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499818D-6307-2E12-8A28-8C0D40BBBB8C}"/>
              </a:ext>
            </a:extLst>
          </p:cNvPr>
          <p:cNvSpPr txBox="1"/>
          <p:nvPr/>
        </p:nvSpPr>
        <p:spPr>
          <a:xfrm>
            <a:off x="449989" y="4094782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D5C605-6561-EBE4-B13B-3263AA1939C2}"/>
              </a:ext>
            </a:extLst>
          </p:cNvPr>
          <p:cNvSpPr txBox="1"/>
          <p:nvPr/>
        </p:nvSpPr>
        <p:spPr>
          <a:xfrm>
            <a:off x="449989" y="4570271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B60DB12-C096-EC3F-D9A9-72B2D38F315C}"/>
              </a:ext>
            </a:extLst>
          </p:cNvPr>
          <p:cNvSpPr txBox="1"/>
          <p:nvPr/>
        </p:nvSpPr>
        <p:spPr>
          <a:xfrm>
            <a:off x="449989" y="5045758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5DD6ACF-56B5-1011-8428-F16C14FEFA8D}"/>
                  </a:ext>
                </a:extLst>
              </p:cNvPr>
              <p:cNvSpPr txBox="1"/>
              <p:nvPr/>
            </p:nvSpPr>
            <p:spPr>
              <a:xfrm>
                <a:off x="449989" y="5521246"/>
                <a:ext cx="20961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5DD6ACF-56B5-1011-8428-F16C14FEF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1246"/>
                <a:ext cx="2096199" cy="766077"/>
              </a:xfrm>
              <a:prstGeom prst="rect">
                <a:avLst/>
              </a:prstGeom>
              <a:blipFill>
                <a:blip r:embed="rId4"/>
                <a:stretch>
                  <a:fillRect l="-4651" r="-436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83A29A3D-C4FC-31BE-3B55-8E1AF0D84B6F}"/>
              </a:ext>
            </a:extLst>
          </p:cNvPr>
          <p:cNvSpPr txBox="1"/>
          <p:nvPr/>
        </p:nvSpPr>
        <p:spPr>
          <a:xfrm>
            <a:off x="449989" y="6193711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8" name="yt_shape_13268"/>
          <p:cNvSpPr txBox="1"/>
          <p:nvPr/>
        </p:nvSpPr>
        <p:spPr>
          <a:xfrm>
            <a:off x="540000" y="1594308"/>
            <a:ext cx="501900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DC1AF5-ECC9-6CE9-8B03-5469BA2CEFD2}"/>
              </a:ext>
            </a:extLst>
          </p:cNvPr>
          <p:cNvSpPr txBox="1"/>
          <p:nvPr/>
        </p:nvSpPr>
        <p:spPr>
          <a:xfrm>
            <a:off x="449989" y="1547502"/>
            <a:ext cx="515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C6BE61-EC45-E089-B075-11F71D17D339}"/>
              </a:ext>
            </a:extLst>
          </p:cNvPr>
          <p:cNvSpPr txBox="1"/>
          <p:nvPr/>
        </p:nvSpPr>
        <p:spPr>
          <a:xfrm>
            <a:off x="449989" y="2022990"/>
            <a:ext cx="2924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8DC3E5-A964-8217-E875-907F68291917}"/>
              </a:ext>
            </a:extLst>
          </p:cNvPr>
          <p:cNvSpPr txBox="1"/>
          <p:nvPr/>
        </p:nvSpPr>
        <p:spPr>
          <a:xfrm>
            <a:off x="449989" y="2498478"/>
            <a:ext cx="162096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5B5567-2BAC-28F6-B4FE-EAA77E81327E}"/>
              </a:ext>
            </a:extLst>
          </p:cNvPr>
          <p:cNvSpPr txBox="1"/>
          <p:nvPr/>
        </p:nvSpPr>
        <p:spPr>
          <a:xfrm>
            <a:off x="449989" y="2973966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8821E3-0165-D6AC-3DC4-5E5380CD17D2}"/>
              </a:ext>
            </a:extLst>
          </p:cNvPr>
          <p:cNvSpPr txBox="1"/>
          <p:nvPr/>
        </p:nvSpPr>
        <p:spPr>
          <a:xfrm>
            <a:off x="449989" y="3449454"/>
            <a:ext cx="408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71522B-A34D-93B3-7ECB-19CA95D00DAD}"/>
              </a:ext>
            </a:extLst>
          </p:cNvPr>
          <p:cNvSpPr txBox="1"/>
          <p:nvPr/>
        </p:nvSpPr>
        <p:spPr>
          <a:xfrm>
            <a:off x="449989" y="3924942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3D050A-77F5-224E-CF2A-DF8301672212}"/>
              </a:ext>
            </a:extLst>
          </p:cNvPr>
          <p:cNvSpPr txBox="1"/>
          <p:nvPr/>
        </p:nvSpPr>
        <p:spPr>
          <a:xfrm>
            <a:off x="449989" y="4400430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266"/>
          <p:cNvSpPr txBox="1"/>
          <p:nvPr/>
        </p:nvSpPr>
        <p:spPr>
          <a:xfrm>
            <a:off x="540000" y="1124744"/>
            <a:ext cx="5942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判断四边形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的形状，并说明理由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11" name="yt_image_13261" title="H_103.2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176541"/>
            <a:ext cx="2444877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0" name="yt_shape_13270"/>
          <p:cNvSpPr txBox="1"/>
          <p:nvPr/>
        </p:nvSpPr>
        <p:spPr>
          <a:xfrm>
            <a:off x="540000" y="151226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69" name="yt_image_1326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226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2" name="yt_shape_13272"/>
          <p:cNvSpPr txBox="1"/>
          <p:nvPr/>
        </p:nvSpPr>
        <p:spPr>
          <a:xfrm>
            <a:off x="540119" y="21984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泰安市中考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上一点，且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延长线上一点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，其中正确结论的个数为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6" name="yt_table_132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266672"/>
              </p:ext>
            </p:extLst>
          </p:nvPr>
        </p:nvGraphicFramePr>
        <p:xfrm>
          <a:off x="540000" y="3637983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grpSp>
        <p:nvGrpSpPr>
          <p:cNvPr id="13273" name="yt_shape_13273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7677" y="3637983"/>
            <a:ext cx="2032254" cy="2068209"/>
            <a:chOff x="0" y="0"/>
            <a:chExt cx="2032254" cy="2068209"/>
          </a:xfrm>
        </p:grpSpPr>
        <p:pic>
          <p:nvPicPr>
            <p:cNvPr id="2" name="yt_image_1327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2254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75" name="yt_shape_13275"/>
            <p:cNvSpPr txBox="1"/>
            <p:nvPr/>
          </p:nvSpPr>
          <p:spPr>
            <a:xfrm>
              <a:off x="482846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009D58C-BEE4-D8AA-27FD-343DA6790C14}"/>
              </a:ext>
            </a:extLst>
          </p:cNvPr>
          <p:cNvSpPr txBox="1"/>
          <p:nvPr/>
        </p:nvSpPr>
        <p:spPr>
          <a:xfrm>
            <a:off x="9306771" y="31025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8" name="yt_shape_13278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分别交边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F.</a:t>
            </a:r>
          </a:p>
        </p:txBody>
      </p:sp>
      <p:sp>
        <p:nvSpPr>
          <p:cNvPr id="13282" name="yt_shape_13282"/>
          <p:cNvSpPr txBox="1"/>
          <p:nvPr/>
        </p:nvSpPr>
        <p:spPr>
          <a:xfrm>
            <a:off x="540000" y="38659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79" name="yt_shape_13279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092527"/>
            <a:ext cx="1786509" cy="1723023"/>
            <a:chOff x="0" y="0"/>
            <a:chExt cx="1786509" cy="1723023"/>
          </a:xfrm>
        </p:grpSpPr>
        <p:pic>
          <p:nvPicPr>
            <p:cNvPr id="2" name="yt_image_13279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6509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1" name="yt_shape_13281"/>
            <p:cNvSpPr txBox="1"/>
            <p:nvPr/>
          </p:nvSpPr>
          <p:spPr>
            <a:xfrm>
              <a:off x="359973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283" name="yt_shape_13283"/>
          <p:cNvSpPr txBox="1"/>
          <p:nvPr/>
        </p:nvSpPr>
        <p:spPr>
          <a:xfrm>
            <a:off x="540000" y="1889375"/>
            <a:ext cx="555761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是平行四边形；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9B0832-EB64-E2D9-D62B-B90B8FB95CCC}"/>
              </a:ext>
            </a:extLst>
          </p:cNvPr>
          <p:cNvSpPr txBox="1"/>
          <p:nvPr/>
        </p:nvSpPr>
        <p:spPr>
          <a:xfrm>
            <a:off x="449989" y="2266960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F8F829-C757-6A76-F68A-403C48B4FBCE}"/>
              </a:ext>
            </a:extLst>
          </p:cNvPr>
          <p:cNvSpPr txBox="1"/>
          <p:nvPr/>
        </p:nvSpPr>
        <p:spPr>
          <a:xfrm>
            <a:off x="449989" y="2742448"/>
            <a:ext cx="619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159ED5-3D85-29F0-972E-DDD836743339}"/>
              </a:ext>
            </a:extLst>
          </p:cNvPr>
          <p:cNvSpPr txBox="1"/>
          <p:nvPr/>
        </p:nvSpPr>
        <p:spPr>
          <a:xfrm>
            <a:off x="449989" y="3217936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E25CAD-E194-3502-4C40-772E4B63253F}"/>
                  </a:ext>
                </a:extLst>
              </p:cNvPr>
              <p:cNvSpPr txBox="1"/>
              <p:nvPr/>
            </p:nvSpPr>
            <p:spPr>
              <a:xfrm>
                <a:off x="449989" y="3693424"/>
                <a:ext cx="5655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E25CAD-E194-3502-4C40-772E4B632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93424"/>
                <a:ext cx="5655373" cy="765061"/>
              </a:xfrm>
              <a:prstGeom prst="rect">
                <a:avLst/>
              </a:prstGeom>
              <a:blipFill>
                <a:blip r:embed="rId3"/>
                <a:stretch>
                  <a:fillRect l="-1724" r="-118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E21E25B-E365-CF9C-082D-3BCD02E4618E}"/>
              </a:ext>
            </a:extLst>
          </p:cNvPr>
          <p:cNvSpPr txBox="1"/>
          <p:nvPr/>
        </p:nvSpPr>
        <p:spPr>
          <a:xfrm>
            <a:off x="449989" y="4364873"/>
            <a:ext cx="290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0180F1-5D12-5C7E-41DB-FCE5E4A4C87A}"/>
              </a:ext>
            </a:extLst>
          </p:cNvPr>
          <p:cNvSpPr txBox="1"/>
          <p:nvPr/>
        </p:nvSpPr>
        <p:spPr>
          <a:xfrm>
            <a:off x="449989" y="4840361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5D7E38-A6D3-612A-53F5-A691230A54C2}"/>
              </a:ext>
            </a:extLst>
          </p:cNvPr>
          <p:cNvSpPr txBox="1"/>
          <p:nvPr/>
        </p:nvSpPr>
        <p:spPr>
          <a:xfrm>
            <a:off x="449989" y="5315849"/>
            <a:ext cx="224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58B02E-E03F-AFCC-1F79-423606CE6A74}"/>
              </a:ext>
            </a:extLst>
          </p:cNvPr>
          <p:cNvSpPr txBox="1"/>
          <p:nvPr/>
        </p:nvSpPr>
        <p:spPr>
          <a:xfrm>
            <a:off x="449989" y="5791337"/>
            <a:ext cx="4083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7" name="yt_shape_13287"/>
          <p:cNvSpPr txBox="1"/>
          <p:nvPr/>
        </p:nvSpPr>
        <p:spPr>
          <a:xfrm>
            <a:off x="540000" y="1498258"/>
            <a:ext cx="691214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时，四边形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是矩形，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443DD-759E-41E8-ED19-9B668E76EF7C}"/>
              </a:ext>
            </a:extLst>
          </p:cNvPr>
          <p:cNvSpPr txBox="1"/>
          <p:nvPr/>
        </p:nvSpPr>
        <p:spPr>
          <a:xfrm>
            <a:off x="449989" y="1451452"/>
            <a:ext cx="702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1DA94-E466-5978-5D4E-2C670648F77C}"/>
              </a:ext>
            </a:extLst>
          </p:cNvPr>
          <p:cNvSpPr txBox="1"/>
          <p:nvPr/>
        </p:nvSpPr>
        <p:spPr>
          <a:xfrm>
            <a:off x="449989" y="1926940"/>
            <a:ext cx="365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DC0C1B-C73B-D555-BA23-940A34FE4A94}"/>
              </a:ext>
            </a:extLst>
          </p:cNvPr>
          <p:cNvSpPr txBox="1"/>
          <p:nvPr/>
        </p:nvSpPr>
        <p:spPr>
          <a:xfrm>
            <a:off x="449989" y="2402428"/>
            <a:ext cx="701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7B1775-B51C-7341-747B-76C230329404}"/>
              </a:ext>
            </a:extLst>
          </p:cNvPr>
          <p:cNvSpPr txBox="1"/>
          <p:nvPr/>
        </p:nvSpPr>
        <p:spPr>
          <a:xfrm>
            <a:off x="449989" y="2877916"/>
            <a:ext cx="533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298EC1-7D45-2C53-8A3A-3CA706D06EBE}"/>
              </a:ext>
            </a:extLst>
          </p:cNvPr>
          <p:cNvSpPr txBox="1"/>
          <p:nvPr/>
        </p:nvSpPr>
        <p:spPr>
          <a:xfrm>
            <a:off x="449989" y="3353404"/>
            <a:ext cx="442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819C3B-2420-F672-68A1-760D5A06AB25}"/>
              </a:ext>
            </a:extLst>
          </p:cNvPr>
          <p:cNvSpPr txBox="1"/>
          <p:nvPr/>
        </p:nvSpPr>
        <p:spPr>
          <a:xfrm>
            <a:off x="449989" y="3828892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964A0E-9B8B-B19A-7377-9E31F0E594ED}"/>
              </a:ext>
            </a:extLst>
          </p:cNvPr>
          <p:cNvSpPr txBox="1"/>
          <p:nvPr/>
        </p:nvSpPr>
        <p:spPr>
          <a:xfrm>
            <a:off x="449989" y="4304380"/>
            <a:ext cx="461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ED07A7-624F-787A-D25D-FB5DA9C5AFF4}"/>
              </a:ext>
            </a:extLst>
          </p:cNvPr>
          <p:cNvSpPr txBox="1"/>
          <p:nvPr/>
        </p:nvSpPr>
        <p:spPr>
          <a:xfrm>
            <a:off x="449989" y="4779868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285"/>
          <p:cNvSpPr txBox="1"/>
          <p:nvPr/>
        </p:nvSpPr>
        <p:spPr>
          <a:xfrm>
            <a:off x="540000" y="1052736"/>
            <a:ext cx="8404545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为多少度时，四边形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</a:endParaRPr>
          </a:p>
        </p:txBody>
      </p:sp>
      <p:grpSp>
        <p:nvGrpSpPr>
          <p:cNvPr id="12" name="yt_shape_13279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092527"/>
            <a:ext cx="1786509" cy="1723023"/>
            <a:chOff x="0" y="0"/>
            <a:chExt cx="1786509" cy="1723023"/>
          </a:xfrm>
        </p:grpSpPr>
        <p:pic>
          <p:nvPicPr>
            <p:cNvPr id="13" name="yt_image_13279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6509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281"/>
            <p:cNvSpPr txBox="1"/>
            <p:nvPr/>
          </p:nvSpPr>
          <p:spPr>
            <a:xfrm>
              <a:off x="359973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0" name="yt_shape_13290"/>
          <p:cNvSpPr txBox="1"/>
          <p:nvPr/>
        </p:nvSpPr>
        <p:spPr>
          <a:xfrm>
            <a:off x="540000" y="787201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3289" name="yt_image_13289" title="H_50.94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2148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2" name="yt_shape_13292"/>
          <p:cNvSpPr txBox="1"/>
          <p:nvPr/>
        </p:nvSpPr>
        <p:spPr>
          <a:xfrm>
            <a:off x="540119" y="13470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玉林市中考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如图，在四边形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中，对角线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与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交于点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，已知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，过点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作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，分别交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于点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，连结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BF.</a:t>
            </a:r>
          </a:p>
        </p:txBody>
      </p:sp>
      <p:pic>
        <p:nvPicPr>
          <p:cNvPr id="13293" name="yt_image_13293" title="H_88.56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2596583"/>
            <a:ext cx="2772918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6" name="yt_shape_13296"/>
          <p:cNvSpPr txBox="1"/>
          <p:nvPr/>
        </p:nvSpPr>
        <p:spPr>
          <a:xfrm>
            <a:off x="540000" y="2211157"/>
            <a:ext cx="4634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求证：四边形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是菱形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</a:endParaRPr>
          </a:p>
        </p:txBody>
      </p:sp>
      <p:sp>
        <p:nvSpPr>
          <p:cNvPr id="7" name="yt_shape_2">
            <a:extLst>
              <a:ext uri="{FF2B5EF4-FFF2-40B4-BE49-F238E27FC236}">
                <a16:creationId xmlns:a16="http://schemas.microsoft.com/office/drawing/2014/main" id="{4A566510-7D8A-3A9E-179D-11F4F9DFBAD3}"/>
              </a:ext>
            </a:extLst>
          </p:cNvPr>
          <p:cNvSpPr txBox="1"/>
          <p:nvPr/>
        </p:nvSpPr>
        <p:spPr>
          <a:xfrm>
            <a:off x="540119" y="7412229"/>
            <a:ext cx="3018455" cy="37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四边形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DEBF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是菱形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32AE52-6E71-5E06-017C-079D8BC78D0C}"/>
              </a:ext>
            </a:extLst>
          </p:cNvPr>
          <p:cNvSpPr txBox="1"/>
          <p:nvPr/>
        </p:nvSpPr>
        <p:spPr>
          <a:xfrm>
            <a:off x="449989" y="2550450"/>
            <a:ext cx="51108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B38892-1ECC-DC51-9F45-8461D2478570}"/>
              </a:ext>
            </a:extLst>
          </p:cNvPr>
          <p:cNvSpPr txBox="1"/>
          <p:nvPr/>
        </p:nvSpPr>
        <p:spPr>
          <a:xfrm>
            <a:off x="449989" y="2838482"/>
            <a:ext cx="43806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5A7B13-B5B9-E5A4-4C94-066E7317B623}"/>
              </a:ext>
            </a:extLst>
          </p:cNvPr>
          <p:cNvSpPr txBox="1"/>
          <p:nvPr/>
        </p:nvSpPr>
        <p:spPr>
          <a:xfrm>
            <a:off x="449989" y="3126514"/>
            <a:ext cx="19422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D116EF-F8E6-4E1E-1A70-08F68369692E}"/>
              </a:ext>
            </a:extLst>
          </p:cNvPr>
          <p:cNvSpPr txBox="1"/>
          <p:nvPr/>
        </p:nvSpPr>
        <p:spPr>
          <a:xfrm>
            <a:off x="449989" y="3414546"/>
            <a:ext cx="29931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D49C962-2E63-2436-AF2E-57A3325C11A3}"/>
              </a:ext>
            </a:extLst>
          </p:cNvPr>
          <p:cNvSpPr txBox="1"/>
          <p:nvPr/>
        </p:nvSpPr>
        <p:spPr>
          <a:xfrm>
            <a:off x="449989" y="3702578"/>
            <a:ext cx="322967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90843F1-0199-197A-6C65-BDE15A61E4BB}"/>
                  </a:ext>
                </a:extLst>
              </p:cNvPr>
              <p:cNvSpPr txBox="1"/>
              <p:nvPr/>
            </p:nvSpPr>
            <p:spPr>
              <a:xfrm>
                <a:off x="449989" y="3846594"/>
                <a:ext cx="2571179" cy="13780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𝐸𝐵𝑂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90843F1-0199-197A-6C65-BDE15A61E4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6594"/>
                <a:ext cx="2571179" cy="1378090"/>
              </a:xfrm>
              <a:prstGeom prst="rect">
                <a:avLst/>
              </a:prstGeom>
              <a:blipFill>
                <a:blip r:embed="rId4"/>
                <a:stretch>
                  <a:fillRect l="-3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96BCC08-4428-1952-7ADC-3B059721A65D}"/>
              </a:ext>
            </a:extLst>
          </p:cNvPr>
          <p:cNvSpPr txBox="1"/>
          <p:nvPr/>
        </p:nvSpPr>
        <p:spPr>
          <a:xfrm>
            <a:off x="449989" y="5029789"/>
            <a:ext cx="43742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A.S.A.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710D866-5FEA-79F7-D517-F0B1492820DC}"/>
              </a:ext>
            </a:extLst>
          </p:cNvPr>
          <p:cNvSpPr txBox="1"/>
          <p:nvPr/>
        </p:nvSpPr>
        <p:spPr>
          <a:xfrm>
            <a:off x="449989" y="5325929"/>
            <a:ext cx="18914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E7F9DBF-A86B-844C-F618-D306F577963F}"/>
              </a:ext>
            </a:extLst>
          </p:cNvPr>
          <p:cNvSpPr txBox="1"/>
          <p:nvPr/>
        </p:nvSpPr>
        <p:spPr>
          <a:xfrm>
            <a:off x="449989" y="5613961"/>
            <a:ext cx="43123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EE26088-4E8F-4B46-9BA1-25E5267C18A4}"/>
              </a:ext>
            </a:extLst>
          </p:cNvPr>
          <p:cNvSpPr txBox="1"/>
          <p:nvPr/>
        </p:nvSpPr>
        <p:spPr>
          <a:xfrm>
            <a:off x="449989" y="5910101"/>
            <a:ext cx="1873949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EA67C71-189D-983E-DF69-CCBBF37151FD}"/>
              </a:ext>
            </a:extLst>
          </p:cNvPr>
          <p:cNvSpPr txBox="1"/>
          <p:nvPr/>
        </p:nvSpPr>
        <p:spPr>
          <a:xfrm>
            <a:off x="450108" y="6206241"/>
            <a:ext cx="3169349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是菱形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1720</Words>
  <Application>Microsoft Office PowerPoint</Application>
  <PresentationFormat>宽屏</PresentationFormat>
  <Paragraphs>145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49</cp:revision>
  <dcterms:created xsi:type="dcterms:W3CDTF">2023-05-05T05:33:04Z</dcterms:created>
  <dcterms:modified xsi:type="dcterms:W3CDTF">2023-11-02T12:14:05Z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