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3" r:id="rId5"/>
    <p:sldId id="377" r:id="rId6"/>
    <p:sldId id="378" r:id="rId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878849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7" name="yt_shape_10867"/>
          <p:cNvSpPr txBox="1"/>
          <p:nvPr/>
        </p:nvSpPr>
        <p:spPr>
          <a:xfrm>
            <a:off x="540000" y="2085688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866" name="yt_image_10866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85688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69" name="yt_shape_10869"/>
          <p:cNvSpPr txBox="1"/>
          <p:nvPr/>
        </p:nvSpPr>
        <p:spPr>
          <a:xfrm>
            <a:off x="540119" y="2783271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在某一变化过程中，可以取不同数值的量，叫做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变量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，取值始终保持不变的量叫做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常量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一般地，如果在某一个变化过程中，有两个变量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，对于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的每一个值，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都有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唯一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的值与之相对应，我们就称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自变量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因变量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，此时也称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E43E8A8-3D51-B548-2B54-4E59CA077CDD}"/>
              </a:ext>
            </a:extLst>
          </p:cNvPr>
          <p:cNvSpPr txBox="1"/>
          <p:nvPr/>
        </p:nvSpPr>
        <p:spPr>
          <a:xfrm>
            <a:off x="7384307" y="27364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变量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F89C199-51C7-2FC9-7187-4F4BC24EBC1B}"/>
              </a:ext>
            </a:extLst>
          </p:cNvPr>
          <p:cNvSpPr txBox="1"/>
          <p:nvPr/>
        </p:nvSpPr>
        <p:spPr>
          <a:xfrm>
            <a:off x="1669308" y="32119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常量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8215A0-B05B-A035-696B-9506A3021583}"/>
              </a:ext>
            </a:extLst>
          </p:cNvPr>
          <p:cNvSpPr txBox="1"/>
          <p:nvPr/>
        </p:nvSpPr>
        <p:spPr>
          <a:xfrm>
            <a:off x="1059708" y="416292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25DC7B-DA06-8827-1A79-535C4F9162D6}"/>
              </a:ext>
            </a:extLst>
          </p:cNvPr>
          <p:cNvSpPr txBox="1"/>
          <p:nvPr/>
        </p:nvSpPr>
        <p:spPr>
          <a:xfrm>
            <a:off x="6376246" y="4162929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自变量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C098E0-DE2A-CD73-679C-47B4A325EFAE}"/>
              </a:ext>
            </a:extLst>
          </p:cNvPr>
          <p:cNvSpPr txBox="1"/>
          <p:nvPr/>
        </p:nvSpPr>
        <p:spPr>
          <a:xfrm>
            <a:off x="8644782" y="416292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因变量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2" name="yt_shape_10872"/>
          <p:cNvSpPr txBox="1"/>
          <p:nvPr/>
        </p:nvSpPr>
        <p:spPr>
          <a:xfrm>
            <a:off x="540000" y="1814778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871" name="yt_image_10871" title="H_51.39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14778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74" name="yt_shape_10874"/>
          <p:cNvSpPr txBox="1"/>
          <p:nvPr/>
        </p:nvSpPr>
        <p:spPr>
          <a:xfrm>
            <a:off x="540000" y="2518075"/>
            <a:ext cx="32156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变量与常量</a:t>
            </a:r>
          </a:p>
        </p:txBody>
      </p:sp>
      <p:sp>
        <p:nvSpPr>
          <p:cNvPr id="10875" name="yt_shape_10875"/>
          <p:cNvSpPr txBox="1"/>
          <p:nvPr/>
        </p:nvSpPr>
        <p:spPr>
          <a:xfrm>
            <a:off x="540000" y="3022385"/>
            <a:ext cx="95683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圆的周长公式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中，下列关于变量、常量说法正确的是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76" name="yt_table_1087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1978531"/>
              </p:ext>
            </p:extLst>
          </p:nvPr>
        </p:nvGraphicFramePr>
        <p:xfrm>
          <a:off x="540000" y="3501688"/>
          <a:ext cx="4430713" cy="1901952"/>
        </p:xfrm>
        <a:graphic>
          <a:graphicData uri="http://schemas.openxmlformats.org/drawingml/2006/table">
            <a:tbl>
              <a:tblPr/>
              <a:tblGrid>
                <a:gridCol w="4430713">
                  <a:extLst>
                    <a:ext uri="{9D8B030D-6E8A-4147-A177-3AD203B41FA5}">
                      <a16:colId xmlns:a16="http://schemas.microsoft.com/office/drawing/2014/main" val="101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l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均是变量，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是常量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l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是变量，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是常量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l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是变量，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是常量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l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是变量，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是常量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6"/>
                  </a:ext>
                </a:extLst>
              </a:tr>
            </a:tbl>
          </a:graphicData>
        </a:graphic>
      </p:graphicFrame>
      <p:pic>
        <p:nvPicPr>
          <p:cNvPr id="3" name="yt_shape_1698822002865" title="H_28.801733">
            <a:extLst>
              <a:ext uri="{FF2B5EF4-FFF2-40B4-BE49-F238E27FC236}">
                <a16:creationId xmlns:a16="http://schemas.microsoft.com/office/drawing/2014/main" id="{DD4AD63E-5B06-1A75-EDEF-1E65A1E065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5975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0235EB2-480B-4205-A9EE-078A84F3A664}"/>
              </a:ext>
            </a:extLst>
          </p:cNvPr>
          <p:cNvSpPr txBox="1"/>
          <p:nvPr/>
        </p:nvSpPr>
        <p:spPr>
          <a:xfrm>
            <a:off x="9112976" y="297557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0878"/>
          <p:cNvSpPr txBox="1"/>
          <p:nvPr/>
        </p:nvSpPr>
        <p:spPr>
          <a:xfrm>
            <a:off x="540119" y="55172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某种商品的单价为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件，销售额为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，销售数量为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，其中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是常量，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、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是变量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1F6400A-F11B-C383-A717-47B91C1A8A8C}"/>
              </a:ext>
            </a:extLst>
          </p:cNvPr>
          <p:cNvSpPr txBox="1"/>
          <p:nvPr/>
        </p:nvSpPr>
        <p:spPr>
          <a:xfrm>
            <a:off x="10633921" y="5470456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46542C1-536C-B8AE-204D-C1C30259FCE7}"/>
              </a:ext>
            </a:extLst>
          </p:cNvPr>
          <p:cNvSpPr txBox="1"/>
          <p:nvPr/>
        </p:nvSpPr>
        <p:spPr>
          <a:xfrm>
            <a:off x="1669308" y="5918197"/>
            <a:ext cx="1059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9" name="yt_shape_10879"/>
          <p:cNvSpPr txBox="1"/>
          <p:nvPr/>
        </p:nvSpPr>
        <p:spPr>
          <a:xfrm>
            <a:off x="540000" y="1143224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函数及其表示方法</a:t>
            </a:r>
          </a:p>
        </p:txBody>
      </p:sp>
      <p:sp>
        <p:nvSpPr>
          <p:cNvPr id="10880" name="yt_shape_10880"/>
          <p:cNvSpPr txBox="1"/>
          <p:nvPr/>
        </p:nvSpPr>
        <p:spPr>
          <a:xfrm>
            <a:off x="540000" y="1647534"/>
            <a:ext cx="59583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下列各式中，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81" name="yt_table_1088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0736817"/>
              </p:ext>
            </p:extLst>
          </p:nvPr>
        </p:nvGraphicFramePr>
        <p:xfrm>
          <a:off x="540000" y="2126837"/>
          <a:ext cx="4892993" cy="950976"/>
        </p:xfrm>
        <a:graphic>
          <a:graphicData uri="http://schemas.openxmlformats.org/drawingml/2006/table">
            <a:tbl>
              <a:tblPr/>
              <a:tblGrid>
                <a:gridCol w="3132455">
                  <a:extLst>
                    <a:ext uri="{9D8B030D-6E8A-4147-A177-3AD203B41FA5}">
                      <a16:colId xmlns:a16="http://schemas.microsoft.com/office/drawing/2014/main" val="10160"/>
                    </a:ext>
                  </a:extLst>
                </a:gridCol>
                <a:gridCol w="1760538">
                  <a:extLst>
                    <a:ext uri="{9D8B030D-6E8A-4147-A177-3AD203B41FA5}">
                      <a16:colId xmlns:a16="http://schemas.microsoft.com/office/drawing/2014/main" val="101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8"/>
                  </a:ext>
                </a:extLst>
              </a:tr>
            </a:tbl>
          </a:graphicData>
        </a:graphic>
      </p:graphicFrame>
      <p:sp>
        <p:nvSpPr>
          <p:cNvPr id="10883" name="yt_shape_10883"/>
          <p:cNvSpPr txBox="1"/>
          <p:nvPr/>
        </p:nvSpPr>
        <p:spPr>
          <a:xfrm>
            <a:off x="540119" y="312839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自地面算起，每升高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气温下降若干摄氏度，某市气温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之间的关系如图所示，这里用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图象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法表示气温与高度的函数关系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由图知，该市地面气温为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℃.</a:t>
            </a:r>
          </a:p>
        </p:txBody>
      </p:sp>
      <p:pic>
        <p:nvPicPr>
          <p:cNvPr id="10884" name="yt_image_10884" title="H_106.65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4110" y="4720321"/>
            <a:ext cx="2803779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822002928" title="H_28.801733">
            <a:extLst>
              <a:ext uri="{FF2B5EF4-FFF2-40B4-BE49-F238E27FC236}">
                <a16:creationId xmlns:a16="http://schemas.microsoft.com/office/drawing/2014/main" id="{413DF88B-DA9D-1AFA-4C14-610A45E004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8490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BDEE5A-64A8-69E7-1E3D-055A4C93040D}"/>
              </a:ext>
            </a:extLst>
          </p:cNvPr>
          <p:cNvSpPr txBox="1"/>
          <p:nvPr/>
        </p:nvSpPr>
        <p:spPr>
          <a:xfrm>
            <a:off x="5520464" y="16007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7050BC-AD2F-197C-4170-BED872B5F2DD}"/>
              </a:ext>
            </a:extLst>
          </p:cNvPr>
          <p:cNvSpPr txBox="1"/>
          <p:nvPr/>
        </p:nvSpPr>
        <p:spPr>
          <a:xfrm>
            <a:off x="3498108" y="355707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图象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4A5255A-19BB-F88B-31D1-30482CEB19FC}"/>
              </a:ext>
            </a:extLst>
          </p:cNvPr>
          <p:cNvSpPr txBox="1"/>
          <p:nvPr/>
        </p:nvSpPr>
        <p:spPr>
          <a:xfrm>
            <a:off x="1059708" y="403256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7" name="yt_shape_10887"/>
          <p:cNvSpPr txBox="1"/>
          <p:nvPr/>
        </p:nvSpPr>
        <p:spPr>
          <a:xfrm>
            <a:off x="540000" y="1111618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886" name="yt_image_10886" title="H_50.0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11618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89" name="yt_shape_10889"/>
          <p:cNvSpPr txBox="1"/>
          <p:nvPr/>
        </p:nvSpPr>
        <p:spPr>
          <a:xfrm>
            <a:off x="540119" y="179777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司机王师傅在加油站加油，如图是所用的加油机上的数据显示牌，则其中的常量是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6.48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890" name="yt_image_10890" title="H_101.8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6735" y="2909572"/>
            <a:ext cx="1938528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92" name="yt_shape_10892"/>
          <p:cNvSpPr txBox="1"/>
          <p:nvPr/>
        </p:nvSpPr>
        <p:spPr>
          <a:xfrm>
            <a:off x="540119" y="4512653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的函数关系式为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55FB180-9B7F-CE91-DB63-7432DA0B06B7}"/>
              </a:ext>
            </a:extLst>
          </p:cNvPr>
          <p:cNvSpPr txBox="1"/>
          <p:nvPr/>
        </p:nvSpPr>
        <p:spPr>
          <a:xfrm>
            <a:off x="1059708" y="2226455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6.48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A04B61-2A80-1AAF-08AB-412D2B170596}"/>
              </a:ext>
            </a:extLst>
          </p:cNvPr>
          <p:cNvSpPr txBox="1"/>
          <p:nvPr/>
        </p:nvSpPr>
        <p:spPr>
          <a:xfrm>
            <a:off x="7908182" y="4372068"/>
            <a:ext cx="197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4" name="yt_shape_10894"/>
          <p:cNvSpPr txBox="1"/>
          <p:nvPr/>
        </p:nvSpPr>
        <p:spPr>
          <a:xfrm>
            <a:off x="540119" y="2394279"/>
            <a:ext cx="11111999" cy="42695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这个变化过程中自变量是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行驶路程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因变量是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剩余油量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求该车平均每千米的耗油量，并写出行驶路程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与剩余油量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的关系式；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时，求剩余油量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该车平均每千米的耗油量为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升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千米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行驶路程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与剩余油量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的关系式为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280km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280km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时，剩余油量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17L.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E4F6CF5-2A01-1278-5FCA-7DABD40140F6}"/>
              </a:ext>
            </a:extLst>
          </p:cNvPr>
          <p:cNvSpPr txBox="1"/>
          <p:nvPr/>
        </p:nvSpPr>
        <p:spPr>
          <a:xfrm>
            <a:off x="4869708" y="2347473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行驶路程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2CF987-1D94-0BD5-29D7-4C213370868A}"/>
              </a:ext>
            </a:extLst>
          </p:cNvPr>
          <p:cNvSpPr txBox="1"/>
          <p:nvPr/>
        </p:nvSpPr>
        <p:spPr>
          <a:xfrm>
            <a:off x="7917707" y="2347473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剩余油量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6F55DE-9CCE-5ADE-D301-CC313A21A587}"/>
              </a:ext>
            </a:extLst>
          </p:cNvPr>
          <p:cNvSpPr txBox="1"/>
          <p:nvPr/>
        </p:nvSpPr>
        <p:spPr>
          <a:xfrm>
            <a:off x="450108" y="4249425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该车平均每千米的耗油量为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9DCFBE-35CD-E090-C50E-8977A9D0C1E2}"/>
              </a:ext>
            </a:extLst>
          </p:cNvPr>
          <p:cNvSpPr txBox="1"/>
          <p:nvPr/>
        </p:nvSpPr>
        <p:spPr>
          <a:xfrm>
            <a:off x="450108" y="4724913"/>
            <a:ext cx="5064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8C6B903-9F43-A413-82A7-DB32C5036BE7}"/>
              </a:ext>
            </a:extLst>
          </p:cNvPr>
          <p:cNvSpPr txBox="1"/>
          <p:nvPr/>
        </p:nvSpPr>
        <p:spPr>
          <a:xfrm>
            <a:off x="450108" y="5200401"/>
            <a:ext cx="8857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行驶路程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与剩余油量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的关系式为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ECF63E-41C6-D530-D53D-5AD32C4B9E9B}"/>
              </a:ext>
            </a:extLst>
          </p:cNvPr>
          <p:cNvSpPr txBox="1"/>
          <p:nvPr/>
        </p:nvSpPr>
        <p:spPr>
          <a:xfrm>
            <a:off x="450108" y="5675889"/>
            <a:ext cx="6901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280km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A75CA7E-1931-09D8-15B9-5DE586F333E4}"/>
              </a:ext>
            </a:extLst>
          </p:cNvPr>
          <p:cNvSpPr txBox="1"/>
          <p:nvPr/>
        </p:nvSpPr>
        <p:spPr>
          <a:xfrm>
            <a:off x="450108" y="6151377"/>
            <a:ext cx="5606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280km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时，剩余油量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17L.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0892"/>
          <p:cNvSpPr txBox="1"/>
          <p:nvPr/>
        </p:nvSpPr>
        <p:spPr>
          <a:xfrm>
            <a:off x="540119" y="883676"/>
            <a:ext cx="11111999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广安一中期末卷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五一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期间，小明和父母一起开车到距家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的景点旅游，出发前，汽车油箱内储油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，当行驶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150km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时，发现油箱余油量为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假设行驶过程中汽车的耗油量是均匀的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43719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857</Words>
  <Application>Microsoft Office PowerPoint</Application>
  <PresentationFormat>宽屏</PresentationFormat>
  <Paragraphs>55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45</cp:revision>
  <dcterms:created xsi:type="dcterms:W3CDTF">2023-05-05T05:33:04Z</dcterms:created>
  <dcterms:modified xsi:type="dcterms:W3CDTF">2023-11-02T10:36:20Z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