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2" r:id="rId6"/>
    <p:sldId id="382" r:id="rId7"/>
    <p:sldId id="373" r:id="rId8"/>
    <p:sldId id="375" r:id="rId9"/>
    <p:sldId id="377" r:id="rId10"/>
    <p:sldId id="378" r:id="rId11"/>
    <p:sldId id="379" r:id="rId12"/>
    <p:sldId id="380" r:id="rId13"/>
    <p:sldId id="385" r:id="rId14"/>
    <p:sldId id="38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1758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81085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0" name="yt_shape_12770"/>
          <p:cNvSpPr txBox="1"/>
          <p:nvPr/>
        </p:nvSpPr>
        <p:spPr>
          <a:xfrm>
            <a:off x="540000" y="280588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69" name="yt_image_12769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2" name="yt_shape_12772"/>
          <p:cNvSpPr txBox="1"/>
          <p:nvPr/>
        </p:nvSpPr>
        <p:spPr>
          <a:xfrm>
            <a:off x="540000" y="3503467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：有三个角是直角的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：对角线相等的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87B444-CEBA-90C2-B3B8-5D4825A789D3}"/>
              </a:ext>
            </a:extLst>
          </p:cNvPr>
          <p:cNvSpPr txBox="1"/>
          <p:nvPr/>
        </p:nvSpPr>
        <p:spPr>
          <a:xfrm>
            <a:off x="6012589" y="345666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5149E9-B412-30C8-D16E-F1FEFB361A5D}"/>
              </a:ext>
            </a:extLst>
          </p:cNvPr>
          <p:cNvSpPr txBox="1"/>
          <p:nvPr/>
        </p:nvSpPr>
        <p:spPr>
          <a:xfrm>
            <a:off x="5402989" y="393215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6" name="yt_shape_12816"/>
              <p:cNvSpPr txBox="1"/>
              <p:nvPr/>
            </p:nvSpPr>
            <p:spPr>
              <a:xfrm>
                <a:off x="540119" y="1470224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雅安一中单元卷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边上任意一点，过点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，则线段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16" name="yt_shape_1281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70224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1" name="yt_shape_12821"/>
          <p:cNvSpPr txBox="1"/>
          <p:nvPr/>
        </p:nvSpPr>
        <p:spPr>
          <a:xfrm>
            <a:off x="540000" y="49458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8" name="yt_shape_12818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315" y="3276379"/>
            <a:ext cx="1801368" cy="1619010"/>
            <a:chOff x="0" y="0"/>
            <a:chExt cx="1801368" cy="1619010"/>
          </a:xfrm>
        </p:grpSpPr>
        <p:pic>
          <p:nvPicPr>
            <p:cNvPr id="2" name="yt_image_12818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136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0" name="yt_shape_12820"/>
            <p:cNvSpPr txBox="1"/>
            <p:nvPr/>
          </p:nvSpPr>
          <p:spPr>
            <a:xfrm>
              <a:off x="367403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22" name="yt_shape_12822"/>
          <p:cNvSpPr txBox="1"/>
          <p:nvPr/>
        </p:nvSpPr>
        <p:spPr>
          <a:xfrm>
            <a:off x="540000" y="5319260"/>
            <a:ext cx="92926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最短，再根据三角形的面积公式求出即可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428EA6-98A8-11CE-AF10-C102C2083F77}"/>
                  </a:ext>
                </a:extLst>
              </p:cNvPr>
              <p:cNvSpPr txBox="1"/>
              <p:nvPr/>
            </p:nvSpPr>
            <p:spPr>
              <a:xfrm>
                <a:off x="1059708" y="2204864"/>
                <a:ext cx="7420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428EA6-98A8-11CE-AF10-C102C2083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204864"/>
                <a:ext cx="742061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3" name="yt_shape_1282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pic>
        <p:nvPicPr>
          <p:cNvPr id="12824" name="yt_image_12824" title="H_108.81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876503"/>
            <a:ext cx="1931670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828"/>
          <p:cNvSpPr txBox="1"/>
          <p:nvPr/>
        </p:nvSpPr>
        <p:spPr>
          <a:xfrm>
            <a:off x="540000" y="6276058"/>
            <a:ext cx="7415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C7CDD-4DA8-3BC4-062E-064E8949DF3F}"/>
              </a:ext>
            </a:extLst>
          </p:cNvPr>
          <p:cNvSpPr txBox="1"/>
          <p:nvPr/>
        </p:nvSpPr>
        <p:spPr>
          <a:xfrm>
            <a:off x="7107964" y="616530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35E4BF-4B15-A7BF-968A-3FB1271691AA}"/>
              </a:ext>
            </a:extLst>
          </p:cNvPr>
          <p:cNvSpPr txBox="1"/>
          <p:nvPr/>
        </p:nvSpPr>
        <p:spPr>
          <a:xfrm>
            <a:off x="449989" y="1988840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8550D8-A393-3EAF-5F44-E7D9D3CCB112}"/>
              </a:ext>
            </a:extLst>
          </p:cNvPr>
          <p:cNvSpPr txBox="1"/>
          <p:nvPr/>
        </p:nvSpPr>
        <p:spPr>
          <a:xfrm>
            <a:off x="449989" y="2427996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C18054-6DB7-30B0-F51A-72BB217698A7}"/>
              </a:ext>
            </a:extLst>
          </p:cNvPr>
          <p:cNvSpPr txBox="1"/>
          <p:nvPr/>
        </p:nvSpPr>
        <p:spPr>
          <a:xfrm>
            <a:off x="449989" y="2859900"/>
            <a:ext cx="2661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468CF9-8B28-D9AE-DBD1-BC994BF97012}"/>
              </a:ext>
            </a:extLst>
          </p:cNvPr>
          <p:cNvSpPr txBox="1"/>
          <p:nvPr/>
        </p:nvSpPr>
        <p:spPr>
          <a:xfrm>
            <a:off x="449989" y="3284984"/>
            <a:ext cx="443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CB9CF31-BAF6-DACB-084F-6FBB6C141747}"/>
                  </a:ext>
                </a:extLst>
              </p:cNvPr>
              <p:cNvSpPr txBox="1"/>
              <p:nvPr/>
            </p:nvSpPr>
            <p:spPr>
              <a:xfrm>
                <a:off x="449989" y="3329525"/>
                <a:ext cx="55572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CB9CF31-BAF6-DACB-084F-6FBB6C1417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9525"/>
                <a:ext cx="5557266" cy="1611643"/>
              </a:xfrm>
              <a:prstGeom prst="rect">
                <a:avLst/>
              </a:prstGeom>
              <a:blipFill>
                <a:blip r:embed="rId3"/>
                <a:stretch>
                  <a:fillRect l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73AECC8-A2BA-A477-2E00-6BCBE233D04D}"/>
              </a:ext>
            </a:extLst>
          </p:cNvPr>
          <p:cNvSpPr txBox="1"/>
          <p:nvPr/>
        </p:nvSpPr>
        <p:spPr>
          <a:xfrm>
            <a:off x="449989" y="4869160"/>
            <a:ext cx="551668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7F7707-2DCC-B209-D369-6D535A0C8B86}"/>
              </a:ext>
            </a:extLst>
          </p:cNvPr>
          <p:cNvSpPr txBox="1"/>
          <p:nvPr/>
        </p:nvSpPr>
        <p:spPr>
          <a:xfrm>
            <a:off x="449989" y="5301208"/>
            <a:ext cx="615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0D2C76-1C72-1240-2154-63DF97B0C16B}"/>
              </a:ext>
            </a:extLst>
          </p:cNvPr>
          <p:cNvSpPr txBox="1"/>
          <p:nvPr/>
        </p:nvSpPr>
        <p:spPr>
          <a:xfrm>
            <a:off x="449989" y="5733256"/>
            <a:ext cx="5444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826"/>
          <p:cNvSpPr txBox="1"/>
          <p:nvPr/>
        </p:nvSpPr>
        <p:spPr>
          <a:xfrm>
            <a:off x="540000" y="1641038"/>
            <a:ext cx="4669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1" name="yt_shape_12831"/>
          <p:cNvSpPr txBox="1"/>
          <p:nvPr/>
        </p:nvSpPr>
        <p:spPr>
          <a:xfrm>
            <a:off x="540000" y="71519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30" name="yt_image_12830" title="H_50.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1519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3" name="yt_shape_12833"/>
          <p:cNvSpPr txBox="1"/>
          <p:nvPr/>
        </p:nvSpPr>
        <p:spPr>
          <a:xfrm>
            <a:off x="54012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34" name="yt_image_12834" title="H_95.0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524575"/>
            <a:ext cx="237515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47561FC-9AB0-567F-D5AF-011210B283C1}"/>
              </a:ext>
            </a:extLst>
          </p:cNvPr>
          <p:cNvSpPr txBox="1"/>
          <p:nvPr/>
        </p:nvSpPr>
        <p:spPr>
          <a:xfrm>
            <a:off x="449989" y="2636912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0DBE47-C4BF-E7B0-8A75-8615837FD28B}"/>
              </a:ext>
            </a:extLst>
          </p:cNvPr>
          <p:cNvSpPr txBox="1"/>
          <p:nvPr/>
        </p:nvSpPr>
        <p:spPr>
          <a:xfrm>
            <a:off x="449989" y="3068960"/>
            <a:ext cx="634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87CE37-2971-1127-C861-61336035984F}"/>
              </a:ext>
            </a:extLst>
          </p:cNvPr>
          <p:cNvSpPr txBox="1"/>
          <p:nvPr/>
        </p:nvSpPr>
        <p:spPr>
          <a:xfrm>
            <a:off x="449989" y="3501008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280B40-9891-FB1B-97C3-CFD14DAC9ECE}"/>
              </a:ext>
            </a:extLst>
          </p:cNvPr>
          <p:cNvSpPr txBox="1"/>
          <p:nvPr/>
        </p:nvSpPr>
        <p:spPr>
          <a:xfrm>
            <a:off x="449989" y="3933056"/>
            <a:ext cx="475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6E5E6B-FCAE-0EF1-39FB-9736E37E4C04}"/>
                  </a:ext>
                </a:extLst>
              </p:cNvPr>
              <p:cNvSpPr txBox="1"/>
              <p:nvPr/>
            </p:nvSpPr>
            <p:spPr>
              <a:xfrm>
                <a:off x="449989" y="4365104"/>
                <a:ext cx="3605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6E5E6B-FCAE-0EF1-39FB-9736E37E4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5104"/>
                <a:ext cx="3605911" cy="765061"/>
              </a:xfrm>
              <a:prstGeom prst="rect">
                <a:avLst/>
              </a:prstGeom>
              <a:blipFill>
                <a:blip r:embed="rId4"/>
                <a:stretch>
                  <a:fillRect l="-2707" r="-236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3AB8FFC-E6CE-8B2D-A53B-394496A0068D}"/>
              </a:ext>
            </a:extLst>
          </p:cNvPr>
          <p:cNvSpPr txBox="1"/>
          <p:nvPr/>
        </p:nvSpPr>
        <p:spPr>
          <a:xfrm>
            <a:off x="449989" y="5013176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6734E42-48E8-9B93-95E0-E83731443D8B}"/>
                  </a:ext>
                </a:extLst>
              </p:cNvPr>
              <p:cNvSpPr txBox="1"/>
              <p:nvPr/>
            </p:nvSpPr>
            <p:spPr>
              <a:xfrm>
                <a:off x="449989" y="4913701"/>
                <a:ext cx="55667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6734E42-48E8-9B93-95E0-E83731443D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3701"/>
                <a:ext cx="5566791" cy="1611643"/>
              </a:xfrm>
              <a:prstGeom prst="rect">
                <a:avLst/>
              </a:prstGeom>
              <a:blipFill>
                <a:blip r:embed="rId5"/>
                <a:stretch>
                  <a:fillRect l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D688F125-DAED-C7AE-67F9-449597C2C115}"/>
              </a:ext>
            </a:extLst>
          </p:cNvPr>
          <p:cNvSpPr txBox="1"/>
          <p:nvPr/>
        </p:nvSpPr>
        <p:spPr>
          <a:xfrm>
            <a:off x="449989" y="6367401"/>
            <a:ext cx="4077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2836"/>
          <p:cNvSpPr txBox="1"/>
          <p:nvPr/>
        </p:nvSpPr>
        <p:spPr>
          <a:xfrm>
            <a:off x="540000" y="2276872"/>
            <a:ext cx="41389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D972FE2-8206-2115-149B-47D36A3A47B6}"/>
              </a:ext>
            </a:extLst>
          </p:cNvPr>
          <p:cNvSpPr txBox="1"/>
          <p:nvPr/>
        </p:nvSpPr>
        <p:spPr>
          <a:xfrm>
            <a:off x="449989" y="980728"/>
            <a:ext cx="668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B9771F-501C-CD33-9BB9-386B0D0E96F4}"/>
              </a:ext>
            </a:extLst>
          </p:cNvPr>
          <p:cNvSpPr txBox="1"/>
          <p:nvPr/>
        </p:nvSpPr>
        <p:spPr>
          <a:xfrm>
            <a:off x="449989" y="12687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3728F0-61A1-6593-2CC1-C3149A13941E}"/>
              </a:ext>
            </a:extLst>
          </p:cNvPr>
          <p:cNvSpPr txBox="1"/>
          <p:nvPr/>
        </p:nvSpPr>
        <p:spPr>
          <a:xfrm>
            <a:off x="449989" y="1628800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A1751D-3B1A-E757-D7D3-27161B10AAAB}"/>
              </a:ext>
            </a:extLst>
          </p:cNvPr>
          <p:cNvSpPr txBox="1"/>
          <p:nvPr/>
        </p:nvSpPr>
        <p:spPr>
          <a:xfrm>
            <a:off x="449989" y="1942118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651C1F-8742-66B7-9FCB-D740A01EB228}"/>
              </a:ext>
            </a:extLst>
          </p:cNvPr>
          <p:cNvSpPr txBox="1"/>
          <p:nvPr/>
        </p:nvSpPr>
        <p:spPr>
          <a:xfrm>
            <a:off x="449989" y="23021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6AD18F-50EA-CD4A-FDD5-EE995AB5ED8E}"/>
              </a:ext>
            </a:extLst>
          </p:cNvPr>
          <p:cNvSpPr txBox="1"/>
          <p:nvPr/>
        </p:nvSpPr>
        <p:spPr>
          <a:xfrm>
            <a:off x="449989" y="2642591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27DDBF-77DE-84B2-9679-68464612928D}"/>
              </a:ext>
            </a:extLst>
          </p:cNvPr>
          <p:cNvSpPr txBox="1"/>
          <p:nvPr/>
        </p:nvSpPr>
        <p:spPr>
          <a:xfrm>
            <a:off x="449989" y="3002631"/>
            <a:ext cx="245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2838"/>
          <p:cNvSpPr txBox="1"/>
          <p:nvPr/>
        </p:nvSpPr>
        <p:spPr>
          <a:xfrm>
            <a:off x="540000" y="708872"/>
            <a:ext cx="111072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满足什么数量关系时，四边形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是矩形？请说明理由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1" name="yt_image_12834" title="H_95.0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497173"/>
            <a:ext cx="237515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2842"/>
          <p:cNvSpPr txBox="1"/>
          <p:nvPr/>
        </p:nvSpPr>
        <p:spPr>
          <a:xfrm>
            <a:off x="540000" y="4079902"/>
            <a:ext cx="4172617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同理：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2970A53-F510-EA1B-77F1-B963DDE05BCD}"/>
              </a:ext>
            </a:extLst>
          </p:cNvPr>
          <p:cNvSpPr txBox="1"/>
          <p:nvPr/>
        </p:nvSpPr>
        <p:spPr>
          <a:xfrm>
            <a:off x="449989" y="3321632"/>
            <a:ext cx="251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同理：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0B8C536-C863-6AE9-AE8A-6BFE2AD6E4D3}"/>
              </a:ext>
            </a:extLst>
          </p:cNvPr>
          <p:cNvSpPr txBox="1"/>
          <p:nvPr/>
        </p:nvSpPr>
        <p:spPr>
          <a:xfrm>
            <a:off x="449989" y="3653640"/>
            <a:ext cx="190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5A2E3B-32DF-4B66-A9F1-8044C5FE19AE}"/>
              </a:ext>
            </a:extLst>
          </p:cNvPr>
          <p:cNvSpPr txBox="1"/>
          <p:nvPr/>
        </p:nvSpPr>
        <p:spPr>
          <a:xfrm>
            <a:off x="449989" y="3976240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034452A-3674-79BC-EEFF-9305C04A75A8}"/>
              </a:ext>
            </a:extLst>
          </p:cNvPr>
          <p:cNvSpPr txBox="1"/>
          <p:nvPr/>
        </p:nvSpPr>
        <p:spPr>
          <a:xfrm>
            <a:off x="449989" y="4298840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C5FAB9E-DA0B-039F-C0A2-D5248D87C540}"/>
              </a:ext>
            </a:extLst>
          </p:cNvPr>
          <p:cNvSpPr txBox="1"/>
          <p:nvPr/>
        </p:nvSpPr>
        <p:spPr>
          <a:xfrm>
            <a:off x="449989" y="4621440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573591-E5C9-D008-95A4-90A77A21814C}"/>
              </a:ext>
            </a:extLst>
          </p:cNvPr>
          <p:cNvSpPr txBox="1"/>
          <p:nvPr/>
        </p:nvSpPr>
        <p:spPr>
          <a:xfrm>
            <a:off x="449989" y="4944040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4C5311F-E773-8536-B456-FB834D563863}"/>
              </a:ext>
            </a:extLst>
          </p:cNvPr>
          <p:cNvSpPr txBox="1"/>
          <p:nvPr/>
        </p:nvSpPr>
        <p:spPr>
          <a:xfrm>
            <a:off x="449989" y="5259676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539F888-B1F8-6947-B3A6-909EDC6FD315}"/>
              </a:ext>
            </a:extLst>
          </p:cNvPr>
          <p:cNvSpPr txBox="1"/>
          <p:nvPr/>
        </p:nvSpPr>
        <p:spPr>
          <a:xfrm>
            <a:off x="449989" y="5582276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1946AB-77C2-A598-667C-DD00DD2ED039}"/>
              </a:ext>
            </a:extLst>
          </p:cNvPr>
          <p:cNvSpPr txBox="1"/>
          <p:nvPr/>
        </p:nvSpPr>
        <p:spPr>
          <a:xfrm>
            <a:off x="449989" y="5893821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774072-F3E0-D638-721C-D99D52D94384}"/>
              </a:ext>
            </a:extLst>
          </p:cNvPr>
          <p:cNvSpPr txBox="1"/>
          <p:nvPr/>
        </p:nvSpPr>
        <p:spPr>
          <a:xfrm>
            <a:off x="449989" y="6216421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0499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5" name="yt_shape_12775"/>
          <p:cNvSpPr txBox="1"/>
          <p:nvPr/>
        </p:nvSpPr>
        <p:spPr>
          <a:xfrm>
            <a:off x="540000" y="90000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774" name="yt_image_1277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7" name="yt_shape_12777"/>
          <p:cNvSpPr txBox="1"/>
          <p:nvPr/>
        </p:nvSpPr>
        <p:spPr>
          <a:xfrm>
            <a:off x="540000" y="160329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矩形的判定方法</a:t>
            </a:r>
          </a:p>
        </p:txBody>
      </p:sp>
      <p:sp>
        <p:nvSpPr>
          <p:cNvPr id="12778" name="yt_shape_12778"/>
          <p:cNvSpPr txBox="1"/>
          <p:nvPr/>
        </p:nvSpPr>
        <p:spPr>
          <a:xfrm>
            <a:off x="540119" y="21076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，下列条件中，不能判定这个平行四边形为矩形的是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9" name="yt_table_127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879527"/>
              </p:ext>
            </p:extLst>
          </p:nvPr>
        </p:nvGraphicFramePr>
        <p:xfrm>
          <a:off x="540000" y="3067042"/>
          <a:ext cx="6183631" cy="950976"/>
        </p:xfrm>
        <a:graphic>
          <a:graphicData uri="http://schemas.openxmlformats.org/drawingml/2006/table">
            <a:tbl>
              <a:tblPr/>
              <a:tblGrid>
                <a:gridCol w="3981768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2018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sp>
        <p:nvSpPr>
          <p:cNvPr id="12781" name="yt_shape_12781"/>
          <p:cNvSpPr txBox="1"/>
          <p:nvPr/>
        </p:nvSpPr>
        <p:spPr>
          <a:xfrm>
            <a:off x="540119" y="40685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是它的两条对角线，下列条件中，能判断这个平行四边形是矩形的是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5" name="yt_table_127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042702"/>
              </p:ext>
            </p:extLst>
          </p:nvPr>
        </p:nvGraphicFramePr>
        <p:xfrm>
          <a:off x="540000" y="5028031"/>
          <a:ext cx="7048818" cy="950976"/>
        </p:xfrm>
        <a:graphic>
          <a:graphicData uri="http://schemas.openxmlformats.org/drawingml/2006/table">
            <a:tbl>
              <a:tblPr/>
              <a:tblGrid>
                <a:gridCol w="3981768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306705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grpSp>
        <p:nvGrpSpPr>
          <p:cNvPr id="12782" name="yt_shape_12782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0244" y="5028031"/>
            <a:ext cx="1979676" cy="1591578"/>
            <a:chOff x="0" y="0"/>
            <a:chExt cx="1979676" cy="1591578"/>
          </a:xfrm>
        </p:grpSpPr>
        <p:pic>
          <p:nvPicPr>
            <p:cNvPr id="2" name="yt_image_1278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9676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4" name="yt_shape_12784"/>
            <p:cNvSpPr txBox="1"/>
            <p:nvPr/>
          </p:nvSpPr>
          <p:spPr>
            <a:xfrm>
              <a:off x="456557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91342">
            <a:extLst>
              <a:ext uri="{FF2B5EF4-FFF2-40B4-BE49-F238E27FC236}">
                <a16:creationId xmlns:a16="http://schemas.microsoft.com/office/drawing/2014/main" id="{5150A9FB-264A-D116-37E5-BC4A200F48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DF0727C-B3D7-2C05-B844-E2E95D900B2D}"/>
              </a:ext>
            </a:extLst>
          </p:cNvPr>
          <p:cNvSpPr txBox="1"/>
          <p:nvPr/>
        </p:nvSpPr>
        <p:spPr>
          <a:xfrm>
            <a:off x="2583708" y="25362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2BD6F8-5832-3CA5-EB3D-98CBE7C68A93}"/>
              </a:ext>
            </a:extLst>
          </p:cNvPr>
          <p:cNvSpPr txBox="1"/>
          <p:nvPr/>
        </p:nvSpPr>
        <p:spPr>
          <a:xfrm>
            <a:off x="4717308" y="44972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119" y="21147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内的任意一点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到这个角的两边的距离之和为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，则图中的四边形的周长为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791" name="yt_shape_12791"/>
          <p:cNvSpPr txBox="1"/>
          <p:nvPr/>
        </p:nvSpPr>
        <p:spPr>
          <a:xfrm>
            <a:off x="540000" y="47805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8" name="yt_shape_12788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605" y="3226561"/>
            <a:ext cx="1740789" cy="1503567"/>
            <a:chOff x="0" y="0"/>
            <a:chExt cx="1740789" cy="1503567"/>
          </a:xfrm>
        </p:grpSpPr>
        <p:pic>
          <p:nvPicPr>
            <p:cNvPr id="2" name="yt_image_1278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0789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0" name="yt_shape_12790"/>
            <p:cNvSpPr txBox="1"/>
            <p:nvPr/>
          </p:nvSpPr>
          <p:spPr>
            <a:xfrm>
              <a:off x="337113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9EBD4B-3D06-6296-927B-5EF7977F84AF}"/>
              </a:ext>
            </a:extLst>
          </p:cNvPr>
          <p:cNvSpPr txBox="1"/>
          <p:nvPr/>
        </p:nvSpPr>
        <p:spPr>
          <a:xfrm>
            <a:off x="2278908" y="25434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2" name="yt_shape_12792"/>
          <p:cNvSpPr txBox="1"/>
          <p:nvPr/>
        </p:nvSpPr>
        <p:spPr>
          <a:xfrm>
            <a:off x="540120" y="21438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如图所示是四根木棒搭成的平行四边形框架，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，先固定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，转动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的面积最大，此时四边形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48cm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93" name="yt_image_12793" title="H_105.3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5904" y="3735738"/>
            <a:ext cx="152019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190708-7238-14FA-65D2-6A815375D597}"/>
              </a:ext>
            </a:extLst>
          </p:cNvPr>
          <p:cNvSpPr txBox="1"/>
          <p:nvPr/>
        </p:nvSpPr>
        <p:spPr>
          <a:xfrm>
            <a:off x="3669559" y="2572490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2D1A03-0CB4-4E96-3103-54F49F9EEB04}"/>
              </a:ext>
            </a:extLst>
          </p:cNvPr>
          <p:cNvSpPr txBox="1"/>
          <p:nvPr/>
        </p:nvSpPr>
        <p:spPr>
          <a:xfrm>
            <a:off x="1907434" y="304797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6367DC-EFC6-A18D-599A-EE00FF7BD046}"/>
              </a:ext>
            </a:extLst>
          </p:cNvPr>
          <p:cNvSpPr txBox="1"/>
          <p:nvPr/>
        </p:nvSpPr>
        <p:spPr>
          <a:xfrm>
            <a:off x="4345834" y="3047978"/>
            <a:ext cx="126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5" name="yt_shape_12795"/>
          <p:cNvSpPr txBox="1"/>
          <p:nvPr/>
        </p:nvSpPr>
        <p:spPr>
          <a:xfrm>
            <a:off x="540119" y="19929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2796" name="yt_image_12796" title="H_128.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037" y="3104753"/>
            <a:ext cx="168592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8" name="yt_shape_12798"/>
          <p:cNvSpPr txBox="1"/>
          <p:nvPr/>
        </p:nvSpPr>
        <p:spPr>
          <a:xfrm>
            <a:off x="540000" y="4789670"/>
            <a:ext cx="575401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FA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DE1ADF-7F2E-7168-D9CB-B5AC04157747}"/>
              </a:ext>
            </a:extLst>
          </p:cNvPr>
          <p:cNvSpPr txBox="1"/>
          <p:nvPr/>
        </p:nvSpPr>
        <p:spPr>
          <a:xfrm>
            <a:off x="4442171" y="4742864"/>
            <a:ext cx="158146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9" name="yt_shape_12799"/>
          <p:cNvSpPr txBox="1"/>
          <p:nvPr/>
        </p:nvSpPr>
        <p:spPr>
          <a:xfrm>
            <a:off x="540000" y="1234150"/>
            <a:ext cx="7518084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边上的中点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82C6AE-603C-21A5-632D-84658332483B}"/>
              </a:ext>
            </a:extLst>
          </p:cNvPr>
          <p:cNvSpPr txBox="1"/>
          <p:nvPr/>
        </p:nvSpPr>
        <p:spPr>
          <a:xfrm>
            <a:off x="449989" y="1662832"/>
            <a:ext cx="361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6B9793-09C5-16A7-6F45-4A2096FF3532}"/>
              </a:ext>
            </a:extLst>
          </p:cNvPr>
          <p:cNvSpPr txBox="1"/>
          <p:nvPr/>
        </p:nvSpPr>
        <p:spPr>
          <a:xfrm>
            <a:off x="449989" y="2138320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边上的中点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73CF87-D25D-F575-4EBF-6F87FDF12BB6}"/>
              </a:ext>
            </a:extLst>
          </p:cNvPr>
          <p:cNvSpPr txBox="1"/>
          <p:nvPr/>
        </p:nvSpPr>
        <p:spPr>
          <a:xfrm>
            <a:off x="449989" y="2613808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6412CD-8EA7-EE15-715C-28B75F021EED}"/>
              </a:ext>
            </a:extLst>
          </p:cNvPr>
          <p:cNvSpPr txBox="1"/>
          <p:nvPr/>
        </p:nvSpPr>
        <p:spPr>
          <a:xfrm>
            <a:off x="449989" y="3089296"/>
            <a:ext cx="30292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8D6459-42F9-0DBF-5867-176BF8B5887C}"/>
              </a:ext>
            </a:extLst>
          </p:cNvPr>
          <p:cNvSpPr txBox="1"/>
          <p:nvPr/>
        </p:nvSpPr>
        <p:spPr>
          <a:xfrm>
            <a:off x="449989" y="3564784"/>
            <a:ext cx="186880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B48532-4CD1-8694-706B-57EACE21ED86}"/>
              </a:ext>
            </a:extLst>
          </p:cNvPr>
          <p:cNvSpPr txBox="1"/>
          <p:nvPr/>
        </p:nvSpPr>
        <p:spPr>
          <a:xfrm>
            <a:off x="449989" y="4040272"/>
            <a:ext cx="18862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E7AAB8-F172-0EEA-EEA4-595EDE2DE699}"/>
              </a:ext>
            </a:extLst>
          </p:cNvPr>
          <p:cNvSpPr txBox="1"/>
          <p:nvPr/>
        </p:nvSpPr>
        <p:spPr>
          <a:xfrm>
            <a:off x="449989" y="4515760"/>
            <a:ext cx="4347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AB502B-C587-C5AD-0F16-F1666AA714AF}"/>
              </a:ext>
            </a:extLst>
          </p:cNvPr>
          <p:cNvSpPr txBox="1"/>
          <p:nvPr/>
        </p:nvSpPr>
        <p:spPr>
          <a:xfrm>
            <a:off x="449989" y="4991248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BCFFA1-B762-ADA0-A98C-E196ADF4EE38}"/>
              </a:ext>
            </a:extLst>
          </p:cNvPr>
          <p:cNvSpPr txBox="1"/>
          <p:nvPr/>
        </p:nvSpPr>
        <p:spPr>
          <a:xfrm>
            <a:off x="449989" y="5466736"/>
            <a:ext cx="320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796" title="H_128.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796563"/>
            <a:ext cx="168592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" name="yt_shape_12801"/>
          <p:cNvSpPr txBox="1"/>
          <p:nvPr/>
        </p:nvSpPr>
        <p:spPr>
          <a:xfrm>
            <a:off x="540000" y="1926361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对矩形的判定方法理解错误导致出错</a:t>
            </a:r>
          </a:p>
        </p:txBody>
      </p:sp>
      <p:sp>
        <p:nvSpPr>
          <p:cNvPr id="12802" name="yt_shape_12802"/>
          <p:cNvSpPr txBox="1"/>
          <p:nvPr/>
        </p:nvSpPr>
        <p:spPr>
          <a:xfrm>
            <a:off x="540119" y="24306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在一组对边平行的四边形中，添加下列条件中的哪一个，可判定这个四边形是矩形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3" name="yt_table_128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671060"/>
              </p:ext>
            </p:extLst>
          </p:nvPr>
        </p:nvGraphicFramePr>
        <p:xfrm>
          <a:off x="540000" y="3390106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另一组对边相等，对角线相等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另一组对边相等，对角线互相垂直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另一组对边平行，对角线相等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另一组对边平行，对角线互相垂直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pic>
        <p:nvPicPr>
          <p:cNvPr id="3" name="yt_shape_1698822191418" title="H_28.801733">
            <a:extLst>
              <a:ext uri="{FF2B5EF4-FFF2-40B4-BE49-F238E27FC236}">
                <a16:creationId xmlns:a16="http://schemas.microsoft.com/office/drawing/2014/main" id="{8F216B56-9729-AD56-6DB9-030B9ADAB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0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4B1043-D9D0-C89F-633B-D381BB4048FB}"/>
              </a:ext>
            </a:extLst>
          </p:cNvPr>
          <p:cNvSpPr txBox="1"/>
          <p:nvPr/>
        </p:nvSpPr>
        <p:spPr>
          <a:xfrm>
            <a:off x="1364508" y="2859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6" name="yt_shape_12806"/>
          <p:cNvSpPr txBox="1"/>
          <p:nvPr/>
        </p:nvSpPr>
        <p:spPr>
          <a:xfrm>
            <a:off x="540000" y="213355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805" name="yt_image_12805" title="H_50.0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355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8" name="yt_shape_12808"/>
          <p:cNvSpPr txBox="1"/>
          <p:nvPr/>
        </p:nvSpPr>
        <p:spPr>
          <a:xfrm>
            <a:off x="540120" y="28197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上两点，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，添加一个条件，使四边形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是矩形，这个条件是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10" name="yt_table_12810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2541162"/>
                  </p:ext>
                </p:extLst>
              </p:nvPr>
            </p:nvGraphicFramePr>
            <p:xfrm>
              <a:off x="540000" y="3779142"/>
              <a:ext cx="3100388" cy="2097913"/>
            </p:xfrm>
            <a:graphic>
              <a:graphicData uri="http://schemas.openxmlformats.org/drawingml/2006/table">
                <a:tbl>
                  <a:tblPr/>
                  <a:tblGrid>
                    <a:gridCol w="3100388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MO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C.BD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2810" name="yt_table_12810_skip" descr="{&quot;rangeId&quot;:12,&quot;type&quot;:&quot;Option&quot;,&quot;drawing&quot;:[&quot;yt_image_12809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2541162"/>
                  </p:ext>
                </p:extLst>
              </p:nvPr>
            </p:nvGraphicFramePr>
            <p:xfrm>
              <a:off x="540000" y="2545590"/>
              <a:ext cx="3100388" cy="1905827"/>
            </p:xfrm>
            <a:graphic>
              <a:graphicData uri="http://schemas.openxmlformats.org/drawingml/2006/table">
                <a:tbl>
                  <a:tblPr/>
                  <a:tblGrid>
                    <a:gridCol w="3100388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MO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C.BD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809" name="yt_image_12809_skip" title="H_102.78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30266" y="3779142"/>
            <a:ext cx="221970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E9B11B-5E86-8C11-5D8E-A4255474B33E}"/>
              </a:ext>
            </a:extLst>
          </p:cNvPr>
          <p:cNvSpPr txBox="1"/>
          <p:nvPr/>
        </p:nvSpPr>
        <p:spPr>
          <a:xfrm>
            <a:off x="8036771" y="32483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1" name="yt_shape_12811"/>
          <p:cNvSpPr txBox="1"/>
          <p:nvPr/>
        </p:nvSpPr>
        <p:spPr>
          <a:xfrm>
            <a:off x="540119" y="20324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15" name="yt_shape_12815"/>
          <p:cNvSpPr txBox="1"/>
          <p:nvPr/>
        </p:nvSpPr>
        <p:spPr>
          <a:xfrm>
            <a:off x="540000" y="48628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2" name="yt_shape_12812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8435" y="3144283"/>
            <a:ext cx="2175129" cy="1668159"/>
            <a:chOff x="0" y="0"/>
            <a:chExt cx="2175129" cy="1668159"/>
          </a:xfrm>
        </p:grpSpPr>
        <p:pic>
          <p:nvPicPr>
            <p:cNvPr id="2" name="yt_image_1281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5129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4" name="yt_shape_12814"/>
            <p:cNvSpPr txBox="1"/>
            <p:nvPr/>
          </p:nvSpPr>
          <p:spPr>
            <a:xfrm>
              <a:off x="554283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4B8140-9D19-C99C-C99E-959431CBEA06}"/>
              </a:ext>
            </a:extLst>
          </p:cNvPr>
          <p:cNvSpPr txBox="1"/>
          <p:nvPr/>
        </p:nvSpPr>
        <p:spPr>
          <a:xfrm>
            <a:off x="6920757" y="246116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1492</Words>
  <Application>Microsoft Office PowerPoint</Application>
  <PresentationFormat>宽屏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2023-11-02T11:53:45Z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