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7" r:id="rId3"/>
    <p:sldId id="371" r:id="rId4"/>
    <p:sldId id="375" r:id="rId5"/>
    <p:sldId id="378" r:id="rId6"/>
    <p:sldId id="380" r:id="rId7"/>
    <p:sldId id="379" r:id="rId8"/>
    <p:sldId id="381" r:id="rId9"/>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4" name="圆角矩形 7"/>
          <p:cNvSpPr/>
          <p:nvPr/>
        </p:nvSpPr>
        <p:spPr>
          <a:xfrm>
            <a:off x="173881" y="548680"/>
            <a:ext cx="11844239" cy="6144683"/>
          </a:xfrm>
          <a:prstGeom prst="roundRect">
            <a:avLst>
              <a:gd name="adj" fmla="val 4549"/>
            </a:avLst>
          </a:prstGeom>
          <a:noFill/>
          <a:ln w="9525">
            <a:solidFill>
              <a:srgbClr val="EE1D25"/>
            </a:solidFill>
          </a:ln>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0" dirty="0">
              <a:ln w="18415" cmpd="sng">
                <a:solidFill>
                  <a:srgbClr val="FFFFFF"/>
                </a:solidFill>
                <a:prstDash val="solid"/>
              </a:ln>
              <a:solidFill>
                <a:srgbClr val="FF0000"/>
              </a:solidFill>
              <a:effectLst>
                <a:outerShdw blurRad="63500" dir="3600000" algn="tl" rotWithShape="0">
                  <a:srgbClr val="000000">
                    <a:alpha val="70000"/>
                  </a:srgbClr>
                </a:outerShdw>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19708520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bin"/></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30.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0900" name="yt_shape_10900"/>
          <p:cNvSpPr txBox="1"/>
          <p:nvPr/>
        </p:nvSpPr>
        <p:spPr>
          <a:xfrm>
            <a:off x="540000" y="2325753"/>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0899" name="yt_image_10899"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0902" name="yt_shape_10902"/>
          <p:cNvSpPr txBox="1"/>
          <p:nvPr/>
        </p:nvSpPr>
        <p:spPr>
          <a:xfrm>
            <a:off x="540119" y="3023336"/>
            <a:ext cx="11532545" cy="144039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如果</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是</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的函数，且当</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时，</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，那么</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叫做当自变量的值为</a:t>
            </a:r>
            <a:r>
              <a:rPr lang="en-US" altLang="zh-CN" sz="2400" b="0" i="0"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时的</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smtClean="0">
                <a:solidFill>
                  <a:srgbClr val="FF0000">
                    <a:alpha val="0"/>
                  </a:srgbClr>
                </a:solidFill>
                <a:effectLst/>
                <a:uFill>
                  <a:solidFill>
                    <a:srgbClr val="000000"/>
                  </a:solidFill>
                </a:uFill>
                <a:latin typeface="白正" pitchFamily="24"/>
                <a:ea typeface="楷体" pitchFamily="24"/>
              </a:rPr>
              <a:t>函数</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在研究函数时，必须注意自变量的</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取值范围</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实际问题中自变量的取值必须</a:t>
            </a:r>
            <a:r>
              <a:rPr lang="zh-CN" altLang="zh-CN" sz="2400" b="0" i="0" u="none" dirty="0" smtClean="0">
                <a:solidFill>
                  <a:srgbClr val="000000"/>
                </a:solidFill>
                <a:effectLst/>
                <a:latin typeface="白正" pitchFamily="24"/>
                <a:ea typeface="宋体" pitchFamily="24"/>
              </a:rPr>
              <a:t>符</a:t>
            </a:r>
            <a:endParaRPr lang="en-US" altLang="zh-CN" sz="2400" b="0" i="0" u="none" dirty="0" smtClean="0">
              <a:solidFill>
                <a:srgbClr val="000000"/>
              </a:solidFill>
              <a:effectLst/>
              <a:latin typeface="白正" pitchFamily="24"/>
              <a:ea typeface="宋体" pitchFamily="24"/>
            </a:endParaRPr>
          </a:p>
          <a:p>
            <a:pPr algn="l" eaLnBrk="1" latinLnBrk="0" hangingPunct="0">
              <a:lnSpc>
                <a:spcPct val="129999"/>
              </a:lnSpc>
            </a:pPr>
            <a:r>
              <a:rPr lang="zh-CN" altLang="zh-CN" sz="2400" b="0" i="0" u="none" dirty="0" smtClean="0">
                <a:solidFill>
                  <a:srgbClr val="000000"/>
                </a:solidFill>
                <a:effectLst/>
                <a:latin typeface="白正" pitchFamily="24"/>
                <a:ea typeface="宋体" pitchFamily="24"/>
              </a:rPr>
              <a:t>合</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实际意义</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B05F95D2-CEE8-9B92-3C88-09C25E64DD99}"/>
              </a:ext>
            </a:extLst>
          </p:cNvPr>
          <p:cNvSpPr txBox="1"/>
          <p:nvPr/>
        </p:nvSpPr>
        <p:spPr>
          <a:xfrm>
            <a:off x="10344472" y="2976530"/>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函数</a:t>
            </a:r>
            <a:r>
              <a:rPr kumimoji="0" lang="zh-CN" altLang="en-US"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值</a:t>
            </a:r>
            <a:endParaRPr lang="zh-CN" altLang="en-US" dirty="0">
              <a:solidFill>
                <a:srgbClr val="FF0000"/>
              </a:solidFill>
            </a:endParaRPr>
          </a:p>
        </p:txBody>
      </p:sp>
      <p:sp>
        <p:nvSpPr>
          <p:cNvPr id="4" name="文本框 3">
            <a:extLst>
              <a:ext uri="{FF2B5EF4-FFF2-40B4-BE49-F238E27FC236}">
                <a16:creationId xmlns:a16="http://schemas.microsoft.com/office/drawing/2014/main" id="{C3848B91-68FC-C211-71F0-B15C0C299962}"/>
              </a:ext>
            </a:extLst>
          </p:cNvPr>
          <p:cNvSpPr txBox="1"/>
          <p:nvPr/>
        </p:nvSpPr>
        <p:spPr>
          <a:xfrm>
            <a:off x="5555508" y="3435964"/>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楷体" pitchFamily="24"/>
                <a:cs typeface="+mn-cs"/>
              </a:rPr>
              <a:t>取值范围</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
        <p:nvSpPr>
          <p:cNvPr id="5" name="文本框 4">
            <a:extLst>
              <a:ext uri="{FF2B5EF4-FFF2-40B4-BE49-F238E27FC236}">
                <a16:creationId xmlns:a16="http://schemas.microsoft.com/office/drawing/2014/main" id="{B0AC34E9-628D-883A-52AB-E0668627F790}"/>
              </a:ext>
            </a:extLst>
          </p:cNvPr>
          <p:cNvSpPr txBox="1"/>
          <p:nvPr/>
        </p:nvSpPr>
        <p:spPr>
          <a:xfrm>
            <a:off x="1059708" y="3919129"/>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楷体" pitchFamily="24"/>
                <a:cs typeface="+mn-cs"/>
              </a:rPr>
              <a:t>实际意义</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05" name="yt_shape_10905"/>
          <p:cNvSpPr txBox="1"/>
          <p:nvPr/>
        </p:nvSpPr>
        <p:spPr>
          <a:xfrm>
            <a:off x="540000" y="715417"/>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0904" name="yt_image_10904" title="H_51.39">
            <a:extLst>
              <a:ext uri="">
                <a16:creationId xmlns="" xmlns:mc="http://schemas.openxmlformats.org/markup-compatibility/2006" xmlns:m="http://schemas.openxmlformats.org/officeDocument/2006/math"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715417"/>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0907" name="yt_shape_10907"/>
          <p:cNvSpPr txBox="1"/>
          <p:nvPr/>
        </p:nvSpPr>
        <p:spPr>
          <a:xfrm>
            <a:off x="540000" y="1418714"/>
            <a:ext cx="444673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求自变量的取值范围</a:t>
            </a:r>
          </a:p>
        </p:txBody>
      </p:sp>
      <mc:AlternateContent xmlns:mc="http://schemas.openxmlformats.org/markup-compatibility/2006" xmlns:a14="http://schemas.microsoft.com/office/drawing/2010/main">
        <mc:Choice Requires="a14">
          <p:sp>
            <p:nvSpPr>
              <p:cNvPr id="10908" name="yt_shape_10908"/>
              <p:cNvSpPr txBox="1"/>
              <p:nvPr/>
            </p:nvSpPr>
            <p:spPr>
              <a:xfrm>
                <a:off x="540000" y="1923024"/>
                <a:ext cx="8853001" cy="641394"/>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宿迁市中考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白正" pitchFamily="24"/>
                    <a:ea typeface="宋体" pitchFamily="24"/>
                  </a:rPr>
                  <a:t>中，自变量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的取值范围是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
          <p:sp>
            <p:nvSpPr>
              <p:cNvPr id="10908" name="yt_shape_10908"/>
              <p:cNvSpPr txBox="1">
                <a:spLocks noRot="1" noChangeAspect="1" noMove="1" noResize="1" noEditPoints="1" noAdjustHandles="1" noChangeArrowheads="1" noChangeShapeType="1" noTextEdit="1"/>
              </p:cNvSpPr>
              <p:nvPr/>
            </p:nvSpPr>
            <p:spPr>
              <a:xfrm>
                <a:off x="540000" y="1923024"/>
                <a:ext cx="8853001" cy="641394"/>
              </a:xfrm>
              <a:prstGeom prst="rect">
                <a:avLst/>
              </a:prstGeom>
              <a:blipFill>
                <a:blip r:embed="rId3"/>
                <a:stretch>
                  <a:fillRect l="-2135" r="-1102" b="-15094"/>
                </a:stretch>
              </a:blipFill>
            </p:spPr>
            <p:txBody>
              <a:bodyPr/>
              <a:lstStyle/>
              <a:p>
                <a:r>
                  <a:rPr lang="zh-CN" altLang="en-US">
                    <a:noFill/>
                  </a:rPr>
                  <a:t> </a:t>
                </a:r>
              </a:p>
            </p:txBody>
          </p:sp>
        </mc:Fallback>
      </mc:AlternateContent>
      <p:graphicFrame>
        <p:nvGraphicFramePr>
          <p:cNvPr id="10910" name="yt_table_10910"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62409688"/>
              </p:ext>
            </p:extLst>
          </p:nvPr>
        </p:nvGraphicFramePr>
        <p:xfrm>
          <a:off x="540000" y="2615206"/>
          <a:ext cx="4165918" cy="950976"/>
        </p:xfrm>
        <a:graphic>
          <a:graphicData uri="http://schemas.openxmlformats.org/drawingml/2006/table">
            <a:tbl>
              <a:tblPr/>
              <a:tblGrid>
                <a:gridCol w="2692718">
                  <a:extLst>
                    <a:ext uri="{9D8B030D-6E8A-4147-A177-3AD203B41FA5}">
                      <a16:colId xmlns:a16="http://schemas.microsoft.com/office/drawing/2014/main" val="10162"/>
                    </a:ext>
                  </a:extLst>
                </a:gridCol>
                <a:gridCol w="1473200">
                  <a:extLst>
                    <a:ext uri="{9D8B030D-6E8A-4147-A177-3AD203B41FA5}">
                      <a16:colId xmlns:a16="http://schemas.microsoft.com/office/drawing/2014/main" val="1016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8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90"/>
                  </a:ext>
                </a:extLst>
              </a:tr>
            </a:tbl>
          </a:graphicData>
        </a:graphic>
      </p:graphicFrame>
      <mc:AlternateContent xmlns:mc="http://schemas.openxmlformats.org/markup-compatibility/2006" xmlns:a14="http://schemas.microsoft.com/office/drawing/2010/main">
        <mc:Choice Requires="a14">
          <p:sp>
            <p:nvSpPr>
              <p:cNvPr id="10912" name="yt_shape_10912"/>
              <p:cNvSpPr txBox="1"/>
              <p:nvPr/>
            </p:nvSpPr>
            <p:spPr>
              <a:xfrm>
                <a:off x="540000" y="3616760"/>
                <a:ext cx="9000541" cy="722121"/>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广安市中考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+2</m:t>
                            </m:r>
                          </m:e>
                        </m:rad>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白正" pitchFamily="24"/>
                    <a:ea typeface="宋体" pitchFamily="24"/>
                  </a:rPr>
                  <a:t>中，自变量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的取值范围是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
          <p:sp>
            <p:nvSpPr>
              <p:cNvPr id="10912" name="yt_shape_10912"/>
              <p:cNvSpPr txBox="1">
                <a:spLocks noRot="1" noChangeAspect="1" noMove="1" noResize="1" noEditPoints="1" noAdjustHandles="1" noChangeArrowheads="1" noChangeShapeType="1" noTextEdit="1"/>
              </p:cNvSpPr>
              <p:nvPr/>
            </p:nvSpPr>
            <p:spPr>
              <a:xfrm>
                <a:off x="540000" y="3616760"/>
                <a:ext cx="9000541" cy="722121"/>
              </a:xfrm>
              <a:prstGeom prst="rect">
                <a:avLst/>
              </a:prstGeom>
              <a:blipFill>
                <a:blip r:embed="rId4"/>
                <a:stretch>
                  <a:fillRect l="-2100" r="-1084" b="-13445"/>
                </a:stretch>
              </a:blipFill>
            </p:spPr>
            <p:txBody>
              <a:bodyPr/>
              <a:lstStyle/>
              <a:p>
                <a:r>
                  <a:rPr lang="zh-CN" altLang="en-US">
                    <a:noFill/>
                  </a:rPr>
                  <a:t> </a:t>
                </a:r>
              </a:p>
            </p:txBody>
          </p:sp>
        </mc:Fallback>
      </mc:AlternateContent>
      <p:graphicFrame>
        <p:nvGraphicFramePr>
          <p:cNvPr id="10914" name="yt_table_1091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31093036"/>
              </p:ext>
            </p:extLst>
          </p:nvPr>
        </p:nvGraphicFramePr>
        <p:xfrm>
          <a:off x="540000" y="4389669"/>
          <a:ext cx="5367656" cy="950976"/>
        </p:xfrm>
        <a:graphic>
          <a:graphicData uri="http://schemas.openxmlformats.org/drawingml/2006/table">
            <a:tbl>
              <a:tblPr/>
              <a:tblGrid>
                <a:gridCol w="2692718">
                  <a:extLst>
                    <a:ext uri="{9D8B030D-6E8A-4147-A177-3AD203B41FA5}">
                      <a16:colId xmlns:a16="http://schemas.microsoft.com/office/drawing/2014/main" val="10164"/>
                    </a:ext>
                  </a:extLst>
                </a:gridCol>
                <a:gridCol w="2674938">
                  <a:extLst>
                    <a:ext uri="{9D8B030D-6E8A-4147-A177-3AD203B41FA5}">
                      <a16:colId xmlns:a16="http://schemas.microsoft.com/office/drawing/2014/main" val="1016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且</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9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且</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92"/>
                  </a:ext>
                </a:extLst>
              </a:tr>
            </a:tbl>
          </a:graphicData>
        </a:graphic>
      </p:graphicFrame>
      <p:pic>
        <p:nvPicPr>
          <p:cNvPr id="3" name="yt_shape_1698822007025" title="H_28.801733">
            <a:extLst>
              <a:ext uri="{FF2B5EF4-FFF2-40B4-BE49-F238E27FC236}">
                <a16:creationId xmlns:a16="http://schemas.microsoft.com/office/drawing/2014/main" id="{D00A71E1-4074-CD44-D676-DCBAB49E716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460391"/>
            <a:ext cx="1355917" cy="365782"/>
          </a:xfrm>
          <a:prstGeom prst="rect">
            <a:avLst/>
          </a:prstGeom>
        </p:spPr>
      </p:pic>
      <p:sp>
        <p:nvSpPr>
          <p:cNvPr id="2" name="文本框 1">
            <a:extLst>
              <a:ext uri="{FF2B5EF4-FFF2-40B4-BE49-F238E27FC236}">
                <a16:creationId xmlns:a16="http://schemas.microsoft.com/office/drawing/2014/main" id="{CC3B8C6F-FFFD-AE23-92FA-0EA6C11520A0}"/>
              </a:ext>
            </a:extLst>
          </p:cNvPr>
          <p:cNvSpPr txBox="1"/>
          <p:nvPr/>
        </p:nvSpPr>
        <p:spPr>
          <a:xfrm>
            <a:off x="8387107" y="1876218"/>
            <a:ext cx="400748" cy="72880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3169441F-D1BD-2B11-EB47-D7CAD8F0A6A5}"/>
              </a:ext>
            </a:extLst>
          </p:cNvPr>
          <p:cNvSpPr txBox="1"/>
          <p:nvPr/>
        </p:nvSpPr>
        <p:spPr>
          <a:xfrm>
            <a:off x="8533222" y="3569954"/>
            <a:ext cx="400748" cy="80874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12" name="yt_shape_10916"/>
          <p:cNvSpPr txBox="1"/>
          <p:nvPr/>
        </p:nvSpPr>
        <p:spPr>
          <a:xfrm>
            <a:off x="540119" y="539122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德阳外国语学校单元卷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三角形的周长是</a:t>
            </a:r>
            <a:r>
              <a:rPr lang="en-US" altLang="zh-CN" sz="2400" b="0" i="1" u="none">
                <a:solidFill>
                  <a:srgbClr val="000000"/>
                </a:solidFill>
                <a:effectLst/>
                <a:latin typeface="Times New Roman" pitchFamily="24"/>
                <a:ea typeface="Times New Roman" pitchFamily="24"/>
              </a:rPr>
              <a:t>y</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，三边长分别是：</a:t>
            </a:r>
            <a:r>
              <a:rPr lang="en-US" altLang="zh-CN" sz="2400" b="0" i="0" u="none">
                <a:solidFill>
                  <a:srgbClr val="000000"/>
                </a:solidFill>
                <a:effectLst/>
                <a:latin typeface="Times New Roman" pitchFamily="24"/>
                <a:ea typeface="Times New Roman" pitchFamily="24"/>
              </a:rPr>
              <a:t>4cm</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6cm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，则以</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为自变量表示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的函数关系式是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y</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，自变量</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的取值范围是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3" name="文本框 12">
            <a:extLst>
              <a:ext uri="{FF2B5EF4-FFF2-40B4-BE49-F238E27FC236}">
                <a16:creationId xmlns:a16="http://schemas.microsoft.com/office/drawing/2014/main" id="{F9FF746E-5065-998A-21CC-F315B06A82CC}"/>
              </a:ext>
            </a:extLst>
          </p:cNvPr>
          <p:cNvSpPr txBox="1"/>
          <p:nvPr/>
        </p:nvSpPr>
        <p:spPr>
          <a:xfrm>
            <a:off x="8303471" y="5792158"/>
            <a:ext cx="166916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14" name="文本框 13">
            <a:extLst>
              <a:ext uri="{FF2B5EF4-FFF2-40B4-BE49-F238E27FC236}">
                <a16:creationId xmlns:a16="http://schemas.microsoft.com/office/drawing/2014/main" id="{D6C85F06-A40B-9130-EACD-B88B23828F9E}"/>
              </a:ext>
            </a:extLst>
          </p:cNvPr>
          <p:cNvSpPr txBox="1"/>
          <p:nvPr/>
        </p:nvSpPr>
        <p:spPr>
          <a:xfrm>
            <a:off x="2278908" y="6295393"/>
            <a:ext cx="168662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13" grpId="0" build="allAtOnce"/>
      <p:bldP spid="1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17" name="yt_shape_10917"/>
          <p:cNvSpPr txBox="1"/>
          <p:nvPr/>
        </p:nvSpPr>
        <p:spPr>
          <a:xfrm>
            <a:off x="540000" y="2662456"/>
            <a:ext cx="290784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求函数值</a:t>
            </a:r>
          </a:p>
        </p:txBody>
      </p:sp>
      <p:sp>
        <p:nvSpPr>
          <p:cNvPr id="10918" name="yt_shape_10918"/>
          <p:cNvSpPr txBox="1"/>
          <p:nvPr/>
        </p:nvSpPr>
        <p:spPr>
          <a:xfrm>
            <a:off x="540119" y="316676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在函数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中，当</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时，函数值是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7</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，当</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时，函数值是</a:t>
            </a:r>
            <a:r>
              <a:rPr lang="en-US" altLang="zh-CN" sz="2400" b="0" i="0" u="none">
                <a:solidFill>
                  <a:srgbClr val="000000"/>
                </a:solidFill>
                <a:effectLst/>
                <a:latin typeface="Times New Roman" pitchFamily="24"/>
                <a:ea typeface="Times New Roman" pitchFamily="24"/>
              </a:rPr>
              <a:t>10.</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已知</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边形的内角和</a:t>
            </a:r>
            <a:r>
              <a:rPr lang="en-US" altLang="zh-CN" sz="2400" b="0" i="1" u="none">
                <a:solidFill>
                  <a:srgbClr val="000000"/>
                </a:solidFill>
                <a:effectLst/>
                <a:latin typeface="Times New Roman" pitchFamily="24"/>
                <a:ea typeface="Times New Roman" pitchFamily="24"/>
              </a:rPr>
              <a:t>s</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·180°</a:t>
            </a:r>
            <a:r>
              <a:rPr lang="zh-CN" altLang="zh-CN" sz="2400" b="0" i="0" u="none">
                <a:solidFill>
                  <a:srgbClr val="000000"/>
                </a:solidFill>
                <a:effectLst/>
                <a:latin typeface="白正" pitchFamily="24"/>
                <a:ea typeface="宋体" pitchFamily="24"/>
              </a:rPr>
              <a:t>，其中自变量</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的取值范围是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en-US"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白正" pitchFamily="24"/>
                <a:ea typeface="楷体" pitchFamily="24"/>
              </a:rPr>
              <a:t>且</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白正" pitchFamily="24"/>
                <a:ea typeface="楷体" pitchFamily="24"/>
              </a:rPr>
              <a:t>为整数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，五边形的内角和是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540°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698822007085" title="H_28.801733">
            <a:extLst>
              <a:ext uri="{FF2B5EF4-FFF2-40B4-BE49-F238E27FC236}">
                <a16:creationId xmlns:a16="http://schemas.microsoft.com/office/drawing/2014/main" id="{7A758386-8C76-76A5-070C-24772EEF66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704133"/>
            <a:ext cx="1355917" cy="365782"/>
          </a:xfrm>
          <a:prstGeom prst="rect">
            <a:avLst/>
          </a:prstGeom>
        </p:spPr>
      </p:pic>
      <p:sp>
        <p:nvSpPr>
          <p:cNvPr id="2" name="文本框 1">
            <a:extLst>
              <a:ext uri="{FF2B5EF4-FFF2-40B4-BE49-F238E27FC236}">
                <a16:creationId xmlns:a16="http://schemas.microsoft.com/office/drawing/2014/main" id="{873C6709-7AE0-43A3-F594-156ABA00FEA7}"/>
              </a:ext>
            </a:extLst>
          </p:cNvPr>
          <p:cNvSpPr txBox="1"/>
          <p:nvPr/>
        </p:nvSpPr>
        <p:spPr>
          <a:xfrm>
            <a:off x="6417521" y="3119960"/>
            <a:ext cx="6372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3DDF3996-B6CB-07F9-0EC2-D2E289FFC5FD}"/>
              </a:ext>
            </a:extLst>
          </p:cNvPr>
          <p:cNvSpPr txBox="1"/>
          <p:nvPr/>
        </p:nvSpPr>
        <p:spPr>
          <a:xfrm>
            <a:off x="8228857" y="3119960"/>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2D15D7DB-F20C-9B68-8C78-302091EC7963}"/>
              </a:ext>
            </a:extLst>
          </p:cNvPr>
          <p:cNvSpPr txBox="1"/>
          <p:nvPr/>
        </p:nvSpPr>
        <p:spPr>
          <a:xfrm>
            <a:off x="9708407" y="3595448"/>
            <a:ext cx="18564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且</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为整</a:t>
            </a:r>
            <a:endParaRPr lang="zh-CN" altLang="en-US">
              <a:solidFill>
                <a:srgbClr val="FF0000"/>
              </a:solidFill>
            </a:endParaRPr>
          </a:p>
        </p:txBody>
      </p:sp>
      <p:sp>
        <p:nvSpPr>
          <p:cNvPr id="6" name="文本框 5">
            <a:extLst>
              <a:ext uri="{FF2B5EF4-FFF2-40B4-BE49-F238E27FC236}">
                <a16:creationId xmlns:a16="http://schemas.microsoft.com/office/drawing/2014/main" id="{B5A104A4-62E3-AE31-2B41-6C01203630B4}"/>
              </a:ext>
            </a:extLst>
          </p:cNvPr>
          <p:cNvSpPr txBox="1"/>
          <p:nvPr/>
        </p:nvSpPr>
        <p:spPr>
          <a:xfrm>
            <a:off x="450108" y="4070936"/>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7A2FA24D-419A-C309-F05C-834BDC9D763C}"/>
              </a:ext>
            </a:extLst>
          </p:cNvPr>
          <p:cNvSpPr txBox="1"/>
          <p:nvPr/>
        </p:nvSpPr>
        <p:spPr>
          <a:xfrm>
            <a:off x="4107708" y="4070936"/>
            <a:ext cx="10643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540°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21" name="yt_shape_10921"/>
          <p:cNvSpPr txBox="1"/>
          <p:nvPr/>
        </p:nvSpPr>
        <p:spPr>
          <a:xfrm>
            <a:off x="540000" y="1149948"/>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0920" name="yt_image_10920" title="H_50.04">
            <a:extLst>
              <a:ext uri="">
                <a16:creationId xmlns="" xmlns:mc="http://schemas.openxmlformats.org/markup-compatibility/2006" xmlns:m="http://schemas.openxmlformats.org/officeDocument/2006/math"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149948"/>
            <a:ext cx="3912489" cy="63550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923" name="yt_shape_10923"/>
              <p:cNvSpPr txBox="1"/>
              <p:nvPr/>
            </p:nvSpPr>
            <p:spPr>
              <a:xfrm>
                <a:off x="540000" y="1836103"/>
                <a:ext cx="8845755" cy="1070934"/>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已知函数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48"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48" charset="0"/>
                              </a:rPr>
                            </m:ctrlPr>
                          </m:eqArrPr>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0">
                                <a:solidFill>
                                  <a:srgbClr val="010000"/>
                                </a:solidFill>
                                <a:effectLst/>
                                <a:latin typeface="Cambria Math" panose="02040503050406030204" pitchFamily="48" charset="0"/>
                                <a:ea typeface="Cambria Math" panose="02040503050406030204" pitchFamily="48" charset="0"/>
                              </a:rPr>
                              <m:t>2</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≥0</m:t>
                            </m:r>
                            <m:r>
                              <a:rPr lang="en-US" altLang="zh-CN" sz="2400" b="0" i="1">
                                <a:solidFill>
                                  <a:srgbClr val="010000"/>
                                </a:solidFill>
                                <a:effectLst/>
                                <a:latin typeface="Cambria Math" panose="02040503050406030204" pitchFamily="48" charset="0"/>
                                <a:ea typeface="Cambria Math" panose="02040503050406030204" pitchFamily="48" charset="0"/>
                              </a:rPr>
                              <m:t>)</m:t>
                            </m:r>
                            <m:r>
                              <m:rPr>
                                <m:nor/>
                              </m:rPr>
                              <a:rPr lang="en-US" altLang="zh-CN" sz="2400" b="0" i="0">
                                <a:solidFill>
                                  <a:srgbClr val="010000"/>
                                </a:solidFill>
                                <a:effectLst/>
                                <a:latin typeface="Times New Roman" panose="02040503050406030204" pitchFamily="48" charset="0"/>
                                <a:ea typeface="宋体" panose="02040503050406030204" pitchFamily="48" charset="0"/>
                              </a:rPr>
                              <m:t>,</m:t>
                            </m:r>
                          </m:e>
                          <m:e>
                            <m:r>
                              <a:rPr lang="en-US" altLang="zh-CN" sz="2400" b="0" i="1">
                                <a:solidFill>
                                  <a:srgbClr val="010000"/>
                                </a:solidFill>
                                <a:effectLst/>
                                <a:latin typeface="Cambria Math" panose="02040503050406030204" pitchFamily="48" charset="0"/>
                                <a:ea typeface="Cambria Math" panose="02040503050406030204" pitchFamily="48" charset="0"/>
                              </a:rPr>
                              <m:t>&amp;</m:t>
                            </m:r>
                            <m:r>
                              <a:rPr lang="en-US" altLang="zh-CN" sz="2400" b="0" i="0">
                                <a:solidFill>
                                  <a:srgbClr val="010000"/>
                                </a:solidFill>
                                <a:effectLst/>
                                <a:latin typeface="Cambria Math" panose="02040503050406030204" pitchFamily="48" charset="0"/>
                                <a:ea typeface="Cambria Math" panose="02040503050406030204" pitchFamily="48" charset="0"/>
                              </a:rPr>
                              <m:t>4</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&lt;0</m:t>
                            </m:r>
                            <m:r>
                              <a:rPr lang="en-US" altLang="zh-CN" sz="2400" b="0" i="1">
                                <a:solidFill>
                                  <a:srgbClr val="010000"/>
                                </a:solidFill>
                                <a:effectLst/>
                                <a:latin typeface="Cambria Math" panose="02040503050406030204" pitchFamily="48" charset="0"/>
                                <a:ea typeface="Cambria Math" panose="02040503050406030204" pitchFamily="48" charset="0"/>
                              </a:rPr>
                              <m:t>)</m:t>
                            </m:r>
                            <m:r>
                              <m:rPr>
                                <m:nor/>
                              </m:rPr>
                              <a:rPr lang="en-US" altLang="zh-CN" sz="2400" b="0" i="0">
                                <a:solidFill>
                                  <a:srgbClr val="010000"/>
                                </a:solidFill>
                                <a:effectLst/>
                                <a:latin typeface="Times New Roman" panose="02040503050406030204" pitchFamily="48" charset="0"/>
                                <a:ea typeface="宋体" panose="02040503050406030204" pitchFamily="48" charset="0"/>
                              </a:rPr>
                              <m:t>,</m:t>
                            </m:r>
                          </m:e>
                        </m:eqArr>
                      </m:e>
                    </m:d>
                  </m:oMath>
                </a14:m>
                <a:r>
                  <a:rPr lang="zh-CN" altLang="zh-CN" sz="2400" b="0" i="0" u="none">
                    <a:solidFill>
                      <a:srgbClr val="000000"/>
                    </a:solidFill>
                    <a:effectLst/>
                    <a:latin typeface="白正" pitchFamily="24"/>
                    <a:ea typeface="宋体" pitchFamily="24"/>
                  </a:rPr>
                  <a:t>当</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时，函数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的值为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 xmlns:m="http://schemas.openxmlformats.org/officeDocument/2006/math" xmlns:p14="http://schemas.microsoft.com/office/powerpoint/2010/main" xmlns:a16="http://schemas.microsoft.com/office/drawing/2014/main">
          <p:sp>
            <p:nvSpPr>
              <p:cNvPr id="10923" name="yt_shape_10923" descr="{&quot;rangeId&quot;:10,&quot;hasSerialNum&quot;:1,&quot;mathAnswerShape&quot;:1}"/>
              <p:cNvSpPr txBox="1">
                <a:spLocks noRot="1" noChangeAspect="1" noMove="1" noResize="1" noEditPoints="1" noAdjustHandles="1" noChangeArrowheads="1" noChangeShapeType="1" noTextEdit="1"/>
              </p:cNvSpPr>
              <p:nvPr/>
            </p:nvSpPr>
            <p:spPr>
              <a:xfrm>
                <a:off x="540000" y="1836103"/>
                <a:ext cx="8845755" cy="1070934"/>
              </a:xfrm>
              <a:prstGeom prst="rect">
                <a:avLst/>
              </a:prstGeom>
              <a:blipFill>
                <a:blip r:embed="rId3"/>
                <a:stretch>
                  <a:fillRect l="-2136" r="-1103"/>
                </a:stretch>
              </a:blipFill>
            </p:spPr>
            <p:txBody>
              <a:bodyPr/>
              <a:lstStyle/>
              <a:p>
                <a:r>
                  <a:rPr lang="zh-CN" altLang="en-US">
                    <a:noFill/>
                  </a:rPr>
                  <a:t> </a:t>
                </a:r>
              </a:p>
            </p:txBody>
          </p:sp>
        </mc:Fallback>
      </mc:AlternateContent>
      <p:graphicFrame>
        <p:nvGraphicFramePr>
          <p:cNvPr id="10925" name="yt_table_10925"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39368466"/>
              </p:ext>
            </p:extLst>
          </p:nvPr>
        </p:nvGraphicFramePr>
        <p:xfrm>
          <a:off x="540000" y="2957825"/>
          <a:ext cx="6895466" cy="475488"/>
        </p:xfrm>
        <a:graphic>
          <a:graphicData uri="http://schemas.openxmlformats.org/drawingml/2006/table">
            <a:tbl>
              <a:tblPr/>
              <a:tblGrid>
                <a:gridCol w="1965643">
                  <a:extLst>
                    <a:ext uri="{9D8B030D-6E8A-4147-A177-3AD203B41FA5}">
                      <a16:colId xmlns:a16="http://schemas.microsoft.com/office/drawing/2014/main" val="10166"/>
                    </a:ext>
                  </a:extLst>
                </a:gridCol>
                <a:gridCol w="1948180">
                  <a:extLst>
                    <a:ext uri="{9D8B030D-6E8A-4147-A177-3AD203B41FA5}">
                      <a16:colId xmlns:a16="http://schemas.microsoft.com/office/drawing/2014/main" val="10167"/>
                    </a:ext>
                  </a:extLst>
                </a:gridCol>
                <a:gridCol w="1948180">
                  <a:extLst>
                    <a:ext uri="{9D8B030D-6E8A-4147-A177-3AD203B41FA5}">
                      <a16:colId xmlns:a16="http://schemas.microsoft.com/office/drawing/2014/main" val="10168"/>
                    </a:ext>
                  </a:extLst>
                </a:gridCol>
                <a:gridCol w="1033463">
                  <a:extLst>
                    <a:ext uri="{9D8B030D-6E8A-4147-A177-3AD203B41FA5}">
                      <a16:colId xmlns:a16="http://schemas.microsoft.com/office/drawing/2014/main" val="1016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93"/>
                  </a:ext>
                </a:extLst>
              </a:tr>
            </a:tbl>
          </a:graphicData>
        </a:graphic>
      </p:graphicFrame>
      <p:sp>
        <p:nvSpPr>
          <p:cNvPr id="10927" name="yt_shape_10927"/>
          <p:cNvSpPr txBox="1"/>
          <p:nvPr/>
        </p:nvSpPr>
        <p:spPr>
          <a:xfrm>
            <a:off x="540119" y="348399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用火柴棒按如图所示的方式搭一行正方形，搭</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个正方形需</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根火柴棒，搭</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个正方形需</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根火柴棒，搭</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个正方形需</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根火柴棒，设搭</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个正方形需</a:t>
            </a:r>
            <a:r>
              <a:rPr lang="en-US" altLang="zh-CN" sz="2400" b="0" i="1" u="none">
                <a:solidFill>
                  <a:srgbClr val="000000"/>
                </a:solidFill>
                <a:effectLst/>
                <a:latin typeface="Times New Roman" pitchFamily="24"/>
                <a:ea typeface="Times New Roman" pitchFamily="24"/>
              </a:rPr>
              <a:t>S</a:t>
            </a:r>
            <a:r>
              <a:rPr lang="zh-CN" altLang="zh-CN" sz="2400" b="0" i="0" u="none">
                <a:solidFill>
                  <a:srgbClr val="000000"/>
                </a:solidFill>
                <a:effectLst/>
                <a:latin typeface="白正" pitchFamily="24"/>
                <a:ea typeface="宋体" pitchFamily="24"/>
              </a:rPr>
              <a:t>根火柴棒，那么</a:t>
            </a:r>
            <a:r>
              <a:rPr lang="en-US" altLang="zh-CN" sz="2400" b="0" i="1" u="none">
                <a:solidFill>
                  <a:srgbClr val="000000"/>
                </a:solidFill>
                <a:effectLst/>
                <a:latin typeface="Times New Roman" pitchFamily="24"/>
                <a:ea typeface="Times New Roman" pitchFamily="24"/>
              </a:rPr>
              <a:t>S</a:t>
            </a:r>
            <a:r>
              <a:rPr lang="zh-CN" altLang="zh-CN" sz="2400" b="0" i="0" u="none">
                <a:solidFill>
                  <a:srgbClr val="000000"/>
                </a:solidFill>
                <a:effectLst/>
                <a:latin typeface="白正" pitchFamily="24"/>
                <a:ea typeface="宋体" pitchFamily="24"/>
              </a:rPr>
              <a:t>关于</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的函数关系式是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S</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，自变量</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的取值范围是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白正" pitchFamily="24"/>
                <a:ea typeface="楷体" pitchFamily="24"/>
              </a:rPr>
              <a:t>是正整数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0928" name="yt_image_10928" title="H_78.12">
            <a:extLst>
              <a:ext uri="">
                <a16:creationId xmlns="" xmlns:mc="http://schemas.openxmlformats.org/markup-compatibility/2006" xmlns:m="http://schemas.openxmlformats.org/officeDocument/2006/math"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3979735" y="5075926"/>
            <a:ext cx="4232529" cy="99212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5A811A5-4ED4-3496-9A92-C98AE7CC6959}"/>
              </a:ext>
            </a:extLst>
          </p:cNvPr>
          <p:cNvSpPr txBox="1"/>
          <p:nvPr/>
        </p:nvSpPr>
        <p:spPr>
          <a:xfrm>
            <a:off x="8379933" y="1789297"/>
            <a:ext cx="400748" cy="115418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3" name="文本框 2">
            <a:extLst>
              <a:ext uri="{FF2B5EF4-FFF2-40B4-BE49-F238E27FC236}">
                <a16:creationId xmlns:a16="http://schemas.microsoft.com/office/drawing/2014/main" id="{C013BA65-010E-145E-0C8F-F98C96C2F961}"/>
              </a:ext>
            </a:extLst>
          </p:cNvPr>
          <p:cNvSpPr txBox="1"/>
          <p:nvPr/>
        </p:nvSpPr>
        <p:spPr>
          <a:xfrm>
            <a:off x="3650508" y="4388166"/>
            <a:ext cx="170408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S</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F0B8584-092C-DE31-FA46-28E41F01E9C9}"/>
              </a:ext>
            </a:extLst>
          </p:cNvPr>
          <p:cNvSpPr txBox="1"/>
          <p:nvPr/>
        </p:nvSpPr>
        <p:spPr>
          <a:xfrm>
            <a:off x="8679707" y="4388166"/>
            <a:ext cx="1856486"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是正整数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0" name="yt_shape_10930"/>
          <p:cNvSpPr txBox="1"/>
          <p:nvPr/>
        </p:nvSpPr>
        <p:spPr>
          <a:xfrm>
            <a:off x="540119" y="130809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32</a:t>
            </a:r>
            <a:r>
              <a:rPr lang="zh-CN" altLang="zh-CN" sz="2400" b="0" i="0" u="none">
                <a:solidFill>
                  <a:srgbClr val="000000"/>
                </a:solidFill>
                <a:effectLst/>
                <a:latin typeface="白正" pitchFamily="24"/>
                <a:ea typeface="楷体" pitchFamily="24"/>
              </a:rPr>
              <a:t>页例</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楷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如图，已知正方形</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的边长为</a:t>
            </a:r>
            <a:r>
              <a:rPr lang="en-US" altLang="zh-CN" sz="2400" b="0" i="0" u="none">
                <a:solidFill>
                  <a:srgbClr val="000000"/>
                </a:solidFill>
                <a:effectLst/>
                <a:latin typeface="Times New Roman" pitchFamily="24"/>
                <a:ea typeface="Times New Roman" pitchFamily="24"/>
              </a:rPr>
              <a:t>8cm</a:t>
            </a:r>
            <a:r>
              <a:rPr lang="zh-CN" altLang="zh-CN" sz="2400" b="0" i="0" u="none">
                <a:solidFill>
                  <a:srgbClr val="000000"/>
                </a:solidFill>
                <a:effectLst/>
                <a:latin typeface="白正" pitchFamily="24"/>
                <a:ea typeface="宋体" pitchFamily="24"/>
              </a:rPr>
              <a:t>，连接</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，将</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BCD</a:t>
            </a:r>
            <a:r>
              <a:rPr lang="zh-CN" altLang="zh-CN" sz="2400" b="0" i="0" u="none">
                <a:solidFill>
                  <a:srgbClr val="000000"/>
                </a:solidFill>
                <a:effectLst/>
                <a:latin typeface="白正" pitchFamily="24"/>
                <a:ea typeface="宋体" pitchFamily="24"/>
              </a:rPr>
              <a:t>沿</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向右平移</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Times New Roman" pitchFamily="24"/>
                <a:ea typeface="Times New Roman" pitchFamily="24"/>
              </a:rPr>
              <a:t>cm</a:t>
            </a:r>
            <a:r>
              <a:rPr lang="zh-CN" altLang="zh-CN" sz="2400" b="0" i="0" u="none">
                <a:solidFill>
                  <a:srgbClr val="000000"/>
                </a:solidFill>
                <a:effectLst/>
                <a:latin typeface="白正" pitchFamily="24"/>
                <a:ea typeface="宋体" pitchFamily="24"/>
              </a:rPr>
              <a:t>得到</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QNM</a:t>
            </a:r>
            <a:r>
              <a:rPr lang="zh-CN" altLang="zh-CN" sz="2400" b="0" i="0" u="none">
                <a:solidFill>
                  <a:srgbClr val="000000"/>
                </a:solidFill>
                <a:effectLst/>
                <a:latin typeface="白正" pitchFamily="24"/>
                <a:ea typeface="宋体" pitchFamily="24"/>
              </a:rPr>
              <a:t>，当点</a:t>
            </a:r>
            <a:r>
              <a:rPr lang="en-US" altLang="zh-CN" sz="2400" b="0" i="1" u="none">
                <a:solidFill>
                  <a:srgbClr val="000000"/>
                </a:solidFill>
                <a:effectLst/>
                <a:latin typeface="Times New Roman" pitchFamily="24"/>
                <a:ea typeface="Times New Roman" pitchFamily="24"/>
              </a:rPr>
              <a:t>Q</a:t>
            </a:r>
            <a:r>
              <a:rPr lang="zh-CN" altLang="zh-CN" sz="2400" b="0" i="0" u="none">
                <a:solidFill>
                  <a:srgbClr val="000000"/>
                </a:solidFill>
                <a:effectLst/>
                <a:latin typeface="白正" pitchFamily="24"/>
                <a:ea typeface="宋体" pitchFamily="24"/>
              </a:rPr>
              <a:t>与点</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重合时停止移动</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设</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QNM</a:t>
            </a:r>
            <a:r>
              <a:rPr lang="zh-CN" altLang="zh-CN" sz="2400" b="0" i="0" u="none">
                <a:solidFill>
                  <a:srgbClr val="000000"/>
                </a:solidFill>
                <a:effectLst/>
                <a:latin typeface="白正" pitchFamily="24"/>
                <a:ea typeface="宋体" pitchFamily="24"/>
              </a:rPr>
              <a:t>与正方形</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重合部分的面积为</a:t>
            </a:r>
            <a:r>
              <a:rPr lang="en-US" altLang="zh-CN" sz="2400" b="0" i="1" u="none">
                <a:solidFill>
                  <a:srgbClr val="000000"/>
                </a:solidFill>
                <a:effectLst/>
                <a:latin typeface="Times New Roman" pitchFamily="24"/>
                <a:ea typeface="Times New Roman" pitchFamily="24"/>
              </a:rPr>
              <a:t>S</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cm</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0931" name="yt_image_10931" title="H_107.55">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11330" y="2900022"/>
            <a:ext cx="1569339" cy="136588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933" name="yt_shape_10933"/>
              <p:cNvSpPr txBox="1"/>
              <p:nvPr/>
            </p:nvSpPr>
            <p:spPr>
              <a:xfrm>
                <a:off x="540119" y="4316393"/>
                <a:ext cx="11111999" cy="110652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写出</a:t>
                </a:r>
                <a:r>
                  <a:rPr lang="en-US" altLang="zh-CN" sz="2400" b="0" i="1" u="none" dirty="0">
                    <a:solidFill>
                      <a:srgbClr val="000000"/>
                    </a:solidFill>
                    <a:effectLst/>
                    <a:latin typeface="Times New Roman" pitchFamily="24"/>
                    <a:ea typeface="Times New Roman" pitchFamily="24"/>
                  </a:rPr>
                  <a:t>S</a:t>
                </a:r>
                <a:r>
                  <a:rPr lang="zh-CN" altLang="zh-CN" sz="2400" b="0" i="0" u="none" dirty="0">
                    <a:solidFill>
                      <a:srgbClr val="000000"/>
                    </a:solidFill>
                    <a:effectLst/>
                    <a:latin typeface="白正" pitchFamily="24"/>
                    <a:ea typeface="宋体" pitchFamily="24"/>
                  </a:rPr>
                  <a:t>与</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之间的函数关系式及自变量的取值范围</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S</a:t>
                </a:r>
                <a:r>
                  <a:rPr lang="zh-CN" altLang="zh-CN" sz="2400" b="0" i="0" u="sng" dirty="0">
                    <a:solidFill>
                      <a:srgbClr val="FF0000">
                        <a:alpha val="0"/>
                      </a:srgbClr>
                    </a:solidFill>
                    <a:effectLst/>
                    <a:uFill>
                      <a:solidFill>
                        <a:srgbClr val="000000"/>
                      </a:solidFill>
                    </a:uFill>
                    <a:latin typeface="宋体" pitchFamily="24"/>
                    <a:ea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8</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baseline="30000"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白正" pitchFamily="24"/>
                    <a:ea typeface="楷体" pitchFamily="24"/>
                  </a:rPr>
                  <a:t>，其中</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0</a:t>
                </a:r>
                <a:r>
                  <a:rPr lang="en-US"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en-US"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8</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smtClean="0">
                    <a:solidFill>
                      <a:srgbClr val="000000"/>
                    </a:solidFill>
                    <a:effectLst/>
                    <a:latin typeface="白正" pitchFamily="24"/>
                    <a:ea typeface="宋体" pitchFamily="24"/>
                  </a:rPr>
                  <a:t>；</a:t>
                </a:r>
                <a:endParaRPr lang="zh-CN" altLang="zh-CN" sz="2400" b="0" i="0" u="none" dirty="0">
                  <a:solidFill>
                    <a:srgbClr val="000000"/>
                  </a:solidFill>
                  <a:effectLst/>
                  <a:latin typeface="白正" pitchFamily="24"/>
                  <a:ea typeface="宋体" pitchFamily="24"/>
                </a:endParaRPr>
              </a:p>
            </p:txBody>
          </p:sp>
        </mc:Choice>
        <mc:Fallback xmlns="">
          <p:sp>
            <p:nvSpPr>
              <p:cNvPr id="10933" name="yt_shape_10933"/>
              <p:cNvSpPr txBox="1">
                <a:spLocks noRot="1" noChangeAspect="1" noMove="1" noResize="1" noEditPoints="1" noAdjustHandles="1" noChangeArrowheads="1" noChangeShapeType="1" noTextEdit="1"/>
              </p:cNvSpPr>
              <p:nvPr/>
            </p:nvSpPr>
            <p:spPr>
              <a:xfrm>
                <a:off x="540119" y="4316393"/>
                <a:ext cx="11111999" cy="1106521"/>
              </a:xfrm>
              <a:prstGeom prst="rect">
                <a:avLst/>
              </a:prstGeom>
              <a:blipFill>
                <a:blip r:embed="rId3"/>
                <a:stretch>
                  <a:fillRect l="-1701" b="-164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6C8EEBE5-203B-582E-B548-40BFD0989E6E}"/>
                  </a:ext>
                </a:extLst>
              </p:cNvPr>
              <p:cNvSpPr txBox="1"/>
              <p:nvPr/>
            </p:nvSpPr>
            <p:spPr>
              <a:xfrm>
                <a:off x="7900246" y="4077072"/>
                <a:ext cx="2983611"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S</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8</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30000" noProof="0" dirty="0">
                    <a:ln>
                      <a:noFill/>
                    </a:ln>
                    <a:solidFill>
                      <a:srgbClr val="FF0000"/>
                    </a:solidFill>
                    <a:effectLst/>
                    <a:uLnTx/>
                    <a:uFill>
                      <a:solidFill>
                        <a:srgbClr val="000000"/>
                      </a:solidFill>
                    </a:uFill>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楷体" pitchFamily="24"/>
                  </a:rPr>
                  <a:t>，其中</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6C8EEBE5-203B-582E-B548-40BFD0989E6E}"/>
                  </a:ext>
                </a:extLst>
              </p:cNvPr>
              <p:cNvSpPr txBox="1">
                <a:spLocks noRot="1" noChangeAspect="1" noMove="1" noResize="1" noEditPoints="1" noAdjustHandles="1" noChangeArrowheads="1" noChangeShapeType="1" noTextEdit="1"/>
              </p:cNvSpPr>
              <p:nvPr/>
            </p:nvSpPr>
            <p:spPr>
              <a:xfrm>
                <a:off x="7900246" y="4077072"/>
                <a:ext cx="2983611" cy="765061"/>
              </a:xfrm>
              <a:prstGeom prst="rect">
                <a:avLst/>
              </a:prstGeom>
              <a:blipFill>
                <a:blip r:embed="rId4"/>
                <a:stretch>
                  <a:fillRect l="-3272" r="-3272" b="-3200"/>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D2B9BE38-72A7-A89B-39B6-28AAFB38DE11}"/>
              </a:ext>
            </a:extLst>
          </p:cNvPr>
          <p:cNvSpPr txBox="1"/>
          <p:nvPr/>
        </p:nvSpPr>
        <p:spPr>
          <a:xfrm>
            <a:off x="450108" y="4941036"/>
            <a:ext cx="15342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936" name="yt_shape_10936"/>
              <p:cNvSpPr txBox="1"/>
              <p:nvPr/>
            </p:nvSpPr>
            <p:spPr>
              <a:xfrm>
                <a:off x="540000" y="1556792"/>
                <a:ext cx="8124019" cy="641971"/>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当重合部分的面积为正方形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面积的</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r>
                  <a:rPr lang="zh-CN" altLang="zh-CN" sz="2400" b="0" i="0" u="none" dirty="0">
                    <a:solidFill>
                      <a:srgbClr val="000000"/>
                    </a:solidFill>
                    <a:effectLst/>
                    <a:latin typeface="白正" pitchFamily="24"/>
                    <a:ea typeface="宋体" pitchFamily="24"/>
                  </a:rPr>
                  <a:t>时，求</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的值</a:t>
                </a:r>
                <a:r>
                  <a:rPr lang="en-US" altLang="zh-CN" sz="2400" b="0" i="0" u="none" dirty="0">
                    <a:solidFill>
                      <a:srgbClr val="000000"/>
                    </a:solidFill>
                    <a:effectLst/>
                    <a:latin typeface="Times New Roman" pitchFamily="24"/>
                    <a:ea typeface="Times New Roman" pitchFamily="24"/>
                  </a:rPr>
                  <a:t>.</a:t>
                </a:r>
              </a:p>
            </p:txBody>
          </p:sp>
        </mc:Choice>
        <mc:Fallback xmlns="">
          <p:sp>
            <p:nvSpPr>
              <p:cNvPr id="10936" name="yt_shape_10936"/>
              <p:cNvSpPr txBox="1">
                <a:spLocks noRot="1" noChangeAspect="1" noMove="1" noResize="1" noEditPoints="1" noAdjustHandles="1" noChangeArrowheads="1" noChangeShapeType="1" noTextEdit="1"/>
              </p:cNvSpPr>
              <p:nvPr/>
            </p:nvSpPr>
            <p:spPr>
              <a:xfrm>
                <a:off x="540000" y="1556792"/>
                <a:ext cx="8124019" cy="641971"/>
              </a:xfrm>
              <a:prstGeom prst="rect">
                <a:avLst/>
              </a:prstGeom>
              <a:blipFill>
                <a:blip r:embed="rId2"/>
                <a:stretch>
                  <a:fillRect l="-2327" r="-1201" b="-1509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938" name="yt_shape_10938"/>
              <p:cNvSpPr txBox="1"/>
              <p:nvPr/>
            </p:nvSpPr>
            <p:spPr>
              <a:xfrm>
                <a:off x="540000" y="2249551"/>
                <a:ext cx="5831725"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时，</a:t>
                </a:r>
                <a:r>
                  <a:rPr lang="en-US" altLang="zh-CN" sz="2400" b="0" i="1" u="none">
                    <a:solidFill>
                      <a:srgbClr val="FF0000">
                        <a:alpha val="0"/>
                      </a:srgbClr>
                    </a:solidFill>
                    <a:effectLst/>
                    <a:latin typeface="Times New Roman" pitchFamily="24"/>
                    <a:ea typeface="Times New Roman" pitchFamily="24"/>
                  </a:rPr>
                  <a:t>S</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18.</a:t>
                </a:r>
                <a:r>
                  <a:rPr lang="zh-CN" altLang="zh-CN" sz="100" b="0" i="0" u="none">
                    <a:noFill/>
                    <a:effectLst/>
                    <a:latin typeface="白正"/>
                    <a:ea typeface="宋体"/>
                  </a:rPr>
                  <a:t>⁠</a:t>
                </a:r>
              </a:p>
            </p:txBody>
          </p:sp>
        </mc:Choice>
        <mc:Fallback xmlns="">
          <p:sp>
            <p:nvSpPr>
              <p:cNvPr id="10938" name="yt_shape_10938"/>
              <p:cNvSpPr txBox="1">
                <a:spLocks noRot="1" noChangeAspect="1" noMove="1" noResize="1" noEditPoints="1" noAdjustHandles="1" noChangeArrowheads="1" noChangeShapeType="1" noTextEdit="1"/>
              </p:cNvSpPr>
              <p:nvPr/>
            </p:nvSpPr>
            <p:spPr>
              <a:xfrm>
                <a:off x="540000" y="2249551"/>
                <a:ext cx="5831725" cy="638893"/>
              </a:xfrm>
              <a:prstGeom prst="rect">
                <a:avLst/>
              </a:prstGeom>
              <a:blipFill>
                <a:blip r:embed="rId3"/>
                <a:stretch>
                  <a:fillRect l="-3243" r="-2301" b="-161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940" name="yt_shape_10940"/>
              <p:cNvSpPr txBox="1"/>
              <p:nvPr/>
            </p:nvSpPr>
            <p:spPr>
              <a:xfrm>
                <a:off x="540000" y="2939232"/>
                <a:ext cx="8524770" cy="180337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白正" pitchFamily="24"/>
                    <a:ea typeface="楷体" pitchFamily="24"/>
                  </a:rPr>
                  <a:t>正方形</a:t>
                </a:r>
                <a:r>
                  <a:rPr lang="en-US" altLang="zh-CN" sz="16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cm</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由题意得</a:t>
                </a:r>
                <a:r>
                  <a:rPr lang="en-US" altLang="zh-CN" sz="2400" b="0" i="1" u="none">
                    <a:solidFill>
                      <a:srgbClr val="FF0000">
                        <a:alpha val="0"/>
                      </a:srgbClr>
                    </a:solidFill>
                    <a:effectLst/>
                    <a:latin typeface="Times New Roman" pitchFamily="24"/>
                    <a:ea typeface="Times New Roman" pitchFamily="24"/>
                  </a:rPr>
                  <a:t>S</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1" u="none">
                    <a:solidFill>
                      <a:srgbClr val="FF0000">
                        <a:alpha val="0"/>
                      </a:srgbClr>
                    </a:solidFill>
                    <a:effectLst/>
                    <a:latin typeface="Times New Roman" pitchFamily="24"/>
                    <a:ea typeface="Times New Roman" pitchFamily="24"/>
                  </a:rPr>
                  <a:t>S</a:t>
                </a:r>
                <a:r>
                  <a:rPr lang="zh-CN" altLang="zh-CN" sz="1600" b="0" i="0" u="none">
                    <a:solidFill>
                      <a:srgbClr val="FF0000">
                        <a:alpha val="0"/>
                      </a:srgbClr>
                    </a:solidFill>
                    <a:effectLst/>
                    <a:latin typeface="白正" pitchFamily="24"/>
                    <a:ea typeface="楷体" pitchFamily="24"/>
                  </a:rPr>
                  <a:t>正方形</a:t>
                </a:r>
                <a:r>
                  <a:rPr lang="en-US" altLang="zh-CN" sz="16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则</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64</a:t>
                </a:r>
                <a:r>
                  <a:rPr lang="zh-CN" altLang="zh-CN" sz="2400" b="0" i="0" u="none">
                    <a:solidFill>
                      <a:srgbClr val="FF0000">
                        <a:alpha val="0"/>
                      </a:srgbClr>
                    </a:solidFill>
                    <a:effectLst/>
                    <a:latin typeface="白正" pitchFamily="24"/>
                    <a:ea typeface="楷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或</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舍去</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白正" pitchFamily="24"/>
                    <a:ea typeface="楷体" pitchFamily="24"/>
                  </a:rPr>
                  <a:t>的值为</a:t>
                </a:r>
                <a:r>
                  <a:rPr lang="en-US" altLang="zh-CN" sz="2400" b="0" i="0" u="none">
                    <a:solidFill>
                      <a:srgbClr val="FF0000">
                        <a:alpha val="0"/>
                      </a:srgbClr>
                    </a:solidFill>
                    <a:effectLst/>
                    <a:latin typeface="Times New Roman" pitchFamily="24"/>
                    <a:ea typeface="Times New Roman" pitchFamily="24"/>
                  </a:rPr>
                  <a:t>4.</a:t>
                </a:r>
                <a:r>
                  <a:rPr lang="zh-CN" altLang="zh-CN" sz="100" b="0" i="0" u="none">
                    <a:noFill/>
                    <a:effectLst/>
                    <a:latin typeface="白正"/>
                    <a:ea typeface="宋体"/>
                  </a:rPr>
                  <a:t>⁠</a:t>
                </a:r>
              </a:p>
            </p:txBody>
          </p:sp>
        </mc:Choice>
        <mc:Fallback xmlns="">
          <p:sp>
            <p:nvSpPr>
              <p:cNvPr id="10940" name="yt_shape_10940"/>
              <p:cNvSpPr txBox="1">
                <a:spLocks noRot="1" noChangeAspect="1" noMove="1" noResize="1" noEditPoints="1" noAdjustHandles="1" noChangeArrowheads="1" noChangeShapeType="1" noTextEdit="1"/>
              </p:cNvSpPr>
              <p:nvPr/>
            </p:nvSpPr>
            <p:spPr>
              <a:xfrm>
                <a:off x="540000" y="2939232"/>
                <a:ext cx="8524770" cy="1803379"/>
              </a:xfrm>
              <a:prstGeom prst="rect">
                <a:avLst/>
              </a:prstGeom>
              <a:blipFill>
                <a:blip r:embed="rId4"/>
                <a:stretch>
                  <a:fillRect l="-2217" t="-2703" r="-1216" b="-47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19A11C12-125F-DB28-A70D-E9D7CD3B1BE9}"/>
                  </a:ext>
                </a:extLst>
              </p:cNvPr>
              <p:cNvSpPr txBox="1"/>
              <p:nvPr/>
            </p:nvSpPr>
            <p:spPr>
              <a:xfrm>
                <a:off x="449989" y="2202745"/>
                <a:ext cx="5955411"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时，</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18.</a:t>
                </a:r>
                <a:endParaRPr lang="zh-CN" altLang="en-US" dirty="0">
                  <a:solidFill>
                    <a:srgbClr val="FF0000"/>
                  </a:solidFill>
                </a:endParaRPr>
              </a:p>
            </p:txBody>
          </p:sp>
        </mc:Choice>
        <mc:Fallback xmlns="">
          <p:sp>
            <p:nvSpPr>
              <p:cNvPr id="2" name="文本框 1">
                <a:extLst>
                  <a:ext uri="{FF2B5EF4-FFF2-40B4-BE49-F238E27FC236}">
                    <a16:creationId xmlns:a16="http://schemas.microsoft.com/office/drawing/2014/main" id="{19A11C12-125F-DB28-A70D-E9D7CD3B1BE9}"/>
                  </a:ext>
                </a:extLst>
              </p:cNvPr>
              <p:cNvSpPr txBox="1">
                <a:spLocks noRot="1" noChangeAspect="1" noMove="1" noResize="1" noEditPoints="1" noAdjustHandles="1" noChangeArrowheads="1" noChangeShapeType="1" noTextEdit="1"/>
              </p:cNvSpPr>
              <p:nvPr/>
            </p:nvSpPr>
            <p:spPr>
              <a:xfrm>
                <a:off x="449989" y="2202745"/>
                <a:ext cx="5955411" cy="726326"/>
              </a:xfrm>
              <a:prstGeom prst="rect">
                <a:avLst/>
              </a:prstGeom>
              <a:blipFill>
                <a:blip r:embed="rId5"/>
                <a:stretch>
                  <a:fillRect l="-1638" r="-1638" b="-5882"/>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A2C47A68-7BEE-5E97-5073-4CAA123C37C3}"/>
              </a:ext>
            </a:extLst>
          </p:cNvPr>
          <p:cNvSpPr txBox="1"/>
          <p:nvPr/>
        </p:nvSpPr>
        <p:spPr>
          <a:xfrm>
            <a:off x="449989" y="2892426"/>
            <a:ext cx="49489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zh-CN" altLang="zh-CN" sz="2400" b="0" i="0" strike="noStrike" kern="1200" cap="none" spc="0" normalizeH="0" baseline="-25000" noProof="0">
                <a:ln>
                  <a:noFill/>
                </a:ln>
                <a:solidFill>
                  <a:srgbClr val="FF0000"/>
                </a:solidFill>
                <a:effectLst/>
                <a:uLnTx/>
                <a:uFillTx/>
                <a:latin typeface="白正" pitchFamily="24"/>
                <a:ea typeface="楷体" pitchFamily="24"/>
                <a:cs typeface="+mn-cs"/>
              </a:rPr>
              <a:t>正方形</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50C73F06-FC03-F654-E99D-A1C61CE1A0E7}"/>
                  </a:ext>
                </a:extLst>
              </p:cNvPr>
              <p:cNvSpPr txBox="1"/>
              <p:nvPr/>
            </p:nvSpPr>
            <p:spPr>
              <a:xfrm>
                <a:off x="449989" y="3367915"/>
                <a:ext cx="3613848" cy="76830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由题意得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zh-CN" altLang="zh-CN" sz="2400" b="0" i="0" strike="noStrike" kern="1200" cap="none" spc="0" normalizeH="0" baseline="-25000" noProof="0">
                    <a:ln>
                      <a:noFill/>
                    </a:ln>
                    <a:solidFill>
                      <a:srgbClr val="FF0000"/>
                    </a:solidFill>
                    <a:effectLst/>
                    <a:uLnTx/>
                    <a:uFillTx/>
                    <a:latin typeface="白正" pitchFamily="24"/>
                    <a:ea typeface="楷体" pitchFamily="24"/>
                  </a:rPr>
                  <a:t>正方形</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50C73F06-FC03-F654-E99D-A1C61CE1A0E7}"/>
                  </a:ext>
                </a:extLst>
              </p:cNvPr>
              <p:cNvSpPr txBox="1">
                <a:spLocks noRot="1" noChangeAspect="1" noMove="1" noResize="1" noEditPoints="1" noAdjustHandles="1" noChangeArrowheads="1" noChangeShapeType="1" noTextEdit="1"/>
              </p:cNvSpPr>
              <p:nvPr/>
            </p:nvSpPr>
            <p:spPr>
              <a:xfrm>
                <a:off x="449989" y="3367915"/>
                <a:ext cx="3613848" cy="768300"/>
              </a:xfrm>
              <a:prstGeom prst="rect">
                <a:avLst/>
              </a:prstGeom>
              <a:blipFill>
                <a:blip r:embed="rId6"/>
                <a:stretch>
                  <a:fillRect l="-2698" r="-2698" b="-23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6B7DB81E-9DA6-F2BC-72B6-9FF47A7B769E}"/>
                  </a:ext>
                </a:extLst>
              </p:cNvPr>
              <p:cNvSpPr txBox="1"/>
              <p:nvPr/>
            </p:nvSpPr>
            <p:spPr>
              <a:xfrm>
                <a:off x="449989" y="4042602"/>
                <a:ext cx="8622412" cy="729374"/>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则</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64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或</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舍去</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的值为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6B7DB81E-9DA6-F2BC-72B6-9FF47A7B769E}"/>
                  </a:ext>
                </a:extLst>
              </p:cNvPr>
              <p:cNvSpPr txBox="1">
                <a:spLocks noRot="1" noChangeAspect="1" noMove="1" noResize="1" noEditPoints="1" noAdjustHandles="1" noChangeArrowheads="1" noChangeShapeType="1" noTextEdit="1"/>
              </p:cNvSpPr>
              <p:nvPr/>
            </p:nvSpPr>
            <p:spPr>
              <a:xfrm>
                <a:off x="449989" y="4042602"/>
                <a:ext cx="8622412" cy="729374"/>
              </a:xfrm>
              <a:prstGeom prst="rect">
                <a:avLst/>
              </a:prstGeom>
              <a:blipFill>
                <a:blip r:embed="rId7"/>
                <a:stretch>
                  <a:fillRect l="-1132" r="-1132" b="-5000"/>
                </a:stretch>
              </a:blipFill>
            </p:spPr>
            <p:txBody>
              <a:bodyPr/>
              <a:lstStyle/>
              <a:p>
                <a:r>
                  <a:rPr lang="zh-CN" altLang="en-US">
                    <a:noFill/>
                  </a:rPr>
                  <a:t> </a:t>
                </a:r>
              </a:p>
            </p:txBody>
          </p:sp>
        </mc:Fallback>
      </mc:AlternateContent>
      <p:sp>
        <p:nvSpPr>
          <p:cNvPr id="9" name="yt_shape_10933"/>
          <p:cNvSpPr txBox="1"/>
          <p:nvPr/>
        </p:nvSpPr>
        <p:spPr>
          <a:xfrm>
            <a:off x="540119" y="1132108"/>
            <a:ext cx="11111999"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当</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时，求</a:t>
            </a:r>
            <a:r>
              <a:rPr lang="en-US" altLang="zh-CN" sz="2400" b="0" i="1" u="none" dirty="0">
                <a:solidFill>
                  <a:srgbClr val="000000"/>
                </a:solidFill>
                <a:effectLst/>
                <a:latin typeface="Times New Roman" pitchFamily="24"/>
                <a:ea typeface="Times New Roman" pitchFamily="24"/>
              </a:rPr>
              <a:t>S</a:t>
            </a:r>
            <a:r>
              <a:rPr lang="zh-CN" altLang="zh-CN" sz="2400" b="0" i="0" u="none" dirty="0">
                <a:solidFill>
                  <a:srgbClr val="000000"/>
                </a:solidFill>
                <a:effectLst/>
                <a:latin typeface="白正" pitchFamily="24"/>
                <a:ea typeface="宋体" pitchFamily="24"/>
              </a:rPr>
              <a:t>的值；</a:t>
            </a:r>
          </a:p>
        </p:txBody>
      </p:sp>
      <p:pic>
        <p:nvPicPr>
          <p:cNvPr id="10" name="yt_image_10931" title="H_107.55">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8" cstate="print"/>
          <a:srcRect/>
          <a:stretch>
            <a:fillRect/>
          </a:stretch>
        </p:blipFill>
        <p:spPr bwMode="auto">
          <a:xfrm>
            <a:off x="9768408" y="1167658"/>
            <a:ext cx="1569339" cy="13658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43" name="yt_shape_10943"/>
          <p:cNvSpPr txBox="1"/>
          <p:nvPr/>
        </p:nvSpPr>
        <p:spPr>
          <a:xfrm>
            <a:off x="540000" y="2892825"/>
            <a:ext cx="1274260" cy="294183"/>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白正" pitchFamily="16"/>
                <a:ea typeface="宋体" pitchFamily="16"/>
              </a:rPr>
              <a:t> </a:t>
            </a:r>
          </a:p>
        </p:txBody>
      </p:sp>
      <p:pic>
        <p:nvPicPr>
          <p:cNvPr id="10942" name="yt_image_1094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969656"/>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0945" name="yt_shape_10945"/>
          <p:cNvSpPr txBox="1"/>
          <p:nvPr/>
        </p:nvSpPr>
        <p:spPr>
          <a:xfrm>
            <a:off x="540000" y="3343824"/>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spc="150">
                <a:solidFill>
                  <a:srgbClr val="000000"/>
                </a:solidFill>
                <a:effectLst/>
                <a:latin typeface="白正" pitchFamily="24"/>
                <a:ea typeface="楷体" pitchFamily="24"/>
              </a:rPr>
              <a:t>　　函数自变量取值范围必须使含自变量的代数式或表示实际问题的代数式有意义</a:t>
            </a:r>
            <a:r>
              <a:rPr lang="en-US" altLang="zh-CN" sz="2400" b="0" i="0" u="none" spc="15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3BF94A87-590B-1D75-9681-85BD32918BA2}"/>
              </a:ext>
            </a:extLst>
          </p:cNvPr>
          <p:cNvSpPr txBox="1"/>
          <p:nvPr/>
        </p:nvSpPr>
        <p:spPr>
          <a:xfrm>
            <a:off x="0" y="794677"/>
            <a:ext cx="12192000" cy="830997"/>
          </a:xfrm>
          <a:prstGeom prst="rect">
            <a:avLst/>
          </a:prstGeom>
          <a:noFill/>
        </p:spPr>
        <p:txBody>
          <a:bodyPr wrap="square" rtlCol="0">
            <a:spAutoFit/>
          </a:bodyPr>
          <a:lstStyle/>
          <a:p>
            <a:pPr algn="ctr"/>
            <a:r>
              <a:rPr lang="zh-CN" altLang="en-US" sz="4800" b="1" dirty="0">
                <a:latin typeface="黑体" panose="02010609060101010101" charset="-122"/>
                <a:ea typeface="黑体" panose="02010609060101010101" charset="-122"/>
              </a:rPr>
              <a:t>课件使用说明</a:t>
            </a:r>
          </a:p>
        </p:txBody>
      </p:sp>
      <p:sp>
        <p:nvSpPr>
          <p:cNvPr id="3" name="TextBox 6">
            <a:extLst>
              <a:ext uri="{FF2B5EF4-FFF2-40B4-BE49-F238E27FC236}">
                <a16:creationId xmlns:a16="http://schemas.microsoft.com/office/drawing/2014/main" id="{D8EE0A1C-7F66-B500-0ACD-246CD80A40B9}"/>
              </a:ext>
            </a:extLst>
          </p:cNvPr>
          <p:cNvSpPr txBox="1"/>
          <p:nvPr/>
        </p:nvSpPr>
        <p:spPr>
          <a:xfrm>
            <a:off x="558139" y="1731714"/>
            <a:ext cx="11162805" cy="4577663"/>
          </a:xfrm>
          <a:prstGeom prst="rect">
            <a:avLst/>
          </a:prstGeom>
          <a:noFill/>
          <a:ln>
            <a:solidFill>
              <a:schemeClr val="tx1"/>
            </a:solidFill>
          </a:ln>
        </p:spPr>
        <p:txBody>
          <a:bodyPr wrap="square" rtlCol="0">
            <a:spAutoFit/>
          </a:bodyPr>
          <a:lstStyle/>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a:t>
            </a:r>
            <a:r>
              <a:rPr lang="zh-CN" altLang="zh-CN" sz="2000" dirty="0">
                <a:latin typeface="微软雅黑" panose="020B0503020204020204" charset="-122"/>
                <a:ea typeface="微软雅黑" panose="020B0503020204020204" charset="-122"/>
              </a:rPr>
              <a:t>课件</a:t>
            </a:r>
            <a:r>
              <a:rPr lang="zh-CN" altLang="en-US" sz="2000" dirty="0">
                <a:latin typeface="微软雅黑" panose="020B0503020204020204" charset="-122"/>
                <a:ea typeface="微软雅黑" panose="020B0503020204020204" charset="-122"/>
              </a:rPr>
              <a:t>使用</a:t>
            </a:r>
            <a:r>
              <a:rPr lang="en-US" altLang="zh-CN" sz="2000" dirty="0">
                <a:solidFill>
                  <a:srgbClr val="C00000"/>
                </a:solidFill>
                <a:latin typeface="微软雅黑" panose="020B0503020204020204" charset="-122"/>
                <a:ea typeface="微软雅黑" panose="020B0503020204020204" charset="-122"/>
              </a:rPr>
              <a:t>Office2016</a:t>
            </a:r>
            <a:r>
              <a:rPr lang="zh-CN" altLang="en-US" sz="2000" dirty="0">
                <a:latin typeface="微软雅黑" panose="020B0503020204020204" charset="-122"/>
                <a:ea typeface="微软雅黑" panose="020B0503020204020204" charset="-122"/>
              </a:rPr>
              <a:t>制作</a:t>
            </a:r>
            <a:r>
              <a:rPr lang="zh-CN"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请使用相应软件打开并使用。</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本课件文本框内容可编辑，单击文本框即可进行修改和编辑。</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本课件理科公式均采用微软公式制作，</a:t>
            </a:r>
            <a:r>
              <a:rPr lang="zh-CN" altLang="zh-CN" sz="2000" dirty="0">
                <a:latin typeface="微软雅黑" panose="020B0503020204020204" charset="-122"/>
                <a:ea typeface="微软雅黑" panose="020B0503020204020204" charset="-122"/>
              </a:rPr>
              <a:t>如果您是</a:t>
            </a:r>
            <a:r>
              <a:rPr lang="en-US" altLang="zh-CN" sz="2000" dirty="0">
                <a:solidFill>
                  <a:srgbClr val="C00000"/>
                </a:solidFill>
                <a:latin typeface="微软雅黑" panose="020B0503020204020204" charset="-122"/>
                <a:ea typeface="微软雅黑" panose="020B0503020204020204" charset="-122"/>
              </a:rPr>
              <a:t>Office2007</a:t>
            </a:r>
            <a:r>
              <a:rPr lang="zh-CN" altLang="en-US" sz="2000" dirty="0">
                <a:solidFill>
                  <a:srgbClr val="C00000"/>
                </a:solidFill>
                <a:latin typeface="微软雅黑" panose="020B0503020204020204" charset="-122"/>
                <a:ea typeface="微软雅黑" panose="020B0503020204020204" charset="-122"/>
              </a:rPr>
              <a:t>或</a:t>
            </a:r>
            <a:r>
              <a:rPr lang="en-US" altLang="zh-CN" sz="2000" dirty="0">
                <a:solidFill>
                  <a:srgbClr val="C00000"/>
                </a:solidFill>
                <a:latin typeface="微软雅黑" panose="020B0503020204020204" charset="-122"/>
                <a:ea typeface="微软雅黑" panose="020B0503020204020204" charset="-122"/>
              </a:rPr>
              <a:t>WPS</a:t>
            </a:r>
            <a:r>
              <a:rPr lang="zh-CN" altLang="en-US" sz="2000" dirty="0">
                <a:solidFill>
                  <a:srgbClr val="C00000"/>
                </a:solidFill>
                <a:latin typeface="微软雅黑" panose="020B0503020204020204" charset="-122"/>
                <a:ea typeface="微软雅黑" panose="020B0503020204020204" charset="-122"/>
              </a:rPr>
              <a:t> </a:t>
            </a:r>
            <a:r>
              <a:rPr lang="en-US" altLang="zh-CN" sz="2000" dirty="0">
                <a:solidFill>
                  <a:srgbClr val="C00000"/>
                </a:solidFill>
                <a:latin typeface="微软雅黑" panose="020B0503020204020204" charset="-122"/>
                <a:ea typeface="微软雅黑" panose="020B0503020204020204" charset="-122"/>
              </a:rPr>
              <a:t>2021</a:t>
            </a:r>
            <a:r>
              <a:rPr lang="zh-CN" altLang="en-US" sz="2000" dirty="0">
                <a:solidFill>
                  <a:srgbClr val="C00000"/>
                </a:solidFill>
                <a:latin typeface="微软雅黑" panose="020B0503020204020204" charset="-122"/>
                <a:ea typeface="微软雅黑" panose="020B0503020204020204" charset="-122"/>
              </a:rPr>
              <a:t>年</a:t>
            </a:r>
            <a:r>
              <a:rPr lang="en-US" altLang="zh-CN" sz="2000" dirty="0">
                <a:solidFill>
                  <a:srgbClr val="C00000"/>
                </a:solidFill>
                <a:latin typeface="微软雅黑" panose="020B0503020204020204" charset="-122"/>
                <a:ea typeface="微软雅黑" panose="020B0503020204020204" charset="-122"/>
              </a:rPr>
              <a:t>4</a:t>
            </a:r>
            <a:r>
              <a:rPr lang="zh-CN" altLang="en-US" sz="2000" dirty="0">
                <a:solidFill>
                  <a:srgbClr val="C00000"/>
                </a:solidFill>
                <a:latin typeface="微软雅黑" panose="020B0503020204020204" charset="-122"/>
                <a:ea typeface="微软雅黑" panose="020B0503020204020204" charset="-122"/>
              </a:rPr>
              <a:t>月份以前的版本，会</a:t>
            </a:r>
            <a:r>
              <a:rPr lang="zh-CN" altLang="zh-CN" sz="2000" dirty="0">
                <a:solidFill>
                  <a:srgbClr val="C00000"/>
                </a:solidFill>
                <a:latin typeface="微软雅黑" panose="020B0503020204020204" charset="-122"/>
                <a:ea typeface="微软雅黑" panose="020B0503020204020204" charset="-122"/>
              </a:rPr>
              <a:t>出现</a:t>
            </a:r>
            <a:r>
              <a:rPr lang="zh-CN" altLang="en-US" sz="2000" dirty="0">
                <a:solidFill>
                  <a:srgbClr val="C00000"/>
                </a:solidFill>
                <a:latin typeface="微软雅黑" panose="020B0503020204020204" charset="-122"/>
                <a:ea typeface="微软雅黑" panose="020B0503020204020204" charset="-122"/>
              </a:rPr>
              <a:t>包含公式及数字无法编辑的情况</a:t>
            </a:r>
            <a:r>
              <a:rPr lang="zh-CN" altLang="en-US" sz="2000" dirty="0">
                <a:latin typeface="微软雅黑" panose="020B0503020204020204" charset="-122"/>
                <a:ea typeface="微软雅黑" panose="020B0503020204020204" charset="-122"/>
              </a:rPr>
              <a:t>，请您升级软件享受更优质体验。</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由于</a:t>
            </a:r>
            <a:r>
              <a:rPr lang="en-US" altLang="zh-CN" sz="2000" dirty="0">
                <a:latin typeface="微软雅黑" panose="020B0503020204020204" charset="-122"/>
                <a:ea typeface="微软雅黑" panose="020B0503020204020204" charset="-122"/>
              </a:rPr>
              <a:t>WPS</a:t>
            </a:r>
            <a:r>
              <a:rPr lang="zh-CN" altLang="en-US" sz="2000" dirty="0">
                <a:latin typeface="微软雅黑" panose="020B0503020204020204" charset="-122"/>
                <a:ea typeface="微软雅黑" panose="020B0503020204020204" charset="-122"/>
              </a:rPr>
              <a:t>软件原因，少量电脑可能存在理科公式无动画的问题，请您安装</a:t>
            </a:r>
            <a:r>
              <a:rPr lang="en-US" altLang="zh-CN" sz="2000" dirty="0">
                <a:latin typeface="微软雅黑" panose="020B0503020204020204" charset="-122"/>
                <a:ea typeface="微软雅黑" panose="020B0503020204020204" charset="-122"/>
              </a:rPr>
              <a:t>Office</a:t>
            </a:r>
            <a:r>
              <a:rPr lang="zh-CN" altLang="en-US" sz="20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2016</a:t>
            </a:r>
            <a:r>
              <a:rPr lang="zh-CN" altLang="en-US" sz="2000" dirty="0">
                <a:latin typeface="微软雅黑" panose="020B0503020204020204" charset="-122"/>
                <a:ea typeface="微软雅黑" panose="020B0503020204020204" charset="-122"/>
              </a:rPr>
              <a:t>或以上版本即可解决该问题。</a:t>
            </a:r>
            <a:endParaRPr lang="en-US" altLang="zh-CN" sz="2000"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01204864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1026</Words>
  <Application>Microsoft Office PowerPoint</Application>
  <PresentationFormat>宽屏</PresentationFormat>
  <Paragraphs>63</Paragraphs>
  <Slides>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vt:i4>
      </vt:variant>
    </vt:vector>
  </HeadingPairs>
  <TitlesOfParts>
    <vt:vector size="20" baseType="lpstr">
      <vt:lpstr>Finished</vt:lpstr>
      <vt:lpstr>白正</vt:lpstr>
      <vt:lpstr>等线 Light</vt:lpstr>
      <vt:lpstr>黑体</vt:lpstr>
      <vt:lpstr>楷体</vt:lpstr>
      <vt:lpstr>宋体</vt:lpstr>
      <vt:lpstr>微软雅黑</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46</cp:revision>
  <dcterms:created xsi:type="dcterms:W3CDTF">2023-05-05T05:33:04Z</dcterms:created>
  <dcterms:modified xsi:type="dcterms:W3CDTF">2023-11-02T10:37:10Z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