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2" r:id="rId6"/>
    <p:sldId id="374" r:id="rId7"/>
    <p:sldId id="375" r:id="rId8"/>
    <p:sldId id="376" r:id="rId9"/>
    <p:sldId id="378" r:id="rId10"/>
    <p:sldId id="380" r:id="rId11"/>
    <p:sldId id="384" r:id="rId12"/>
    <p:sldId id="389" r:id="rId13"/>
    <p:sldId id="385" r:id="rId14"/>
    <p:sldId id="390" r:id="rId15"/>
    <p:sldId id="391" r:id="rId16"/>
    <p:sldId id="392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90" d="100"/>
          <a:sy n="90" d="100"/>
        </p:scale>
        <p:origin x="1356" y="4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2" name="yt_shape_12242"/>
          <p:cNvSpPr txBox="1"/>
          <p:nvPr/>
        </p:nvSpPr>
        <p:spPr>
          <a:xfrm>
            <a:off x="540000" y="2565819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241" name="yt_image_1224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6581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4" name="yt_shape_12244"/>
          <p:cNvSpPr txBox="1"/>
          <p:nvPr/>
        </p:nvSpPr>
        <p:spPr>
          <a:xfrm>
            <a:off x="540000" y="3263402"/>
            <a:ext cx="738663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两组对边分别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两组对边分别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一组对边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BB842D-4AE5-CAB8-47FB-D448D56BFFA9}"/>
              </a:ext>
            </a:extLst>
          </p:cNvPr>
          <p:cNvSpPr txBox="1"/>
          <p:nvPr/>
        </p:nvSpPr>
        <p:spPr>
          <a:xfrm>
            <a:off x="2812189" y="321659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2FFE8E-020C-B1DA-097E-11D2CE57435A}"/>
              </a:ext>
            </a:extLst>
          </p:cNvPr>
          <p:cNvSpPr txBox="1"/>
          <p:nvPr/>
        </p:nvSpPr>
        <p:spPr>
          <a:xfrm>
            <a:off x="2812189" y="369208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3F7E3A-981C-3B44-D707-6AF690AB1CCF}"/>
              </a:ext>
            </a:extLst>
          </p:cNvPr>
          <p:cNvSpPr txBox="1"/>
          <p:nvPr/>
        </p:nvSpPr>
        <p:spPr>
          <a:xfrm>
            <a:off x="2202589" y="416757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7F3F64-5B1E-9EA1-E050-A01DD0D337DE}"/>
              </a:ext>
            </a:extLst>
          </p:cNvPr>
          <p:cNvSpPr txBox="1"/>
          <p:nvPr/>
        </p:nvSpPr>
        <p:spPr>
          <a:xfrm>
            <a:off x="3726589" y="416757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1" name="yt_shape_12301"/>
          <p:cNvSpPr txBox="1"/>
          <p:nvPr/>
        </p:nvSpPr>
        <p:spPr>
          <a:xfrm>
            <a:off x="540119" y="838705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长沙师大附中梅溪湖中学单元卷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如图，分别以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的直角边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及斜边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向外作等边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及等边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，垂足为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</a:p>
        </p:txBody>
      </p:sp>
      <p:pic>
        <p:nvPicPr>
          <p:cNvPr id="12302" name="yt_image_12302" title="H_101.8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486163"/>
            <a:ext cx="2271141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4" name="yt_shape_12304"/>
          <p:cNvSpPr txBox="1"/>
          <p:nvPr/>
        </p:nvSpPr>
        <p:spPr>
          <a:xfrm>
            <a:off x="540000" y="2219807"/>
            <a:ext cx="217206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E1BAF8-3C00-4D81-5A40-A53A0E1A7797}"/>
              </a:ext>
            </a:extLst>
          </p:cNvPr>
          <p:cNvSpPr txBox="1"/>
          <p:nvPr/>
        </p:nvSpPr>
        <p:spPr>
          <a:xfrm>
            <a:off x="449989" y="2564001"/>
            <a:ext cx="6598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是等边三角形，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F113C2-DAB6-2139-829F-30D0228D596D}"/>
                  </a:ext>
                </a:extLst>
              </p:cNvPr>
              <p:cNvSpPr txBox="1"/>
              <p:nvPr/>
            </p:nvSpPr>
            <p:spPr>
              <a:xfrm>
                <a:off x="449989" y="3039489"/>
                <a:ext cx="49616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F113C2-DAB6-2139-829F-30D0228D59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39489"/>
                <a:ext cx="4961636" cy="765061"/>
              </a:xfrm>
              <a:prstGeom prst="rect">
                <a:avLst/>
              </a:prstGeom>
              <a:blipFill>
                <a:blip r:embed="rId3"/>
                <a:stretch>
                  <a:fillRect l="-1966" r="-135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FF20444-7BC9-76C4-839B-9916761AE1CB}"/>
              </a:ext>
            </a:extLst>
          </p:cNvPr>
          <p:cNvSpPr txBox="1"/>
          <p:nvPr/>
        </p:nvSpPr>
        <p:spPr>
          <a:xfrm>
            <a:off x="449989" y="3710938"/>
            <a:ext cx="4952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C5DC4F-DE4E-D84E-659E-8DF5F6822B2A}"/>
              </a:ext>
            </a:extLst>
          </p:cNvPr>
          <p:cNvSpPr txBox="1"/>
          <p:nvPr/>
        </p:nvSpPr>
        <p:spPr>
          <a:xfrm>
            <a:off x="449989" y="4186426"/>
            <a:ext cx="634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F32B731-7A2A-02DE-43A0-5735EC04FE33}"/>
                  </a:ext>
                </a:extLst>
              </p:cNvPr>
              <p:cNvSpPr txBox="1"/>
              <p:nvPr/>
            </p:nvSpPr>
            <p:spPr>
              <a:xfrm>
                <a:off x="449989" y="4293096"/>
                <a:ext cx="55493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F32B731-7A2A-02DE-43A0-5735EC04FE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3096"/>
                <a:ext cx="5549328" cy="1611643"/>
              </a:xfrm>
              <a:prstGeom prst="rect">
                <a:avLst/>
              </a:prstGeom>
              <a:blipFill>
                <a:blip r:embed="rId4"/>
                <a:stretch>
                  <a:fillRect l="-1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2E226D8-74C9-0AAE-E77A-C882C1ED2B47}"/>
              </a:ext>
            </a:extLst>
          </p:cNvPr>
          <p:cNvSpPr txBox="1"/>
          <p:nvPr/>
        </p:nvSpPr>
        <p:spPr>
          <a:xfrm>
            <a:off x="449989" y="5811127"/>
            <a:ext cx="4128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F896681-DE4A-C3B5-5B32-4F6D7B5C19A6}"/>
              </a:ext>
            </a:extLst>
          </p:cNvPr>
          <p:cNvSpPr txBox="1"/>
          <p:nvPr/>
        </p:nvSpPr>
        <p:spPr>
          <a:xfrm>
            <a:off x="449989" y="6286615"/>
            <a:ext cx="1645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" name="yt_shape_12308"/>
          <p:cNvSpPr txBox="1"/>
          <p:nvPr/>
        </p:nvSpPr>
        <p:spPr>
          <a:xfrm>
            <a:off x="540000" y="1714282"/>
            <a:ext cx="4540923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为等边三角形，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等边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FAD.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350818-1B49-87F9-8AC9-CE030490A78C}"/>
              </a:ext>
            </a:extLst>
          </p:cNvPr>
          <p:cNvSpPr txBox="1"/>
          <p:nvPr/>
        </p:nvSpPr>
        <p:spPr>
          <a:xfrm>
            <a:off x="449989" y="1667476"/>
            <a:ext cx="4329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83D0F1-A15A-9B66-030A-56042E043165}"/>
              </a:ext>
            </a:extLst>
          </p:cNvPr>
          <p:cNvSpPr txBox="1"/>
          <p:nvPr/>
        </p:nvSpPr>
        <p:spPr>
          <a:xfrm>
            <a:off x="449989" y="2142964"/>
            <a:ext cx="318941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F667BB-65F3-D143-219E-414DFB4588F9}"/>
              </a:ext>
            </a:extLst>
          </p:cNvPr>
          <p:cNvSpPr txBox="1"/>
          <p:nvPr/>
        </p:nvSpPr>
        <p:spPr>
          <a:xfrm>
            <a:off x="449989" y="2618452"/>
            <a:ext cx="4334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等边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2C0E28-22E0-0476-A112-1636B5CD077C}"/>
              </a:ext>
            </a:extLst>
          </p:cNvPr>
          <p:cNvSpPr txBox="1"/>
          <p:nvPr/>
        </p:nvSpPr>
        <p:spPr>
          <a:xfrm>
            <a:off x="449989" y="3093940"/>
            <a:ext cx="275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DD005D-78A7-DFCF-6EAE-6896CA0242D0}"/>
              </a:ext>
            </a:extLst>
          </p:cNvPr>
          <p:cNvSpPr txBox="1"/>
          <p:nvPr/>
        </p:nvSpPr>
        <p:spPr>
          <a:xfrm>
            <a:off x="449989" y="3569428"/>
            <a:ext cx="46770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399F80-3378-63C1-BE79-85B1554B3D75}"/>
              </a:ext>
            </a:extLst>
          </p:cNvPr>
          <p:cNvSpPr txBox="1"/>
          <p:nvPr/>
        </p:nvSpPr>
        <p:spPr>
          <a:xfrm>
            <a:off x="449989" y="4044916"/>
            <a:ext cx="40738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5ACA99-FD08-886D-748F-9925450BAA16}"/>
              </a:ext>
            </a:extLst>
          </p:cNvPr>
          <p:cNvSpPr txBox="1"/>
          <p:nvPr/>
        </p:nvSpPr>
        <p:spPr>
          <a:xfrm>
            <a:off x="449989" y="4520404"/>
            <a:ext cx="407606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FAD.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D40E055-BFF4-EA73-FA9E-352E27E1F2A2}"/>
              </a:ext>
            </a:extLst>
          </p:cNvPr>
          <p:cNvSpPr txBox="1"/>
          <p:nvPr/>
        </p:nvSpPr>
        <p:spPr>
          <a:xfrm>
            <a:off x="449989" y="4995892"/>
            <a:ext cx="4101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305"/>
          <p:cNvSpPr txBox="1"/>
          <p:nvPr/>
        </p:nvSpPr>
        <p:spPr>
          <a:xfrm>
            <a:off x="540000" y="1088982"/>
            <a:ext cx="44210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12" name="yt_image_12302" title="H_101.8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1418188"/>
            <a:ext cx="2271141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0" name="yt_shape_12310"/>
          <p:cNvSpPr txBox="1"/>
          <p:nvPr/>
        </p:nvSpPr>
        <p:spPr>
          <a:xfrm>
            <a:off x="540000" y="1097665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309" name="yt_image_1230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97665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12" name="yt_shape_12312"/>
          <p:cNvSpPr txBox="1"/>
          <p:nvPr/>
        </p:nvSpPr>
        <p:spPr>
          <a:xfrm>
            <a:off x="540120" y="179524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为腰作等腰三角形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13" name="yt_image_12313" title="H_101.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2430" y="3387178"/>
            <a:ext cx="2247138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15" name="yt_shape_12315"/>
          <p:cNvSpPr txBox="1"/>
          <p:nvPr/>
        </p:nvSpPr>
        <p:spPr>
          <a:xfrm>
            <a:off x="540000" y="4731556"/>
            <a:ext cx="556081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" name="yt_shape_12318"/>
          <p:cNvSpPr txBox="1"/>
          <p:nvPr/>
        </p:nvSpPr>
        <p:spPr>
          <a:xfrm>
            <a:off x="540000" y="1099542"/>
            <a:ext cx="5748369" cy="57099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是等腰三角形，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2B7489-ACEA-0365-5014-A9480C48FB8C}"/>
              </a:ext>
            </a:extLst>
          </p:cNvPr>
          <p:cNvSpPr txBox="1"/>
          <p:nvPr/>
        </p:nvSpPr>
        <p:spPr>
          <a:xfrm>
            <a:off x="449989" y="1052736"/>
            <a:ext cx="3618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4A2BD3-0121-A131-A029-82373A2118A2}"/>
              </a:ext>
            </a:extLst>
          </p:cNvPr>
          <p:cNvSpPr txBox="1"/>
          <p:nvPr/>
        </p:nvSpPr>
        <p:spPr>
          <a:xfrm>
            <a:off x="449989" y="1528224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296B25-3977-FB7B-FC79-99106AF73E79}"/>
              </a:ext>
            </a:extLst>
          </p:cNvPr>
          <p:cNvSpPr txBox="1"/>
          <p:nvPr/>
        </p:nvSpPr>
        <p:spPr>
          <a:xfrm>
            <a:off x="449989" y="2003712"/>
            <a:ext cx="3766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BDB1B3-A550-ABE9-A191-6C9E4F7DAD16}"/>
              </a:ext>
            </a:extLst>
          </p:cNvPr>
          <p:cNvSpPr txBox="1"/>
          <p:nvPr/>
        </p:nvSpPr>
        <p:spPr>
          <a:xfrm>
            <a:off x="449989" y="2479200"/>
            <a:ext cx="355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是等腰三角形，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D41F96-739A-2668-AAF5-752F95D79FA4}"/>
              </a:ext>
            </a:extLst>
          </p:cNvPr>
          <p:cNvSpPr txBox="1"/>
          <p:nvPr/>
        </p:nvSpPr>
        <p:spPr>
          <a:xfrm>
            <a:off x="449989" y="2954688"/>
            <a:ext cx="4720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9A42FA1-1992-DF23-46F8-6B3F4FA67E74}"/>
              </a:ext>
            </a:extLst>
          </p:cNvPr>
          <p:cNvSpPr txBox="1"/>
          <p:nvPr/>
        </p:nvSpPr>
        <p:spPr>
          <a:xfrm>
            <a:off x="449989" y="3430176"/>
            <a:ext cx="3766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E8C67E-682C-EA98-200E-2D62D313B157}"/>
              </a:ext>
            </a:extLst>
          </p:cNvPr>
          <p:cNvSpPr txBox="1"/>
          <p:nvPr/>
        </p:nvSpPr>
        <p:spPr>
          <a:xfrm>
            <a:off x="449989" y="3905664"/>
            <a:ext cx="5736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80D2D43-B661-FCC1-8BBB-E2A371152B5F}"/>
              </a:ext>
            </a:extLst>
          </p:cNvPr>
          <p:cNvSpPr txBox="1"/>
          <p:nvPr/>
        </p:nvSpPr>
        <p:spPr>
          <a:xfrm>
            <a:off x="449989" y="4381152"/>
            <a:ext cx="546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F53BAE9-A0DE-FC90-E937-988D61516B29}"/>
              </a:ext>
            </a:extLst>
          </p:cNvPr>
          <p:cNvSpPr txBox="1"/>
          <p:nvPr/>
        </p:nvSpPr>
        <p:spPr>
          <a:xfrm>
            <a:off x="449989" y="4856640"/>
            <a:ext cx="272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AE2635A-E3F7-1DF4-169F-747E8B781F97}"/>
              </a:ext>
            </a:extLst>
          </p:cNvPr>
          <p:cNvSpPr txBox="1"/>
          <p:nvPr/>
        </p:nvSpPr>
        <p:spPr>
          <a:xfrm>
            <a:off x="449989" y="5332128"/>
            <a:ext cx="3263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A4725EF-B78C-B6DE-DC9A-4ED272CE12D5}"/>
              </a:ext>
            </a:extLst>
          </p:cNvPr>
          <p:cNvSpPr txBox="1"/>
          <p:nvPr/>
        </p:nvSpPr>
        <p:spPr>
          <a:xfrm>
            <a:off x="449989" y="5807616"/>
            <a:ext cx="587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41182E-21B8-DF45-E82D-609DFE6D7FC1}"/>
              </a:ext>
            </a:extLst>
          </p:cNvPr>
          <p:cNvSpPr txBox="1"/>
          <p:nvPr/>
        </p:nvSpPr>
        <p:spPr>
          <a:xfrm>
            <a:off x="449989" y="6283104"/>
            <a:ext cx="2729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" name="yt_image_12313" title="H_101.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1270332"/>
            <a:ext cx="2247138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yt_shape_12315"/>
          <p:cNvSpPr txBox="1"/>
          <p:nvPr/>
        </p:nvSpPr>
        <p:spPr>
          <a:xfrm>
            <a:off x="540000" y="672070"/>
            <a:ext cx="41902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9" name="yt_shape_12319"/>
          <p:cNvSpPr txBox="1"/>
          <p:nvPr/>
        </p:nvSpPr>
        <p:spPr>
          <a:xfrm>
            <a:off x="540000" y="1343903"/>
            <a:ext cx="6477735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6987AA-808A-6B74-26DF-E8B559151841}"/>
              </a:ext>
            </a:extLst>
          </p:cNvPr>
          <p:cNvSpPr txBox="1"/>
          <p:nvPr/>
        </p:nvSpPr>
        <p:spPr>
          <a:xfrm>
            <a:off x="449989" y="1297097"/>
            <a:ext cx="6595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4C16C3-9903-36DB-0ABD-9481C197A45D}"/>
              </a:ext>
            </a:extLst>
          </p:cNvPr>
          <p:cNvSpPr txBox="1"/>
          <p:nvPr/>
        </p:nvSpPr>
        <p:spPr>
          <a:xfrm>
            <a:off x="449989" y="1772585"/>
            <a:ext cx="6239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9B1583-CBD1-E294-F05C-08E42FAE0354}"/>
              </a:ext>
            </a:extLst>
          </p:cNvPr>
          <p:cNvSpPr txBox="1"/>
          <p:nvPr/>
        </p:nvSpPr>
        <p:spPr>
          <a:xfrm>
            <a:off x="449989" y="2248073"/>
            <a:ext cx="4645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A5A837-AD05-8502-FC1A-04DF5ED0C048}"/>
              </a:ext>
            </a:extLst>
          </p:cNvPr>
          <p:cNvSpPr txBox="1"/>
          <p:nvPr/>
        </p:nvSpPr>
        <p:spPr>
          <a:xfrm>
            <a:off x="449989" y="2723561"/>
            <a:ext cx="558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89A7F0-9B5C-0321-6EE3-1F1EA266E9EF}"/>
              </a:ext>
            </a:extLst>
          </p:cNvPr>
          <p:cNvSpPr txBox="1"/>
          <p:nvPr/>
        </p:nvSpPr>
        <p:spPr>
          <a:xfrm>
            <a:off x="449989" y="3199049"/>
            <a:ext cx="4009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2313" title="H_101.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1270332"/>
            <a:ext cx="2247138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2315"/>
          <p:cNvSpPr txBox="1"/>
          <p:nvPr/>
        </p:nvSpPr>
        <p:spPr>
          <a:xfrm>
            <a:off x="540000" y="836712"/>
            <a:ext cx="55608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0" name="yt_shape_12320"/>
          <p:cNvSpPr txBox="1"/>
          <p:nvPr/>
        </p:nvSpPr>
        <p:spPr>
          <a:xfrm>
            <a:off x="540000" y="1474216"/>
            <a:ext cx="4602222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1C56F6-EC11-CE98-01F1-300F436249A9}"/>
              </a:ext>
            </a:extLst>
          </p:cNvPr>
          <p:cNvSpPr txBox="1"/>
          <p:nvPr/>
        </p:nvSpPr>
        <p:spPr>
          <a:xfrm>
            <a:off x="449989" y="1427410"/>
            <a:ext cx="4634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ED54F0-C01B-C796-789E-D7C26894E923}"/>
              </a:ext>
            </a:extLst>
          </p:cNvPr>
          <p:cNvSpPr txBox="1"/>
          <p:nvPr/>
        </p:nvSpPr>
        <p:spPr>
          <a:xfrm>
            <a:off x="449989" y="1902898"/>
            <a:ext cx="4152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1892F1-08F9-825F-373A-272B914D0C7B}"/>
              </a:ext>
            </a:extLst>
          </p:cNvPr>
          <p:cNvSpPr txBox="1"/>
          <p:nvPr/>
        </p:nvSpPr>
        <p:spPr>
          <a:xfrm>
            <a:off x="449989" y="2378386"/>
            <a:ext cx="4737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BE4111-DBE5-EA95-76E8-B56E9E9D0120}"/>
              </a:ext>
            </a:extLst>
          </p:cNvPr>
          <p:cNvSpPr txBox="1"/>
          <p:nvPr/>
        </p:nvSpPr>
        <p:spPr>
          <a:xfrm>
            <a:off x="449989" y="2853874"/>
            <a:ext cx="2712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DEDEE4-4E3F-C8DC-E318-8DDAD132CDE9}"/>
              </a:ext>
            </a:extLst>
          </p:cNvPr>
          <p:cNvSpPr txBox="1"/>
          <p:nvPr/>
        </p:nvSpPr>
        <p:spPr>
          <a:xfrm>
            <a:off x="449989" y="3329362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8ECA70-3212-32E4-4456-46159841D935}"/>
              </a:ext>
            </a:extLst>
          </p:cNvPr>
          <p:cNvSpPr txBox="1"/>
          <p:nvPr/>
        </p:nvSpPr>
        <p:spPr>
          <a:xfrm>
            <a:off x="449989" y="3804850"/>
            <a:ext cx="4699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B0B60D2-E2C6-A0D7-2A34-95C3B7E2DD94}"/>
              </a:ext>
            </a:extLst>
          </p:cNvPr>
          <p:cNvSpPr txBox="1"/>
          <p:nvPr/>
        </p:nvSpPr>
        <p:spPr>
          <a:xfrm>
            <a:off x="449989" y="4280338"/>
            <a:ext cx="172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2E5BDB9-27D9-3343-3B4A-4B0C9D359898}"/>
              </a:ext>
            </a:extLst>
          </p:cNvPr>
          <p:cNvSpPr txBox="1"/>
          <p:nvPr/>
        </p:nvSpPr>
        <p:spPr>
          <a:xfrm>
            <a:off x="449989" y="4755826"/>
            <a:ext cx="226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7E0F28F-A3A6-32E9-FFDD-4AB0031144A6}"/>
              </a:ext>
            </a:extLst>
          </p:cNvPr>
          <p:cNvSpPr txBox="1"/>
          <p:nvPr/>
        </p:nvSpPr>
        <p:spPr>
          <a:xfrm>
            <a:off x="449989" y="5231314"/>
            <a:ext cx="416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2313" title="H_101.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1270332"/>
            <a:ext cx="2247138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2315"/>
          <p:cNvSpPr txBox="1"/>
          <p:nvPr/>
        </p:nvSpPr>
        <p:spPr>
          <a:xfrm>
            <a:off x="540000" y="984261"/>
            <a:ext cx="54117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8" name="yt_shape_12248"/>
          <p:cNvSpPr txBox="1"/>
          <p:nvPr/>
        </p:nvSpPr>
        <p:spPr>
          <a:xfrm>
            <a:off x="540000" y="962493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247" name="yt_image_1224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62493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0" name="yt_shape_12250"/>
          <p:cNvSpPr txBox="1"/>
          <p:nvPr/>
        </p:nvSpPr>
        <p:spPr>
          <a:xfrm>
            <a:off x="540000" y="1665790"/>
            <a:ext cx="875560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两组对边分别相等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或平行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的四边形是平行四边形</a:t>
            </a:r>
          </a:p>
        </p:txBody>
      </p:sp>
      <p:sp>
        <p:nvSpPr>
          <p:cNvPr id="12251" name="yt_shape_12251"/>
          <p:cNvSpPr txBox="1"/>
          <p:nvPr/>
        </p:nvSpPr>
        <p:spPr>
          <a:xfrm>
            <a:off x="540119" y="21701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，要使该四边形是平行四边形，则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52" name="yt_table_1225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801817"/>
              </p:ext>
            </p:extLst>
          </p:nvPr>
        </p:nvGraphicFramePr>
        <p:xfrm>
          <a:off x="540000" y="3129535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</a:tbl>
          </a:graphicData>
        </a:graphic>
      </p:graphicFrame>
      <p:sp>
        <p:nvSpPr>
          <p:cNvPr id="12254" name="yt_shape_12254"/>
          <p:cNvSpPr txBox="1"/>
          <p:nvPr/>
        </p:nvSpPr>
        <p:spPr>
          <a:xfrm>
            <a:off x="540119" y="36557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，添加下列一个条件后，一定能判定四边形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58" name="yt_table_1225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58857"/>
              </p:ext>
            </p:extLst>
          </p:nvPr>
        </p:nvGraphicFramePr>
        <p:xfrm>
          <a:off x="540000" y="4615141"/>
          <a:ext cx="6999923" cy="950976"/>
        </p:xfrm>
        <a:graphic>
          <a:graphicData uri="http://schemas.openxmlformats.org/drawingml/2006/table">
            <a:tbl>
              <a:tblPr/>
              <a:tblGrid>
                <a:gridCol w="3913823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  <a:gridCol w="3086100">
                  <a:extLst>
                    <a:ext uri="{9D8B030D-6E8A-4147-A177-3AD203B41FA5}">
                      <a16:colId xmlns:a16="http://schemas.microsoft.com/office/drawing/2014/main" val="103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</a:tbl>
          </a:graphicData>
        </a:graphic>
      </p:graphicFrame>
      <p:grpSp>
        <p:nvGrpSpPr>
          <p:cNvPr id="12255" name="yt_shape_12255_skip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06249" y="4615141"/>
            <a:ext cx="2043684" cy="1640727"/>
            <a:chOff x="0" y="0"/>
            <a:chExt cx="2043684" cy="1640727"/>
          </a:xfrm>
        </p:grpSpPr>
        <p:pic>
          <p:nvPicPr>
            <p:cNvPr id="2" name="yt_image_1225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43684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57" name="yt_shape_12257"/>
            <p:cNvSpPr txBox="1"/>
            <p:nvPr/>
          </p:nvSpPr>
          <p:spPr>
            <a:xfrm>
              <a:off x="488561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37469">
            <a:extLst>
              <a:ext uri="{FF2B5EF4-FFF2-40B4-BE49-F238E27FC236}">
                <a16:creationId xmlns:a16="http://schemas.microsoft.com/office/drawing/2014/main" id="{9665FE86-833E-7EE1-5790-9F06F48DFD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0746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06E4718-3BF9-452F-EB2F-ADFA1EA29A40}"/>
              </a:ext>
            </a:extLst>
          </p:cNvPr>
          <p:cNvSpPr txBox="1"/>
          <p:nvPr/>
        </p:nvSpPr>
        <p:spPr>
          <a:xfrm>
            <a:off x="2415433" y="25987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A411DE-5584-34B9-A9AB-C94010976017}"/>
              </a:ext>
            </a:extLst>
          </p:cNvPr>
          <p:cNvSpPr txBox="1"/>
          <p:nvPr/>
        </p:nvSpPr>
        <p:spPr>
          <a:xfrm>
            <a:off x="4345833" y="408438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0" name="yt_shape_12260"/>
          <p:cNvSpPr txBox="1"/>
          <p:nvPr/>
        </p:nvSpPr>
        <p:spPr>
          <a:xfrm>
            <a:off x="540119" y="20627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如图，在梯形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64" name="yt_shape_12264"/>
          <p:cNvSpPr txBox="1"/>
          <p:nvPr/>
        </p:nvSpPr>
        <p:spPr>
          <a:xfrm>
            <a:off x="540000" y="48325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61" name="yt_shape_12261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17057" y="3174567"/>
            <a:ext cx="1357884" cy="1607580"/>
            <a:chOff x="0" y="0"/>
            <a:chExt cx="1357884" cy="1607580"/>
          </a:xfrm>
        </p:grpSpPr>
        <p:pic>
          <p:nvPicPr>
            <p:cNvPr id="2" name="yt_image_1226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57884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63" name="yt_shape_12263"/>
            <p:cNvSpPr txBox="1"/>
            <p:nvPr/>
          </p:nvSpPr>
          <p:spPr>
            <a:xfrm>
              <a:off x="145661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942F8F2-2527-1DF4-9BB5-6B8B22601440}"/>
              </a:ext>
            </a:extLst>
          </p:cNvPr>
          <p:cNvSpPr txBox="1"/>
          <p:nvPr/>
        </p:nvSpPr>
        <p:spPr>
          <a:xfrm>
            <a:off x="1059708" y="2491450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5" name="yt_shape_12265"/>
          <p:cNvSpPr txBox="1"/>
          <p:nvPr/>
        </p:nvSpPr>
        <p:spPr>
          <a:xfrm>
            <a:off x="540000" y="2059802"/>
            <a:ext cx="752449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一组对边平行且相等的四边形是平行四边形</a:t>
            </a:r>
          </a:p>
        </p:txBody>
      </p:sp>
      <p:sp>
        <p:nvSpPr>
          <p:cNvPr id="12266" name="yt_shape_12266"/>
          <p:cNvSpPr txBox="1"/>
          <p:nvPr/>
        </p:nvSpPr>
        <p:spPr>
          <a:xfrm>
            <a:off x="540119" y="2564112"/>
            <a:ext cx="11892585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，要使四边形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成为平行四边形，还需添加的一个条件是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70" name="yt_table_1227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167638"/>
              </p:ext>
            </p:extLst>
          </p:nvPr>
        </p:nvGraphicFramePr>
        <p:xfrm>
          <a:off x="540000" y="3044243"/>
          <a:ext cx="6064568" cy="950976"/>
        </p:xfrm>
        <a:graphic>
          <a:graphicData uri="http://schemas.openxmlformats.org/drawingml/2006/table">
            <a:tbl>
              <a:tblPr/>
              <a:tblGrid>
                <a:gridCol w="3014980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  <a:gridCol w="3049588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BAC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</a:tbl>
          </a:graphicData>
        </a:graphic>
      </p:graphicFrame>
      <p:grpSp>
        <p:nvGrpSpPr>
          <p:cNvPr id="12267" name="yt_shape_12267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07973" y="3523547"/>
            <a:ext cx="2141982" cy="1635012"/>
            <a:chOff x="0" y="0"/>
            <a:chExt cx="2141982" cy="1635012"/>
          </a:xfrm>
        </p:grpSpPr>
        <p:pic>
          <p:nvPicPr>
            <p:cNvPr id="2" name="yt_image_1226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1982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69" name="yt_shape_12269"/>
            <p:cNvSpPr txBox="1"/>
            <p:nvPr/>
          </p:nvSpPr>
          <p:spPr>
            <a:xfrm>
              <a:off x="537710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37542">
            <a:extLst>
              <a:ext uri="{FF2B5EF4-FFF2-40B4-BE49-F238E27FC236}">
                <a16:creationId xmlns:a16="http://schemas.microsoft.com/office/drawing/2014/main" id="{7A50507E-6CE0-2A03-250C-A61722C371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0147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686298E-CB7D-3A14-24E1-06853A02D087}"/>
              </a:ext>
            </a:extLst>
          </p:cNvPr>
          <p:cNvSpPr txBox="1"/>
          <p:nvPr/>
        </p:nvSpPr>
        <p:spPr>
          <a:xfrm>
            <a:off x="11401346" y="249289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2" name="yt_shape_12272"/>
          <p:cNvSpPr txBox="1"/>
          <p:nvPr/>
        </p:nvSpPr>
        <p:spPr>
          <a:xfrm>
            <a:off x="540119" y="20844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都是平行四边形，则四边形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理由是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一组对边平行且相等的四边形是平行四边形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76" name="yt_shape_12276"/>
          <p:cNvSpPr txBox="1"/>
          <p:nvPr/>
        </p:nvSpPr>
        <p:spPr>
          <a:xfrm>
            <a:off x="540000" y="48108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73" name="yt_shape_12273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9318" y="3196279"/>
            <a:ext cx="1753362" cy="1564146"/>
            <a:chOff x="0" y="0"/>
            <a:chExt cx="1753362" cy="1564146"/>
          </a:xfrm>
        </p:grpSpPr>
        <p:pic>
          <p:nvPicPr>
            <p:cNvPr id="2" name="yt_image_1227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53362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75" name="yt_shape_12275"/>
            <p:cNvSpPr txBox="1"/>
            <p:nvPr/>
          </p:nvSpPr>
          <p:spPr>
            <a:xfrm>
              <a:off x="343400" y="12041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64C792C-EE14-0E22-6B12-F9B486059F6F}"/>
              </a:ext>
            </a:extLst>
          </p:cNvPr>
          <p:cNvSpPr txBox="1"/>
          <p:nvPr/>
        </p:nvSpPr>
        <p:spPr>
          <a:xfrm>
            <a:off x="1059708" y="2513162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一组对边平行且相等的四边形是平行四边形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" name="yt_shape_12277"/>
          <p:cNvSpPr txBox="1"/>
          <p:nvPr/>
        </p:nvSpPr>
        <p:spPr>
          <a:xfrm>
            <a:off x="540120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广安市中考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，垂足分别为点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DCA.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78" name="yt_image_12278" title="H_111.4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2428642"/>
            <a:ext cx="2745486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280"/>
          <p:cNvSpPr txBox="1"/>
          <p:nvPr/>
        </p:nvSpPr>
        <p:spPr>
          <a:xfrm>
            <a:off x="540000" y="2225490"/>
            <a:ext cx="5849358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A.S.A.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96DB65-2A06-0A89-4A43-D71FF4F3B6A3}"/>
              </a:ext>
            </a:extLst>
          </p:cNvPr>
          <p:cNvSpPr txBox="1"/>
          <p:nvPr/>
        </p:nvSpPr>
        <p:spPr>
          <a:xfrm>
            <a:off x="449989" y="2178684"/>
            <a:ext cx="282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A2C1E0-DD2F-CECC-2C50-27DA50FEFF9F}"/>
              </a:ext>
            </a:extLst>
          </p:cNvPr>
          <p:cNvSpPr txBox="1"/>
          <p:nvPr/>
        </p:nvSpPr>
        <p:spPr>
          <a:xfrm>
            <a:off x="449989" y="2642864"/>
            <a:ext cx="160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229EF9-F0A8-0B57-5A35-DB790A7DD202}"/>
              </a:ext>
            </a:extLst>
          </p:cNvPr>
          <p:cNvSpPr txBox="1"/>
          <p:nvPr/>
        </p:nvSpPr>
        <p:spPr>
          <a:xfrm>
            <a:off x="449989" y="3057652"/>
            <a:ext cx="3639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1A167AB-7B5A-A148-A013-DB9BCD8E9BA0}"/>
              </a:ext>
            </a:extLst>
          </p:cNvPr>
          <p:cNvSpPr txBox="1"/>
          <p:nvPr/>
        </p:nvSpPr>
        <p:spPr>
          <a:xfrm>
            <a:off x="449989" y="3447996"/>
            <a:ext cx="5972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2E43990-0C14-28E0-8A46-107B520A9EF5}"/>
              </a:ext>
            </a:extLst>
          </p:cNvPr>
          <p:cNvSpPr txBox="1"/>
          <p:nvPr/>
        </p:nvSpPr>
        <p:spPr>
          <a:xfrm>
            <a:off x="449989" y="3847912"/>
            <a:ext cx="187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F3052C4-2067-587E-96C3-BA82CF03ACE8}"/>
              </a:ext>
            </a:extLst>
          </p:cNvPr>
          <p:cNvSpPr txBox="1"/>
          <p:nvPr/>
        </p:nvSpPr>
        <p:spPr>
          <a:xfrm>
            <a:off x="449989" y="4276396"/>
            <a:ext cx="328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86A9C1C-77E0-044B-EE55-54AD5203681A}"/>
              </a:ext>
            </a:extLst>
          </p:cNvPr>
          <p:cNvSpPr txBox="1"/>
          <p:nvPr/>
        </p:nvSpPr>
        <p:spPr>
          <a:xfrm>
            <a:off x="449989" y="4661440"/>
            <a:ext cx="4356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A.S.A.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73BCFE5-7342-45AC-8B60-D62F40A4F5A0}"/>
              </a:ext>
            </a:extLst>
          </p:cNvPr>
          <p:cNvSpPr txBox="1"/>
          <p:nvPr/>
        </p:nvSpPr>
        <p:spPr>
          <a:xfrm>
            <a:off x="449989" y="5075052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C46C47-D624-697E-1D0D-40C501115B25}"/>
              </a:ext>
            </a:extLst>
          </p:cNvPr>
          <p:cNvSpPr txBox="1"/>
          <p:nvPr/>
        </p:nvSpPr>
        <p:spPr>
          <a:xfrm>
            <a:off x="449989" y="5464605"/>
            <a:ext cx="4737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3ED8C68-BD7E-5AF5-5D5A-E012FC29F3C2}"/>
              </a:ext>
            </a:extLst>
          </p:cNvPr>
          <p:cNvSpPr txBox="1"/>
          <p:nvPr/>
        </p:nvSpPr>
        <p:spPr>
          <a:xfrm>
            <a:off x="449989" y="5863345"/>
            <a:ext cx="4152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1" name="yt_shape_12281"/>
          <p:cNvSpPr txBox="1"/>
          <p:nvPr/>
        </p:nvSpPr>
        <p:spPr>
          <a:xfrm>
            <a:off x="540000" y="2079712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对平行四边形的判定理解错误</a:t>
            </a:r>
          </a:p>
        </p:txBody>
      </p:sp>
      <p:sp>
        <p:nvSpPr>
          <p:cNvPr id="12282" name="yt_shape_12282"/>
          <p:cNvSpPr txBox="1"/>
          <p:nvPr/>
        </p:nvSpPr>
        <p:spPr>
          <a:xfrm>
            <a:off x="540120" y="25840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83" name="yt_image_12283" title="H_113.5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8772" y="3695821"/>
            <a:ext cx="1354455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137610" title="H_28.801733">
            <a:extLst>
              <a:ext uri="{FF2B5EF4-FFF2-40B4-BE49-F238E27FC236}">
                <a16:creationId xmlns:a16="http://schemas.microsoft.com/office/drawing/2014/main" id="{4283BAC0-7EC6-8F51-ADF2-85BA69D45F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2138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6A1E98-7FE8-70B7-78FC-DBA99C9759B8}"/>
              </a:ext>
            </a:extLst>
          </p:cNvPr>
          <p:cNvSpPr txBox="1"/>
          <p:nvPr/>
        </p:nvSpPr>
        <p:spPr>
          <a:xfrm>
            <a:off x="1804247" y="301270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6" name="yt_shape_12286"/>
          <p:cNvSpPr txBox="1"/>
          <p:nvPr/>
        </p:nvSpPr>
        <p:spPr>
          <a:xfrm>
            <a:off x="540000" y="1761382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285" name="yt_image_122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61382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8" name="yt_shape_12288"/>
          <p:cNvSpPr txBox="1"/>
          <p:nvPr/>
        </p:nvSpPr>
        <p:spPr>
          <a:xfrm>
            <a:off x="540119" y="244753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成都市实验中学单元卷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小敏不慎将一块平行四边形玻璃打碎成如图的四块，为了能在商店配到一块与原来相同的平行四边形玻璃，她带了两块碎玻璃，其编号应该是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92" name="yt_table_1229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611013"/>
              </p:ext>
            </p:extLst>
          </p:nvPr>
        </p:nvGraphicFramePr>
        <p:xfrm>
          <a:off x="540000" y="3887103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</a:tbl>
          </a:graphicData>
        </a:graphic>
      </p:graphicFrame>
      <p:grpSp>
        <p:nvGrpSpPr>
          <p:cNvPr id="12289" name="yt_shape_12289_skip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7144" y="3887103"/>
            <a:ext cx="2082798" cy="1569861"/>
            <a:chOff x="0" y="0"/>
            <a:chExt cx="2235708" cy="1569861"/>
          </a:xfrm>
        </p:grpSpPr>
        <p:pic>
          <p:nvPicPr>
            <p:cNvPr id="2" name="yt_image_1228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35708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1" name="yt_shape_12291"/>
            <p:cNvSpPr txBox="1"/>
            <p:nvPr/>
          </p:nvSpPr>
          <p:spPr>
            <a:xfrm>
              <a:off x="584573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A368D32-3A59-EFD1-B501-9CF893720CD1}"/>
              </a:ext>
            </a:extLst>
          </p:cNvPr>
          <p:cNvSpPr txBox="1"/>
          <p:nvPr/>
        </p:nvSpPr>
        <p:spPr>
          <a:xfrm>
            <a:off x="1974108" y="33517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yt_shape_12294"/>
          <p:cNvSpPr txBox="1"/>
          <p:nvPr/>
        </p:nvSpPr>
        <p:spPr>
          <a:xfrm>
            <a:off x="540119" y="16595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在平面直角坐标系中，点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95" name="yt_shape_12295"/>
              <p:cNvSpPr txBox="1"/>
              <p:nvPr/>
            </p:nvSpPr>
            <p:spPr>
              <a:xfrm>
                <a:off x="540119" y="2618992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的延长线上，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295" name="yt_shape_12295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18992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00" name="yt_shape_12300"/>
          <p:cNvSpPr txBox="1"/>
          <p:nvPr/>
        </p:nvSpPr>
        <p:spPr>
          <a:xfrm>
            <a:off x="540000" y="52357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97" name="yt_shape_12297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7050" y="3615488"/>
            <a:ext cx="1477899" cy="1569861"/>
            <a:chOff x="0" y="0"/>
            <a:chExt cx="1477899" cy="1569861"/>
          </a:xfrm>
        </p:grpSpPr>
        <p:pic>
          <p:nvPicPr>
            <p:cNvPr id="2" name="yt_image_12297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7899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9" name="yt_shape_12299"/>
            <p:cNvSpPr txBox="1"/>
            <p:nvPr/>
          </p:nvSpPr>
          <p:spPr>
            <a:xfrm>
              <a:off x="129485" y="120986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00A16EE-F13F-7DB4-1F9C-8B5FF07A9FFC}"/>
              </a:ext>
            </a:extLst>
          </p:cNvPr>
          <p:cNvSpPr txBox="1"/>
          <p:nvPr/>
        </p:nvSpPr>
        <p:spPr>
          <a:xfrm>
            <a:off x="7665296" y="2088239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CFAB80-EDF0-50A4-1EB1-C5E90DE3C701}"/>
              </a:ext>
            </a:extLst>
          </p:cNvPr>
          <p:cNvSpPr txBox="1"/>
          <p:nvPr/>
        </p:nvSpPr>
        <p:spPr>
          <a:xfrm>
            <a:off x="6543060" y="3047674"/>
            <a:ext cx="637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1935</Words>
  <Application>Microsoft Office PowerPoint</Application>
  <PresentationFormat>宽屏</PresentationFormat>
  <Paragraphs>165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44</cp:revision>
  <dcterms:created xsi:type="dcterms:W3CDTF">2023-05-05T05:33:04Z</dcterms:created>
  <dcterms:modified xsi:type="dcterms:W3CDTF">2023-11-02T11:20:10Z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