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7" r:id="rId5"/>
    <p:sldId id="369" r:id="rId6"/>
    <p:sldId id="365" r:id="rId7"/>
    <p:sldId id="372" r:id="rId8"/>
    <p:sldId id="379" r:id="rId9"/>
    <p:sldId id="367" r:id="rId10"/>
    <p:sldId id="374" r:id="rId11"/>
    <p:sldId id="380" r:id="rId12"/>
    <p:sldId id="375" r:id="rId13"/>
    <p:sldId id="381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252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bin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0" name="yt_shape_13520"/>
          <p:cNvSpPr txBox="1"/>
          <p:nvPr/>
        </p:nvSpPr>
        <p:spPr>
          <a:xfrm>
            <a:off x="540000" y="900000"/>
            <a:ext cx="672299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利用正方形的性质与判定解决面积问题</a:t>
            </a:r>
          </a:p>
        </p:txBody>
      </p:sp>
      <p:sp>
        <p:nvSpPr>
          <p:cNvPr id="13521" name="yt_shape_13521"/>
          <p:cNvSpPr txBox="1"/>
          <p:nvPr/>
        </p:nvSpPr>
        <p:spPr>
          <a:xfrm>
            <a:off x="540120" y="1353522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玉林市中考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如图，在等腰直角三角形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不与端点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并取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并延长至点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DF.</a:t>
            </a:r>
          </a:p>
        </p:txBody>
      </p:sp>
      <p:pic>
        <p:nvPicPr>
          <p:cNvPr id="13522" name="yt_image_13522" title="H_136.82716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09565" y="3425584"/>
            <a:ext cx="2372868" cy="1737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24" name="yt_shape_13524"/>
          <p:cNvSpPr txBox="1"/>
          <p:nvPr/>
        </p:nvSpPr>
        <p:spPr>
          <a:xfrm>
            <a:off x="540119" y="521369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EDF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是正方形；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当点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在什么位置时，四边形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EDF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的面积最小？并求四边形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EDF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面积的最小值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698822275674" title="H_28.770866">
            <a:extLst>
              <a:ext uri="{FF2B5EF4-FFF2-40B4-BE49-F238E27FC236}">
                <a16:creationId xmlns:a16="http://schemas.microsoft.com/office/drawing/2014/main" id="{4C46BA96-B68C-C992-6316-C78DA352FD6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1873"/>
            <a:ext cx="1171767" cy="3653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2">
            <a:extLst>
              <a:ext uri="{FF2B5EF4-FFF2-40B4-BE49-F238E27FC236}">
                <a16:creationId xmlns:a16="http://schemas.microsoft.com/office/drawing/2014/main" id="{34BE34AE-8A5F-8FED-667B-FDF0C9336667}"/>
              </a:ext>
            </a:extLst>
          </p:cNvPr>
          <p:cNvSpPr txBox="1"/>
          <p:nvPr/>
        </p:nvSpPr>
        <p:spPr>
          <a:xfrm>
            <a:off x="540000" y="1846783"/>
            <a:ext cx="3625993" cy="4749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rtlCol="0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∵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GH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∥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楷体" pitchFamily="24"/>
              </a:rPr>
              <a:t>，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楷体" pitchFamily="24"/>
              </a:rPr>
              <a:t>，</a:t>
            </a:r>
            <a:r>
              <a:rPr lang="zh-CN" altLang="zh-CN" sz="100">
                <a:noFill/>
                <a:latin typeface="白正"/>
                <a:ea typeface="宋体"/>
              </a:rPr>
              <a:t>⁠</a:t>
            </a:r>
          </a:p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∴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楷体" pitchFamily="24"/>
              </a:rPr>
              <a:t>四边形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GH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楷体" pitchFamily="24"/>
              </a:rPr>
              <a:t>是矩形，</a:t>
            </a:r>
            <a:r>
              <a:rPr lang="zh-CN" altLang="zh-CN" sz="100">
                <a:noFill/>
                <a:latin typeface="白正"/>
                <a:ea typeface="宋体"/>
              </a:rPr>
              <a:t>⁠</a:t>
            </a:r>
          </a:p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∴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楷体" pitchFamily="24"/>
              </a:rPr>
              <a:t>，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∥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楷体" pitchFamily="24"/>
              </a:rPr>
              <a:t>，</a:t>
            </a:r>
            <a:r>
              <a:rPr lang="zh-CN" altLang="zh-CN" sz="100">
                <a:noFill/>
                <a:latin typeface="白正"/>
                <a:ea typeface="宋体"/>
              </a:rPr>
              <a:t>⁠</a:t>
            </a:r>
          </a:p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∴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∥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楷体" pitchFamily="24"/>
              </a:rPr>
              <a:t>，</a:t>
            </a:r>
            <a:r>
              <a:rPr lang="zh-CN" altLang="zh-CN" sz="100">
                <a:noFill/>
                <a:latin typeface="白正"/>
                <a:ea typeface="宋体"/>
              </a:rPr>
              <a:t>⁠</a:t>
            </a:r>
          </a:p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∵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楷体" pitchFamily="24"/>
              </a:rPr>
              <a:t>四边形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楷体" pitchFamily="24"/>
              </a:rPr>
              <a:t>是正方形，</a:t>
            </a:r>
            <a:r>
              <a:rPr lang="zh-CN" altLang="zh-CN" sz="100">
                <a:noFill/>
                <a:latin typeface="白正"/>
                <a:ea typeface="宋体"/>
              </a:rPr>
              <a:t>⁠</a:t>
            </a:r>
          </a:p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∴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楷体" pitchFamily="24"/>
              </a:rPr>
              <a:t>，</a:t>
            </a:r>
            <a:r>
              <a:rPr lang="zh-CN" altLang="zh-CN" sz="100">
                <a:noFill/>
                <a:latin typeface="白正"/>
                <a:ea typeface="宋体"/>
              </a:rPr>
              <a:t>⁠</a:t>
            </a:r>
          </a:p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∴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楷体" pitchFamily="24"/>
              </a:rPr>
              <a:t>，</a:t>
            </a:r>
            <a:r>
              <a:rPr lang="zh-CN" altLang="zh-CN" sz="100">
                <a:noFill/>
                <a:latin typeface="白正"/>
                <a:ea typeface="宋体"/>
              </a:rPr>
              <a:t>⁠</a:t>
            </a:r>
          </a:p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∴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EB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EB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楷体" pitchFamily="24"/>
              </a:rPr>
              <a:t>，</a:t>
            </a:r>
            <a:r>
              <a:rPr lang="zh-CN" altLang="zh-CN" sz="100">
                <a:noFill/>
                <a:latin typeface="白正"/>
                <a:ea typeface="宋体"/>
              </a:rPr>
              <a:t>⁠</a:t>
            </a:r>
          </a:p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∴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EC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楷体" pitchFamily="24"/>
              </a:rPr>
              <a:t>，</a:t>
            </a:r>
            <a:r>
              <a:rPr lang="zh-CN" altLang="zh-CN" sz="100">
                <a:noFill/>
                <a:latin typeface="白正"/>
                <a:ea typeface="宋体"/>
              </a:rPr>
              <a:t>⁠</a:t>
            </a:r>
          </a:p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∴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EC.</a:t>
            </a:r>
            <a:r>
              <a:rPr lang="zh-CN" altLang="zh-CN" sz="100">
                <a:noFill/>
                <a:latin typeface="白正"/>
                <a:ea typeface="宋体"/>
              </a:rPr>
              <a:t>⁠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1F69D86-E4FF-A778-F10E-48323501101C}"/>
              </a:ext>
            </a:extLst>
          </p:cNvPr>
          <p:cNvSpPr txBox="1"/>
          <p:nvPr/>
        </p:nvSpPr>
        <p:spPr>
          <a:xfrm>
            <a:off x="449989" y="1799977"/>
            <a:ext cx="3470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1D1E5B5-68F1-D914-A325-3AB02C170C82}"/>
              </a:ext>
            </a:extLst>
          </p:cNvPr>
          <p:cNvSpPr txBox="1"/>
          <p:nvPr/>
        </p:nvSpPr>
        <p:spPr>
          <a:xfrm>
            <a:off x="449989" y="2275465"/>
            <a:ext cx="3432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是矩形，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331627D-9792-82E2-13FC-E744CC6BDE63}"/>
              </a:ext>
            </a:extLst>
          </p:cNvPr>
          <p:cNvSpPr txBox="1"/>
          <p:nvPr/>
        </p:nvSpPr>
        <p:spPr>
          <a:xfrm>
            <a:off x="449989" y="2750953"/>
            <a:ext cx="333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2ECC44B-D081-32CC-477E-823A0B5ABC24}"/>
              </a:ext>
            </a:extLst>
          </p:cNvPr>
          <p:cNvSpPr txBox="1"/>
          <p:nvPr/>
        </p:nvSpPr>
        <p:spPr>
          <a:xfrm>
            <a:off x="449989" y="3226441"/>
            <a:ext cx="1873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CDD1C8F-3EAF-9ADC-C40F-60B8D52A0BC9}"/>
              </a:ext>
            </a:extLst>
          </p:cNvPr>
          <p:cNvSpPr txBox="1"/>
          <p:nvPr/>
        </p:nvSpPr>
        <p:spPr>
          <a:xfrm>
            <a:off x="449989" y="3701929"/>
            <a:ext cx="3771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是正方形，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BF4548A-7064-F004-8891-14A921780AC0}"/>
              </a:ext>
            </a:extLst>
          </p:cNvPr>
          <p:cNvSpPr txBox="1"/>
          <p:nvPr/>
        </p:nvSpPr>
        <p:spPr>
          <a:xfrm>
            <a:off x="449989" y="4177417"/>
            <a:ext cx="1924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F99C8F3-F4F5-5D21-B2C4-30A3635BECB4}"/>
              </a:ext>
            </a:extLst>
          </p:cNvPr>
          <p:cNvSpPr txBox="1"/>
          <p:nvPr/>
        </p:nvSpPr>
        <p:spPr>
          <a:xfrm>
            <a:off x="449989" y="4652905"/>
            <a:ext cx="190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F74CCD3-8950-3A28-AC99-9BDC7B82B483}"/>
              </a:ext>
            </a:extLst>
          </p:cNvPr>
          <p:cNvSpPr txBox="1"/>
          <p:nvPr/>
        </p:nvSpPr>
        <p:spPr>
          <a:xfrm>
            <a:off x="449989" y="5128393"/>
            <a:ext cx="3294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E1CF068-C590-573F-6FEE-8941D1C01548}"/>
              </a:ext>
            </a:extLst>
          </p:cNvPr>
          <p:cNvSpPr txBox="1"/>
          <p:nvPr/>
        </p:nvSpPr>
        <p:spPr>
          <a:xfrm>
            <a:off x="449989" y="5603881"/>
            <a:ext cx="190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B38DB4F-102F-A6C0-C756-41609B30B444}"/>
              </a:ext>
            </a:extLst>
          </p:cNvPr>
          <p:cNvSpPr txBox="1"/>
          <p:nvPr/>
        </p:nvSpPr>
        <p:spPr>
          <a:xfrm>
            <a:off x="449989" y="6079369"/>
            <a:ext cx="16453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5" name="yt_image_13555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31450" r="24109"/>
          <a:stretch/>
        </p:blipFill>
        <p:spPr bwMode="auto">
          <a:xfrm>
            <a:off x="9264352" y="1867646"/>
            <a:ext cx="2088232" cy="145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yt_shape_13548"/>
          <p:cNvSpPr txBox="1"/>
          <p:nvPr/>
        </p:nvSpPr>
        <p:spPr>
          <a:xfrm>
            <a:off x="540119" y="880649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，若点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延长线上的点，其他条件不变，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中结论是否仍然成立？请作出判断并给予证明；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785BC88-8E99-4778-AD86-5825DD72B8D4}"/>
              </a:ext>
            </a:extLst>
          </p:cNvPr>
          <p:cNvSpPr txBox="1"/>
          <p:nvPr/>
        </p:nvSpPr>
        <p:spPr>
          <a:xfrm>
            <a:off x="449989" y="1550921"/>
            <a:ext cx="6361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成立，证明：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是正方形，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0A10804-BED5-8598-C384-198EFD7ECDD9}"/>
              </a:ext>
            </a:extLst>
          </p:cNvPr>
          <p:cNvSpPr txBox="1"/>
          <p:nvPr/>
        </p:nvSpPr>
        <p:spPr>
          <a:xfrm>
            <a:off x="449989" y="2026409"/>
            <a:ext cx="4833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624978C-A9E6-BEBF-24AB-F3F7E12D742C}"/>
                  </a:ext>
                </a:extLst>
              </p:cNvPr>
              <p:cNvSpPr txBox="1"/>
              <p:nvPr/>
            </p:nvSpPr>
            <p:spPr>
              <a:xfrm>
                <a:off x="449989" y="2114109"/>
                <a:ext cx="553821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CBF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DCE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𝐵𝐹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𝐹𝐵𝐶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𝐸𝐶𝐷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624978C-A9E6-BEBF-24AB-F3F7E12D74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14109"/>
                <a:ext cx="5538216" cy="1611643"/>
              </a:xfrm>
              <a:prstGeom prst="rect">
                <a:avLst/>
              </a:prstGeom>
              <a:blipFill>
                <a:blip r:embed="rId2"/>
                <a:stretch>
                  <a:fillRect l="-1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858630ED-1BE8-85B8-C6FA-C3D9F9C9DA19}"/>
              </a:ext>
            </a:extLst>
          </p:cNvPr>
          <p:cNvSpPr txBox="1"/>
          <p:nvPr/>
        </p:nvSpPr>
        <p:spPr>
          <a:xfrm>
            <a:off x="449989" y="3523193"/>
            <a:ext cx="4288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S.A.S.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619199C-6E84-60CF-3296-D65BBCEB0782}"/>
              </a:ext>
            </a:extLst>
          </p:cNvPr>
          <p:cNvSpPr txBox="1"/>
          <p:nvPr/>
        </p:nvSpPr>
        <p:spPr>
          <a:xfrm>
            <a:off x="449989" y="3998682"/>
            <a:ext cx="4050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7C0D2BD-0779-99EC-CBE9-550ABD54D0BB}"/>
              </a:ext>
            </a:extLst>
          </p:cNvPr>
          <p:cNvSpPr txBox="1"/>
          <p:nvPr/>
        </p:nvSpPr>
        <p:spPr>
          <a:xfrm>
            <a:off x="449989" y="4474169"/>
            <a:ext cx="190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AC8F7DF-2728-CA12-6154-E6D84D5B37C1}"/>
              </a:ext>
            </a:extLst>
          </p:cNvPr>
          <p:cNvSpPr txBox="1"/>
          <p:nvPr/>
        </p:nvSpPr>
        <p:spPr>
          <a:xfrm>
            <a:off x="449989" y="4949657"/>
            <a:ext cx="1645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D0EAF35-0BB9-83C1-8594-3C32CC25F402}"/>
              </a:ext>
            </a:extLst>
          </p:cNvPr>
          <p:cNvSpPr txBox="1"/>
          <p:nvPr/>
        </p:nvSpPr>
        <p:spPr>
          <a:xfrm>
            <a:off x="449989" y="5425145"/>
            <a:ext cx="190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6773216-0382-5C80-6FF7-5612B46AF417}"/>
              </a:ext>
            </a:extLst>
          </p:cNvPr>
          <p:cNvSpPr txBox="1"/>
          <p:nvPr/>
        </p:nvSpPr>
        <p:spPr>
          <a:xfrm>
            <a:off x="449989" y="5900633"/>
            <a:ext cx="3426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BF5ADF3-9930-B327-C5D0-DD4342F94F72}"/>
              </a:ext>
            </a:extLst>
          </p:cNvPr>
          <p:cNvSpPr txBox="1"/>
          <p:nvPr/>
        </p:nvSpPr>
        <p:spPr>
          <a:xfrm>
            <a:off x="449989" y="6376121"/>
            <a:ext cx="36551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yt_shape_13550"/>
          <p:cNvSpPr txBox="1"/>
          <p:nvPr/>
        </p:nvSpPr>
        <p:spPr>
          <a:xfrm>
            <a:off x="540119" y="69269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，若点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分别是边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延长线上的点，其他条件不变，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中结论是否仍然成立？请作出判断并给予证明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zh-CN" altLang="zh-CN" sz="100" b="0" i="0" u="none" dirty="0">
              <a:noFill/>
              <a:effectLst/>
              <a:latin typeface="白正"/>
              <a:ea typeface="宋体"/>
            </a:endParaRPr>
          </a:p>
        </p:txBody>
      </p:sp>
      <p:pic>
        <p:nvPicPr>
          <p:cNvPr id="15" name="yt_image_13555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72826"/>
          <a:stretch/>
        </p:blipFill>
        <p:spPr bwMode="auto">
          <a:xfrm>
            <a:off x="10056440" y="1597727"/>
            <a:ext cx="1276882" cy="145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2">
            <a:extLst>
              <a:ext uri="{FF2B5EF4-FFF2-40B4-BE49-F238E27FC236}">
                <a16:creationId xmlns:a16="http://schemas.microsoft.com/office/drawing/2014/main" id="{53479A60-B643-A1FB-5AF1-C489B3B60522}"/>
              </a:ext>
            </a:extLst>
          </p:cNvPr>
          <p:cNvSpPr txBox="1"/>
          <p:nvPr/>
        </p:nvSpPr>
        <p:spPr>
          <a:xfrm>
            <a:off x="540000" y="1679851"/>
            <a:ext cx="4172617" cy="2349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rtlCol="0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∴∠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CDE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楷体" pitchFamily="24"/>
              </a:rPr>
              <a:t>，</a:t>
            </a:r>
            <a:r>
              <a:rPr lang="zh-CN" altLang="zh-CN" sz="100">
                <a:noFill/>
                <a:latin typeface="白正"/>
                <a:ea typeface="宋体"/>
              </a:rPr>
              <a:t>⁠</a:t>
            </a:r>
          </a:p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∴∠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BCF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楷体" pitchFamily="24"/>
              </a:rPr>
              <a:t>，</a:t>
            </a:r>
            <a:r>
              <a:rPr lang="zh-CN" altLang="zh-CN" sz="100">
                <a:noFill/>
                <a:latin typeface="白正"/>
                <a:ea typeface="宋体"/>
              </a:rPr>
              <a:t>⁠</a:t>
            </a:r>
          </a:p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∴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∥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楷体" pitchFamily="24"/>
              </a:rPr>
              <a:t>，</a:t>
            </a:r>
            <a:r>
              <a:rPr lang="zh-CN" altLang="zh-CN" sz="100">
                <a:noFill/>
                <a:latin typeface="白正"/>
                <a:ea typeface="宋体"/>
              </a:rPr>
              <a:t>⁠</a:t>
            </a:r>
          </a:p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∴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楷体" pitchFamily="24"/>
              </a:rPr>
              <a:t>四边形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楷体" pitchFamily="24"/>
              </a:rPr>
              <a:t>是平行四边形，</a:t>
            </a:r>
            <a:r>
              <a:rPr lang="zh-CN" altLang="zh-CN" sz="100">
                <a:noFill/>
                <a:latin typeface="白正"/>
                <a:ea typeface="宋体"/>
              </a:rPr>
              <a:t>⁠</a:t>
            </a:r>
          </a:p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∴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∥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楷体" pitchFamily="24"/>
              </a:rPr>
              <a:t>，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CE.</a:t>
            </a:r>
            <a:r>
              <a:rPr lang="zh-CN" altLang="zh-CN" sz="100">
                <a:noFill/>
                <a:latin typeface="白正"/>
                <a:ea typeface="宋体"/>
              </a:rPr>
              <a:t>⁠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769A271-06B1-BB30-8724-CC1232EEE2ED}"/>
              </a:ext>
            </a:extLst>
          </p:cNvPr>
          <p:cNvSpPr txBox="1"/>
          <p:nvPr/>
        </p:nvSpPr>
        <p:spPr>
          <a:xfrm>
            <a:off x="449989" y="1633045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FADDE8B-A892-60D4-B775-9297FCCBF4C7}"/>
              </a:ext>
            </a:extLst>
          </p:cNvPr>
          <p:cNvSpPr txBox="1"/>
          <p:nvPr/>
        </p:nvSpPr>
        <p:spPr>
          <a:xfrm>
            <a:off x="449989" y="2108533"/>
            <a:ext cx="2889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D5FA26F-64D9-95A4-D8FF-2A609BFF818C}"/>
              </a:ext>
            </a:extLst>
          </p:cNvPr>
          <p:cNvSpPr txBox="1"/>
          <p:nvPr/>
        </p:nvSpPr>
        <p:spPr>
          <a:xfrm>
            <a:off x="449989" y="2584021"/>
            <a:ext cx="1873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7818BFE-C54E-F705-339A-2934CA7EF02F}"/>
              </a:ext>
            </a:extLst>
          </p:cNvPr>
          <p:cNvSpPr txBox="1"/>
          <p:nvPr/>
        </p:nvSpPr>
        <p:spPr>
          <a:xfrm>
            <a:off x="449989" y="3059509"/>
            <a:ext cx="4312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3A9CE2C-DFED-0070-AB88-03E48BFDCA43}"/>
              </a:ext>
            </a:extLst>
          </p:cNvPr>
          <p:cNvSpPr txBox="1"/>
          <p:nvPr/>
        </p:nvSpPr>
        <p:spPr>
          <a:xfrm>
            <a:off x="449989" y="3534997"/>
            <a:ext cx="3034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0" name="yt_image_13555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72826"/>
          <a:stretch/>
        </p:blipFill>
        <p:spPr bwMode="auto">
          <a:xfrm>
            <a:off x="10056440" y="1597727"/>
            <a:ext cx="1276882" cy="145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yt_shape_13550"/>
          <p:cNvSpPr txBox="1"/>
          <p:nvPr/>
        </p:nvSpPr>
        <p:spPr>
          <a:xfrm>
            <a:off x="540119" y="69269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，若点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分别是边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延长线上的点，其他条件不变，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中结论是否仍然成立？请作出判断并给予证明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zh-CN" altLang="zh-CN" sz="100" b="0" i="0" u="none" dirty="0">
              <a:noFill/>
              <a:effectLst/>
              <a:latin typeface="白正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26" name="yt_shape_13526"/>
              <p:cNvSpPr txBox="1"/>
              <p:nvPr/>
            </p:nvSpPr>
            <p:spPr>
              <a:xfrm>
                <a:off x="540000" y="1243645"/>
                <a:ext cx="6147517" cy="549772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证明：连结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的中点，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EDF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是平行四边形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的中点，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DCF.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3526" name="yt_shape_135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43645"/>
                <a:ext cx="6147517" cy="5497723"/>
              </a:xfrm>
              <a:prstGeom prst="rect">
                <a:avLst/>
              </a:prstGeom>
              <a:blipFill>
                <a:blip r:embed="rId2"/>
                <a:stretch>
                  <a:fillRect l="-3075" t="-887" r="-1587" b="-13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87F94F0-4AA7-6A4E-4AEC-5F1C34A85965}"/>
              </a:ext>
            </a:extLst>
          </p:cNvPr>
          <p:cNvSpPr txBox="1"/>
          <p:nvPr/>
        </p:nvSpPr>
        <p:spPr>
          <a:xfrm>
            <a:off x="449989" y="1196839"/>
            <a:ext cx="2966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证明：连结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E9A4DE7-6BD1-1783-ED4B-97A00DEE62DA}"/>
              </a:ext>
            </a:extLst>
          </p:cNvPr>
          <p:cNvSpPr txBox="1"/>
          <p:nvPr/>
        </p:nvSpPr>
        <p:spPr>
          <a:xfrm>
            <a:off x="449989" y="1672327"/>
            <a:ext cx="2585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A14143C-06F4-D2E4-F81E-8E64F4B701AA}"/>
              </a:ext>
            </a:extLst>
          </p:cNvPr>
          <p:cNvSpPr txBox="1"/>
          <p:nvPr/>
        </p:nvSpPr>
        <p:spPr>
          <a:xfrm>
            <a:off x="449989" y="2147815"/>
            <a:ext cx="163842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CA35876-3034-97FD-A4B5-27DEFAB4B599}"/>
              </a:ext>
            </a:extLst>
          </p:cNvPr>
          <p:cNvSpPr txBox="1"/>
          <p:nvPr/>
        </p:nvSpPr>
        <p:spPr>
          <a:xfrm>
            <a:off x="449989" y="2623303"/>
            <a:ext cx="2281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DF5D7CD-8920-A7D5-8A08-66E0741A5A9A}"/>
              </a:ext>
            </a:extLst>
          </p:cNvPr>
          <p:cNvSpPr txBox="1"/>
          <p:nvPr/>
        </p:nvSpPr>
        <p:spPr>
          <a:xfrm>
            <a:off x="449989" y="3098791"/>
            <a:ext cx="4101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EDF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AEAD72C-1C5C-07A5-6D4B-4918F70C7EC3}"/>
              </a:ext>
            </a:extLst>
          </p:cNvPr>
          <p:cNvSpPr txBox="1"/>
          <p:nvPr/>
        </p:nvSpPr>
        <p:spPr>
          <a:xfrm>
            <a:off x="449989" y="3574279"/>
            <a:ext cx="5739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A78788C-B37A-2B79-4479-40155A01A921}"/>
              </a:ext>
            </a:extLst>
          </p:cNvPr>
          <p:cNvSpPr txBox="1"/>
          <p:nvPr/>
        </p:nvSpPr>
        <p:spPr>
          <a:xfrm>
            <a:off x="449989" y="4049767"/>
            <a:ext cx="2631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B0DFFDB-301F-D550-DA8F-6FDD0A438CE7}"/>
              </a:ext>
            </a:extLst>
          </p:cNvPr>
          <p:cNvSpPr txBox="1"/>
          <p:nvPr/>
        </p:nvSpPr>
        <p:spPr>
          <a:xfrm>
            <a:off x="449989" y="4525255"/>
            <a:ext cx="2653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8751EAEC-61AF-6351-8299-F8196BD8FF8D}"/>
                  </a:ext>
                </a:extLst>
              </p:cNvPr>
              <p:cNvSpPr txBox="1"/>
              <p:nvPr/>
            </p:nvSpPr>
            <p:spPr>
              <a:xfrm>
                <a:off x="449989" y="5000743"/>
                <a:ext cx="62681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DCF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8751EAEC-61AF-6351-8299-F8196BD8FF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00743"/>
                <a:ext cx="6268148" cy="765061"/>
              </a:xfrm>
              <a:prstGeom prst="rect">
                <a:avLst/>
              </a:prstGeom>
              <a:blipFill>
                <a:blip r:embed="rId3"/>
                <a:stretch>
                  <a:fillRect l="-1556" r="-1070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EB29FF7A-B91B-A55C-20BA-9AFD0B73176F}"/>
              </a:ext>
            </a:extLst>
          </p:cNvPr>
          <p:cNvSpPr txBox="1"/>
          <p:nvPr/>
        </p:nvSpPr>
        <p:spPr>
          <a:xfrm>
            <a:off x="449989" y="5672192"/>
            <a:ext cx="351961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DCF.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95F6B60-000F-7790-8B29-7B2851CFE5F8}"/>
              </a:ext>
            </a:extLst>
          </p:cNvPr>
          <p:cNvSpPr txBox="1"/>
          <p:nvPr/>
        </p:nvSpPr>
        <p:spPr>
          <a:xfrm>
            <a:off x="449989" y="6147680"/>
            <a:ext cx="1731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yt_shape_13524"/>
          <p:cNvSpPr txBox="1"/>
          <p:nvPr/>
        </p:nvSpPr>
        <p:spPr>
          <a:xfrm>
            <a:off x="539999" y="771448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EDF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是正方形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</p:txBody>
      </p:sp>
      <p:pic>
        <p:nvPicPr>
          <p:cNvPr id="18" name="yt_image_13530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91743" y="1597921"/>
            <a:ext cx="2097405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2">
                <a:extLst>
                  <a:ext uri="{FF2B5EF4-FFF2-40B4-BE49-F238E27FC236}">
                    <a16:creationId xmlns:a16="http://schemas.microsoft.com/office/drawing/2014/main" id="{A680E3C2-BCBF-5025-C9A6-2F74F1579EDA}"/>
                  </a:ext>
                </a:extLst>
              </p:cNvPr>
              <p:cNvSpPr txBox="1"/>
              <p:nvPr/>
            </p:nvSpPr>
            <p:spPr>
              <a:xfrm>
                <a:off x="540000" y="1427986"/>
                <a:ext cx="5062604" cy="4362028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楷体" pitchFamily="24"/>
                  </a:rPr>
                  <a:t>和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CDF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lang="zh-CN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</m:t>
                            </m:r>
                            <m:r>
                              <m:rPr>
                                <m:nor/>
                              </m:rPr>
                              <a:rPr lang="zh-CN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lang="zh-CN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𝐷𝐶𝐹</m:t>
                            </m:r>
                            <m:r>
                              <m:rPr>
                                <m:nor/>
                              </m:rPr>
                              <a:rPr lang="zh-CN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lang="zh-CN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lang="zh-CN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>
                    <a:noFill/>
                    <a:latin typeface="白正"/>
                    <a:ea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CDF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S.A.S.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>
                    <a:noFill/>
                    <a:latin typeface="白正"/>
                    <a:ea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CDF.</a:t>
                </a:r>
                <a:r>
                  <a:rPr lang="zh-CN" altLang="zh-CN" sz="100">
                    <a:noFill/>
                    <a:latin typeface="白正"/>
                    <a:ea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EDF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楷体" pitchFamily="24"/>
                  </a:rPr>
                  <a:t>是菱形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>
                    <a:noFill/>
                    <a:latin typeface="白正"/>
                    <a:ea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EDC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>
                    <a:noFill/>
                    <a:latin typeface="白正"/>
                    <a:ea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EDC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CDF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EDF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90°.</a:t>
                </a:r>
                <a:r>
                  <a:rPr lang="zh-CN" altLang="zh-CN" sz="100">
                    <a:noFill/>
                    <a:latin typeface="白正"/>
                    <a:ea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EDF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楷体" pitchFamily="24"/>
                  </a:rPr>
                  <a:t>是正方形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>
                    <a:noFill/>
                    <a:latin typeface="白正"/>
                    <a:ea typeface="宋体"/>
                  </a:rPr>
                  <a:t>⁠</a:t>
                </a:r>
                <a:endParaRPr lang="zh-CN" altLang="en-US"/>
              </a:p>
            </p:txBody>
          </p:sp>
        </mc:Choice>
        <mc:Fallback xmlns="" xmlns:a16="http://schemas.microsoft.com/office/drawing/2014/main">
          <p:sp>
            <p:nvSpPr>
              <p:cNvPr id="2" name="yt_shape_2" descr="{&quot;rangeId&quot;:20,&quot;mathAnswerShape&quot;:1,&quot;NoSplit&quot;:1}">
                <a:extLst>
                  <a:ext uri="{FF2B5EF4-FFF2-40B4-BE49-F238E27FC236}">
                    <a16:creationId xmlns:a16="http://schemas.microsoft.com/office/drawing/2014/main" id="{A680E3C2-BCBF-5025-C9A6-2F74F1579E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27986"/>
                <a:ext cx="5062604" cy="4362028"/>
              </a:xfrm>
              <a:prstGeom prst="rect">
                <a:avLst/>
              </a:prstGeom>
              <a:blipFill>
                <a:blip r:embed="rId2"/>
                <a:stretch>
                  <a:fillRect l="-3735" b="-3492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0710CC3-9B21-92C6-7883-6F1C2E1B71A9}"/>
                  </a:ext>
                </a:extLst>
              </p:cNvPr>
              <p:cNvSpPr txBox="1"/>
              <p:nvPr/>
            </p:nvSpPr>
            <p:spPr>
              <a:xfrm>
                <a:off x="449989" y="1381180"/>
                <a:ext cx="5193728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20, 'mathAnswerShape': 1, 'NoSplit': 1}">
                <a:extLst>
                  <a:ext uri="{FF2B5EF4-FFF2-40B4-BE49-F238E27FC236}">
                    <a16:creationId xmlns:a16="http://schemas.microsoft.com/office/drawing/2014/main" id="{B0710CC3-9B21-92C6-7883-6F1C2E1B71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81180"/>
                <a:ext cx="5193728" cy="1611643"/>
              </a:xfrm>
              <a:prstGeom prst="rect">
                <a:avLst/>
              </a:prstGeom>
              <a:blipFill>
                <a:blip r:embed="rId3"/>
                <a:stretch>
                  <a:fillRect l="-18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B2E5B67-1E3B-CC35-2D54-8509F8293199}"/>
              </a:ext>
            </a:extLst>
          </p:cNvPr>
          <p:cNvSpPr txBox="1"/>
          <p:nvPr/>
        </p:nvSpPr>
        <p:spPr>
          <a:xfrm>
            <a:off x="449989" y="2899211"/>
            <a:ext cx="4323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S.A.S.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3841C75-1724-3A83-BCF0-8555EC273013}"/>
              </a:ext>
            </a:extLst>
          </p:cNvPr>
          <p:cNvSpPr txBox="1"/>
          <p:nvPr/>
        </p:nvSpPr>
        <p:spPr>
          <a:xfrm>
            <a:off x="449989" y="3374699"/>
            <a:ext cx="407841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6B23DFD-7B18-3012-7528-F1E6F1F62071}"/>
              </a:ext>
            </a:extLst>
          </p:cNvPr>
          <p:cNvSpPr txBox="1"/>
          <p:nvPr/>
        </p:nvSpPr>
        <p:spPr>
          <a:xfrm>
            <a:off x="449989" y="3850187"/>
            <a:ext cx="3186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EDF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F611274-88F7-8995-D68F-8CFBE67F199C}"/>
              </a:ext>
            </a:extLst>
          </p:cNvPr>
          <p:cNvSpPr txBox="1"/>
          <p:nvPr/>
        </p:nvSpPr>
        <p:spPr>
          <a:xfrm>
            <a:off x="449989" y="4325676"/>
            <a:ext cx="4926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F0DF368-2858-FBA9-B655-ACC8CB374085}"/>
              </a:ext>
            </a:extLst>
          </p:cNvPr>
          <p:cNvSpPr txBox="1"/>
          <p:nvPr/>
        </p:nvSpPr>
        <p:spPr>
          <a:xfrm>
            <a:off x="449989" y="4801163"/>
            <a:ext cx="4596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600FCCE-8386-29F4-62CC-50CC2397C97A}"/>
              </a:ext>
            </a:extLst>
          </p:cNvPr>
          <p:cNvSpPr txBox="1"/>
          <p:nvPr/>
        </p:nvSpPr>
        <p:spPr>
          <a:xfrm>
            <a:off x="449989" y="5276651"/>
            <a:ext cx="3491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EDF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是正方形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3524"/>
          <p:cNvSpPr txBox="1"/>
          <p:nvPr/>
        </p:nvSpPr>
        <p:spPr>
          <a:xfrm>
            <a:off x="447780" y="840245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EDF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是正方形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</p:txBody>
      </p:sp>
      <p:pic>
        <p:nvPicPr>
          <p:cNvPr id="15" name="yt_image_13530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91743" y="1597921"/>
            <a:ext cx="2097405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28" name="yt_shape_13528"/>
              <p:cNvSpPr txBox="1"/>
              <p:nvPr/>
            </p:nvSpPr>
            <p:spPr>
              <a:xfrm>
                <a:off x="540000" y="1612975"/>
                <a:ext cx="6408806" cy="558826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解：过点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'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于点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'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EDF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是正方形，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EDF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为等腰直角三角形，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易得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DCE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'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'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的中点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不与端点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重合，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3528" name="yt_shape_135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12975"/>
                <a:ext cx="6408806" cy="5588261"/>
              </a:xfrm>
              <a:prstGeom prst="rect">
                <a:avLst/>
              </a:prstGeom>
              <a:blipFill>
                <a:blip r:embed="rId2"/>
                <a:stretch>
                  <a:fillRect l="-2950" t="-983" r="-1713" b="-10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D9DEF07-C1A5-F291-FC70-B56DED80765F}"/>
              </a:ext>
            </a:extLst>
          </p:cNvPr>
          <p:cNvSpPr txBox="1"/>
          <p:nvPr/>
        </p:nvSpPr>
        <p:spPr>
          <a:xfrm>
            <a:off x="449989" y="1566169"/>
            <a:ext cx="4823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解：过点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5E578AD-C1D1-5583-02B1-885BD23245D5}"/>
              </a:ext>
            </a:extLst>
          </p:cNvPr>
          <p:cNvSpPr txBox="1"/>
          <p:nvPr/>
        </p:nvSpPr>
        <p:spPr>
          <a:xfrm>
            <a:off x="449989" y="1916832"/>
            <a:ext cx="3720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EDF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是正方形，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DF85B3B-FD15-449D-62F1-F2C9E06FEE1C}"/>
              </a:ext>
            </a:extLst>
          </p:cNvPr>
          <p:cNvSpPr txBox="1"/>
          <p:nvPr/>
        </p:nvSpPr>
        <p:spPr>
          <a:xfrm>
            <a:off x="449989" y="2296063"/>
            <a:ext cx="26645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EDF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982ED20-3982-6612-7202-9360F36AB0CC}"/>
              </a:ext>
            </a:extLst>
          </p:cNvPr>
          <p:cNvSpPr txBox="1"/>
          <p:nvPr/>
        </p:nvSpPr>
        <p:spPr>
          <a:xfrm>
            <a:off x="449989" y="2703862"/>
            <a:ext cx="4159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为等腰直角三角形，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F6E812B-2BEE-5BE6-DAA0-7C3089725DDB}"/>
              </a:ext>
            </a:extLst>
          </p:cNvPr>
          <p:cNvSpPr txBox="1"/>
          <p:nvPr/>
        </p:nvSpPr>
        <p:spPr>
          <a:xfrm>
            <a:off x="449989" y="3068221"/>
            <a:ext cx="4045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DE44BBC-AC40-FEAA-5066-987F9F70E249}"/>
              </a:ext>
            </a:extLst>
          </p:cNvPr>
          <p:cNvSpPr txBox="1"/>
          <p:nvPr/>
        </p:nvSpPr>
        <p:spPr>
          <a:xfrm>
            <a:off x="449989" y="3440740"/>
            <a:ext cx="65269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易得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7A3E45C-9BCC-44DA-1EFF-B846257AA20A}"/>
              </a:ext>
            </a:extLst>
          </p:cNvPr>
          <p:cNvSpPr txBox="1"/>
          <p:nvPr/>
        </p:nvSpPr>
        <p:spPr>
          <a:xfrm>
            <a:off x="449989" y="3790227"/>
            <a:ext cx="27597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的中点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B253B43-DF55-1635-8BED-ECF5C29D507F}"/>
                  </a:ext>
                </a:extLst>
              </p:cNvPr>
              <p:cNvSpPr txBox="1"/>
              <p:nvPr/>
            </p:nvSpPr>
            <p:spPr>
              <a:xfrm>
                <a:off x="449989" y="4096274"/>
                <a:ext cx="25756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'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B253B43-DF55-1635-8BED-ECF5C29D50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96274"/>
                <a:ext cx="2575624" cy="765061"/>
              </a:xfrm>
              <a:prstGeom prst="rect">
                <a:avLst/>
              </a:prstGeom>
              <a:blipFill>
                <a:blip r:embed="rId3"/>
                <a:stretch>
                  <a:fillRect l="-3791" r="-3555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63A8BC8-E897-1E1F-D3FB-B4FEAA635D7B}"/>
                  </a:ext>
                </a:extLst>
              </p:cNvPr>
              <p:cNvSpPr txBox="1"/>
              <p:nvPr/>
            </p:nvSpPr>
            <p:spPr>
              <a:xfrm>
                <a:off x="449989" y="4646913"/>
                <a:ext cx="167563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63A8BC8-E897-1E1F-D3FB-B4FEAA635D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46913"/>
                <a:ext cx="1675638" cy="613931"/>
              </a:xfrm>
              <a:prstGeom prst="rect">
                <a:avLst/>
              </a:prstGeom>
              <a:blipFill>
                <a:blip r:embed="rId4"/>
                <a:stretch>
                  <a:fillRect l="-5818" r="-5091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CA888BFB-2A90-C794-CED0-E9D2869B36DE}"/>
              </a:ext>
            </a:extLst>
          </p:cNvPr>
          <p:cNvSpPr txBox="1"/>
          <p:nvPr/>
        </p:nvSpPr>
        <p:spPr>
          <a:xfrm>
            <a:off x="449989" y="5030159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不与端点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重合，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CA9F6ED-0FE5-7B87-B3A5-688486355985}"/>
                  </a:ext>
                </a:extLst>
              </p:cNvPr>
              <p:cNvSpPr txBox="1"/>
              <p:nvPr/>
            </p:nvSpPr>
            <p:spPr>
              <a:xfrm>
                <a:off x="449989" y="5397142"/>
                <a:ext cx="209791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CA9F6ED-0FE5-7B87-B3A5-6884863559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97142"/>
                <a:ext cx="2097914" cy="554686"/>
              </a:xfrm>
              <a:prstGeom prst="rect">
                <a:avLst/>
              </a:prstGeom>
              <a:blipFill>
                <a:blip r:embed="rId5"/>
                <a:stretch>
                  <a:fillRect l="-4651" r="-4651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yt_shape_13524"/>
          <p:cNvSpPr txBox="1"/>
          <p:nvPr/>
        </p:nvSpPr>
        <p:spPr>
          <a:xfrm>
            <a:off x="540119" y="764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当点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在什么位置时，四边形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EDF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的面积最小？并求四边形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EDF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面积的最小值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8" name="yt_image_13530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891743" y="1597921"/>
            <a:ext cx="2097405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28A5CB65-4A63-61E4-E5DE-48C39694BC7A}"/>
              </a:ext>
            </a:extLst>
          </p:cNvPr>
          <p:cNvSpPr txBox="1"/>
          <p:nvPr/>
        </p:nvSpPr>
        <p:spPr>
          <a:xfrm>
            <a:off x="449989" y="5792693"/>
            <a:ext cx="198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11EAC32-AEEB-9848-86A6-357B22799589}"/>
              </a:ext>
            </a:extLst>
          </p:cNvPr>
          <p:cNvSpPr txBox="1"/>
          <p:nvPr/>
        </p:nvSpPr>
        <p:spPr>
          <a:xfrm>
            <a:off x="449989" y="6183525"/>
            <a:ext cx="91304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当点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为线段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的中点时，四边形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EDF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的面积最小，最小值为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9" grpId="0" build="allAtOnce"/>
      <p:bldP spid="2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33" name="yt_shape_13533"/>
          <p:cNvSpPr txBox="1"/>
          <p:nvPr/>
        </p:nvSpPr>
        <p:spPr>
          <a:xfrm>
            <a:off x="540000" y="1081825"/>
            <a:ext cx="672299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利用正方形的性质与判定解决线段问题</a:t>
            </a:r>
          </a:p>
        </p:txBody>
      </p:sp>
      <p:sp>
        <p:nvSpPr>
          <p:cNvPr id="13534" name="yt_shape_13534"/>
          <p:cNvSpPr txBox="1"/>
          <p:nvPr/>
        </p:nvSpPr>
        <p:spPr>
          <a:xfrm>
            <a:off x="540120" y="158613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乐山实验中学月考卷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矩形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绕点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顺时针旋转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它的两边分别交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或它们的延长线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535" name="yt_image_13535" title="H_157.11772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7995" y="3181784"/>
            <a:ext cx="4636008" cy="1995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37" name="yt_shape_13537"/>
          <p:cNvSpPr txBox="1"/>
          <p:nvPr/>
        </p:nvSpPr>
        <p:spPr>
          <a:xfrm>
            <a:off x="540120" y="522752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绕点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旋转到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时，请你直接写出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的数量关系：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698822275745" title="H_28.770866">
            <a:extLst>
              <a:ext uri="{FF2B5EF4-FFF2-40B4-BE49-F238E27FC236}">
                <a16:creationId xmlns:a16="http://schemas.microsoft.com/office/drawing/2014/main" id="{42A34BBA-A897-5F48-989D-551B61FAB6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23698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6ABF116-41CC-0476-A605-F480C601EEE3}"/>
              </a:ext>
            </a:extLst>
          </p:cNvPr>
          <p:cNvSpPr txBox="1"/>
          <p:nvPr/>
        </p:nvSpPr>
        <p:spPr>
          <a:xfrm>
            <a:off x="1364509" y="5656209"/>
            <a:ext cx="1654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40" name="yt_shape_13540"/>
              <p:cNvSpPr txBox="1"/>
              <p:nvPr/>
            </p:nvSpPr>
            <p:spPr>
              <a:xfrm>
                <a:off x="540000" y="2204864"/>
                <a:ext cx="5118709" cy="44320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证明如下：如图，延长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至点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使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，连结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易证四边形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是正方形，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𝐴𝐵𝐸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𝐷𝑁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S.A.S.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3540" name="yt_shape_135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04864"/>
                <a:ext cx="5118709" cy="4432047"/>
              </a:xfrm>
              <a:prstGeom prst="rect">
                <a:avLst/>
              </a:prstGeom>
              <a:blipFill>
                <a:blip r:embed="rId2"/>
                <a:stretch>
                  <a:fillRect l="-3695" t="-1238" b="-1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D3B2F62-B569-1BAA-5206-CCEBA3CE413E}"/>
              </a:ext>
            </a:extLst>
          </p:cNvPr>
          <p:cNvSpPr txBox="1"/>
          <p:nvPr/>
        </p:nvSpPr>
        <p:spPr>
          <a:xfrm>
            <a:off x="449989" y="2158058"/>
            <a:ext cx="4734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证明如下：如图，延长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至点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3074792-26E1-9ED2-DF9E-96B38DE62F8B}"/>
              </a:ext>
            </a:extLst>
          </p:cNvPr>
          <p:cNvSpPr txBox="1"/>
          <p:nvPr/>
        </p:nvSpPr>
        <p:spPr>
          <a:xfrm>
            <a:off x="449989" y="2633546"/>
            <a:ext cx="2999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使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，连结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7243122-B4C1-48A8-2F09-516824E3E6DD}"/>
              </a:ext>
            </a:extLst>
          </p:cNvPr>
          <p:cNvSpPr txBox="1"/>
          <p:nvPr/>
        </p:nvSpPr>
        <p:spPr>
          <a:xfrm>
            <a:off x="449989" y="3109034"/>
            <a:ext cx="4075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易证四边形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是正方形，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F0BADC7-1E02-DA79-8456-CA4A881BA3E7}"/>
              </a:ext>
            </a:extLst>
          </p:cNvPr>
          <p:cNvSpPr txBox="1"/>
          <p:nvPr/>
        </p:nvSpPr>
        <p:spPr>
          <a:xfrm>
            <a:off x="449989" y="3584522"/>
            <a:ext cx="4274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40C6D05-7CED-7847-A242-73A83032E05E}"/>
              </a:ext>
            </a:extLst>
          </p:cNvPr>
          <p:cNvSpPr txBox="1"/>
          <p:nvPr/>
        </p:nvSpPr>
        <p:spPr>
          <a:xfrm>
            <a:off x="449989" y="4060010"/>
            <a:ext cx="1731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71BD232-8E81-5231-91E8-B631B3A1A21E}"/>
                  </a:ext>
                </a:extLst>
              </p:cNvPr>
              <p:cNvSpPr txBox="1"/>
              <p:nvPr/>
            </p:nvSpPr>
            <p:spPr>
              <a:xfrm>
                <a:off x="449989" y="4293096"/>
                <a:ext cx="524929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𝐷𝑁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71BD232-8E81-5231-91E8-B631B3A1A2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93096"/>
                <a:ext cx="5249291" cy="1611643"/>
              </a:xfrm>
              <a:prstGeom prst="rect">
                <a:avLst/>
              </a:prstGeom>
              <a:blipFill>
                <a:blip r:embed="rId3"/>
                <a:stretch>
                  <a:fillRect l="-18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32B7F31D-CC22-EDD6-3A7F-1841C67F444A}"/>
              </a:ext>
            </a:extLst>
          </p:cNvPr>
          <p:cNvSpPr txBox="1"/>
          <p:nvPr/>
        </p:nvSpPr>
        <p:spPr>
          <a:xfrm>
            <a:off x="449989" y="5811127"/>
            <a:ext cx="41281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S.A.S.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3538"/>
          <p:cNvSpPr txBox="1"/>
          <p:nvPr/>
        </p:nvSpPr>
        <p:spPr>
          <a:xfrm>
            <a:off x="540119" y="86289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绕点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旋转到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中发现的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的数量关系还成立吗？如果不成立，请写出理由；如果成立，请证明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数量关系成立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A8775BF-DBBF-572F-5D5F-A77109146620}"/>
              </a:ext>
            </a:extLst>
          </p:cNvPr>
          <p:cNvSpPr txBox="1"/>
          <p:nvPr/>
        </p:nvSpPr>
        <p:spPr>
          <a:xfrm>
            <a:off x="450108" y="1700808"/>
            <a:ext cx="3456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数量关系成立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3" name="yt_image_13542" title="H_130.86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l="43113"/>
          <a:stretch/>
        </p:blipFill>
        <p:spPr bwMode="auto">
          <a:xfrm>
            <a:off x="8976320" y="1912165"/>
            <a:ext cx="2280309" cy="1661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11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2">
                <a:extLst>
                  <a:ext uri="{FF2B5EF4-FFF2-40B4-BE49-F238E27FC236}">
                    <a16:creationId xmlns:a16="http://schemas.microsoft.com/office/drawing/2014/main" id="{14C28571-3DFE-27C5-D087-87E6CB388172}"/>
                  </a:ext>
                </a:extLst>
              </p:cNvPr>
              <p:cNvSpPr txBox="1"/>
              <p:nvPr/>
            </p:nvSpPr>
            <p:spPr>
              <a:xfrm>
                <a:off x="540000" y="1683185"/>
                <a:ext cx="6841617" cy="4842159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EAB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AD.</a:t>
                </a:r>
                <a:r>
                  <a:rPr lang="zh-CN" altLang="zh-CN" sz="100">
                    <a:noFill/>
                    <a:latin typeface="白正"/>
                    <a:ea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BA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>
                    <a:noFill/>
                    <a:latin typeface="白正"/>
                    <a:ea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EAB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BA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EA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45°.</a:t>
                </a:r>
                <a:r>
                  <a:rPr lang="zh-CN" altLang="zh-CN" sz="100">
                    <a:noFill/>
                    <a:latin typeface="白正"/>
                    <a:ea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楷体" pitchFamily="24"/>
                  </a:rPr>
                  <a:t>和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NM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lang="zh-CN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𝐴𝑁</m:t>
                            </m:r>
                            <m:r>
                              <m:rPr>
                                <m:nor/>
                              </m:rPr>
                              <a:rPr lang="zh-CN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𝐸𝐴𝑀</m:t>
                            </m:r>
                            <m:r>
                              <a:rPr lang="zh-CN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𝑁𝐴𝑀</m:t>
                            </m:r>
                            <m:r>
                              <m:rPr>
                                <m:nor/>
                              </m:rPr>
                              <a:rPr lang="zh-CN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𝐴𝑀</m:t>
                            </m:r>
                            <m:r>
                              <a:rPr lang="zh-CN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𝐴𝑀</m:t>
                            </m:r>
                            <m:r>
                              <m:rPr>
                                <m:nor/>
                              </m:rPr>
                              <a:rPr lang="zh-CN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>
                    <a:noFill/>
                    <a:latin typeface="白正"/>
                    <a:ea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NM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S.A.S.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>
                    <a:noFill/>
                    <a:latin typeface="白正"/>
                    <a:ea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6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6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NM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>
                    <a:noFill/>
                    <a:latin typeface="白正"/>
                    <a:ea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楷体" pitchFamily="24"/>
                  </a:rPr>
                  <a:t>分别是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楷体" pitchFamily="24"/>
                  </a:rPr>
                  <a:t>和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NM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楷体" pitchFamily="24"/>
                  </a:rPr>
                  <a:t>对应边上的高，</a:t>
                </a:r>
                <a:r>
                  <a:rPr lang="zh-CN" altLang="zh-CN" sz="100">
                    <a:noFill/>
                    <a:latin typeface="白正"/>
                    <a:ea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>
                    <a:noFill/>
                    <a:latin typeface="白正"/>
                    <a:ea typeface="宋体"/>
                  </a:rPr>
                  <a:t>⁠</a:t>
                </a:r>
                <a:endParaRPr lang="zh-CN" altLang="en-US"/>
              </a:p>
            </p:txBody>
          </p:sp>
        </mc:Choice>
        <mc:Fallback xmlns="">
          <p:sp>
            <p:nvSpPr>
              <p:cNvPr id="2" name="yt_shape_2">
                <a:extLst>
                  <a:ext uri="{FF2B5EF4-FFF2-40B4-BE49-F238E27FC236}">
                    <a16:creationId xmlns:a16="http://schemas.microsoft.com/office/drawing/2014/main" id="{14C28571-3DFE-27C5-D087-87E6CB3881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83185"/>
                <a:ext cx="6841617" cy="4842159"/>
              </a:xfrm>
              <a:prstGeom prst="rect">
                <a:avLst/>
              </a:prstGeom>
              <a:blipFill>
                <a:blip r:embed="rId2"/>
                <a:stretch>
                  <a:fillRect l="-2763" t="-1008" r="-1337" b="-3149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A097153E-A862-D895-B3A8-812857BB4D26}"/>
              </a:ext>
            </a:extLst>
          </p:cNvPr>
          <p:cNvSpPr txBox="1"/>
          <p:nvPr/>
        </p:nvSpPr>
        <p:spPr>
          <a:xfrm>
            <a:off x="449989" y="1636379"/>
            <a:ext cx="416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828B83E-D9E5-DEFF-E8BD-89667D4EAF59}"/>
              </a:ext>
            </a:extLst>
          </p:cNvPr>
          <p:cNvSpPr txBox="1"/>
          <p:nvPr/>
        </p:nvSpPr>
        <p:spPr>
          <a:xfrm>
            <a:off x="449989" y="2111867"/>
            <a:ext cx="6082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AF1B717-0A47-848F-BB60-8884A82CF972}"/>
              </a:ext>
            </a:extLst>
          </p:cNvPr>
          <p:cNvSpPr txBox="1"/>
          <p:nvPr/>
        </p:nvSpPr>
        <p:spPr>
          <a:xfrm>
            <a:off x="449989" y="2587355"/>
            <a:ext cx="4764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BA51443-EB98-90E1-2C78-13AA5F076249}"/>
                  </a:ext>
                </a:extLst>
              </p:cNvPr>
              <p:cNvSpPr txBox="1"/>
              <p:nvPr/>
            </p:nvSpPr>
            <p:spPr>
              <a:xfrm>
                <a:off x="449989" y="3062843"/>
                <a:ext cx="5857303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𝐴𝑁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𝐸𝐴𝑀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𝑁𝐴𝑀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𝐴𝑀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𝐴𝑀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BA51443-EB98-90E1-2C78-13AA5F0762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62843"/>
                <a:ext cx="5857303" cy="1611643"/>
              </a:xfrm>
              <a:prstGeom prst="rect">
                <a:avLst/>
              </a:prstGeom>
              <a:blipFill>
                <a:blip r:embed="rId3"/>
                <a:stretch>
                  <a:fillRect l="-16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0E691A31-1C8F-BCE4-2EC7-2A31D763B3AB}"/>
              </a:ext>
            </a:extLst>
          </p:cNvPr>
          <p:cNvSpPr txBox="1"/>
          <p:nvPr/>
        </p:nvSpPr>
        <p:spPr>
          <a:xfrm>
            <a:off x="449989" y="4580874"/>
            <a:ext cx="4212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S.A.S.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34FC5FF-5158-1537-168E-ED4E92528D8C}"/>
              </a:ext>
            </a:extLst>
          </p:cNvPr>
          <p:cNvSpPr txBox="1"/>
          <p:nvPr/>
        </p:nvSpPr>
        <p:spPr>
          <a:xfrm>
            <a:off x="449989" y="5056362"/>
            <a:ext cx="3974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1946140-011A-A3CA-2D64-9D413C63D76E}"/>
              </a:ext>
            </a:extLst>
          </p:cNvPr>
          <p:cNvSpPr txBox="1"/>
          <p:nvPr/>
        </p:nvSpPr>
        <p:spPr>
          <a:xfrm>
            <a:off x="449989" y="5531850"/>
            <a:ext cx="6955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分别是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对应边上的高，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BFEB13B-443D-DAF3-52D4-7192B5D21F49}"/>
              </a:ext>
            </a:extLst>
          </p:cNvPr>
          <p:cNvSpPr txBox="1"/>
          <p:nvPr/>
        </p:nvSpPr>
        <p:spPr>
          <a:xfrm>
            <a:off x="449989" y="6007338"/>
            <a:ext cx="1731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3538"/>
          <p:cNvSpPr txBox="1"/>
          <p:nvPr/>
        </p:nvSpPr>
        <p:spPr>
          <a:xfrm>
            <a:off x="540119" y="84660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绕点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旋转到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中发现的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的数量关系还成立吗？如果不成立，请写出理由；如果成立，请证明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数量关系成立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3" name="yt_image_13542" title="H_130.86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l="43113"/>
          <a:stretch/>
        </p:blipFill>
        <p:spPr bwMode="auto">
          <a:xfrm>
            <a:off x="8976320" y="1912165"/>
            <a:ext cx="2280309" cy="1661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5" name="yt_shape_13545"/>
          <p:cNvSpPr txBox="1"/>
          <p:nvPr/>
        </p:nvSpPr>
        <p:spPr>
          <a:xfrm>
            <a:off x="540120" y="147089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，在正方形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分别是边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上的点，且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连结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，过点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FC.</a:t>
            </a:r>
          </a:p>
        </p:txBody>
      </p:sp>
      <p:pic>
        <p:nvPicPr>
          <p:cNvPr id="13546" name="yt_image_13546" title="H_135.30472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r="65400"/>
          <a:stretch/>
        </p:blipFill>
        <p:spPr bwMode="auto">
          <a:xfrm>
            <a:off x="9696400" y="3081741"/>
            <a:ext cx="1779663" cy="1718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48" name="yt_shape_13548"/>
          <p:cNvSpPr txBox="1"/>
          <p:nvPr/>
        </p:nvSpPr>
        <p:spPr>
          <a:xfrm>
            <a:off x="540119" y="2492896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请判断：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的数量关系是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，位置关系是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7CF27F1-EE2D-6ECD-B9E7-8F4F7F2FD1E1}"/>
              </a:ext>
            </a:extLst>
          </p:cNvPr>
          <p:cNvSpPr txBox="1"/>
          <p:nvPr/>
        </p:nvSpPr>
        <p:spPr>
          <a:xfrm>
            <a:off x="5649171" y="2446090"/>
            <a:ext cx="1569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FB79AC9-1928-C79C-3F55-F2E41FC1F1EA}"/>
              </a:ext>
            </a:extLst>
          </p:cNvPr>
          <p:cNvSpPr txBox="1"/>
          <p:nvPr/>
        </p:nvSpPr>
        <p:spPr>
          <a:xfrm>
            <a:off x="9171832" y="2446090"/>
            <a:ext cx="1569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6914992-CC02-B972-510E-A30147BC8A90}"/>
              </a:ext>
            </a:extLst>
          </p:cNvPr>
          <p:cNvSpPr txBox="1"/>
          <p:nvPr/>
        </p:nvSpPr>
        <p:spPr>
          <a:xfrm>
            <a:off x="450108" y="1804170"/>
            <a:ext cx="75651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成立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的延长线于点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FD13BA6-FE2B-5D8B-6188-F5B2BFC8C0DE}"/>
              </a:ext>
            </a:extLst>
          </p:cNvPr>
          <p:cNvSpPr txBox="1"/>
          <p:nvPr/>
        </p:nvSpPr>
        <p:spPr>
          <a:xfrm>
            <a:off x="450108" y="2279658"/>
            <a:ext cx="5171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8A61C51-A1C1-37AD-E16F-527B4B985692}"/>
              </a:ext>
            </a:extLst>
          </p:cNvPr>
          <p:cNvSpPr txBox="1"/>
          <p:nvPr/>
        </p:nvSpPr>
        <p:spPr>
          <a:xfrm>
            <a:off x="450108" y="2755146"/>
            <a:ext cx="3461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7F64D87-9B45-C59E-F477-64A82BAB4661}"/>
              </a:ext>
            </a:extLst>
          </p:cNvPr>
          <p:cNvSpPr txBox="1"/>
          <p:nvPr/>
        </p:nvSpPr>
        <p:spPr>
          <a:xfrm>
            <a:off x="450108" y="3230634"/>
            <a:ext cx="2712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7CE421D-DF9E-8A91-F4FF-038299B0F858}"/>
                  </a:ext>
                </a:extLst>
              </p:cNvPr>
              <p:cNvSpPr txBox="1"/>
              <p:nvPr/>
            </p:nvSpPr>
            <p:spPr>
              <a:xfrm>
                <a:off x="450108" y="3706122"/>
                <a:ext cx="5625528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HG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与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𝐺𝐻𝐸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𝐸𝐶𝐷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𝐻𝐺𝐸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𝐸𝐺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9, 'NoSplit': 1}">
                <a:extLst>
                  <a:ext uri="{FF2B5EF4-FFF2-40B4-BE49-F238E27FC236}">
                    <a16:creationId xmlns:a16="http://schemas.microsoft.com/office/drawing/2014/main" id="{37CE421D-DF9E-8A91-F4FF-038299B0F8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06122"/>
                <a:ext cx="5625528" cy="1611643"/>
              </a:xfrm>
              <a:prstGeom prst="rect">
                <a:avLst/>
              </a:prstGeom>
              <a:blipFill>
                <a:blip r:embed="rId3"/>
                <a:stretch>
                  <a:fillRect l="-1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4FAD27F2-EE49-8969-63E2-1B3E2C52A436}"/>
              </a:ext>
            </a:extLst>
          </p:cNvPr>
          <p:cNvSpPr txBox="1"/>
          <p:nvPr/>
        </p:nvSpPr>
        <p:spPr>
          <a:xfrm>
            <a:off x="450108" y="5224153"/>
            <a:ext cx="4390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A.A.S.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9FD77DD-9017-2DCB-66E5-0F8C2834A914}"/>
              </a:ext>
            </a:extLst>
          </p:cNvPr>
          <p:cNvSpPr txBox="1"/>
          <p:nvPr/>
        </p:nvSpPr>
        <p:spPr>
          <a:xfrm>
            <a:off x="450108" y="5699641"/>
            <a:ext cx="3136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0C7D666-EB5B-7CE0-3567-1A0C977067AC}"/>
              </a:ext>
            </a:extLst>
          </p:cNvPr>
          <p:cNvSpPr txBox="1"/>
          <p:nvPr/>
        </p:nvSpPr>
        <p:spPr>
          <a:xfrm>
            <a:off x="450108" y="6175129"/>
            <a:ext cx="3332290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" name="yt_image_13555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l="31450" r="24109"/>
          <a:stretch/>
        </p:blipFill>
        <p:spPr bwMode="auto">
          <a:xfrm>
            <a:off x="9264352" y="1867646"/>
            <a:ext cx="2088232" cy="145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yt_shape_13548"/>
          <p:cNvSpPr txBox="1"/>
          <p:nvPr/>
        </p:nvSpPr>
        <p:spPr>
          <a:xfrm>
            <a:off x="540119" y="880649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，若点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延长线上的点，其他条件不变，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中结论是否仍然成立？请作出判断并给予证明；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</TotalTime>
  <Words>2265</Words>
  <Application>Microsoft Office PowerPoint</Application>
  <PresentationFormat>宽屏</PresentationFormat>
  <Paragraphs>167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51</cp:revision>
  <dcterms:created xsi:type="dcterms:W3CDTF">2023-05-05T05:33:04Z</dcterms:created>
  <dcterms:modified xsi:type="dcterms:W3CDTF">2023-11-02T12:28:57Z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