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0" r:id="rId3"/>
    <p:sldId id="365" r:id="rId4"/>
    <p:sldId id="371" r:id="rId5"/>
    <p:sldId id="372" r:id="rId6"/>
    <p:sldId id="366" r:id="rId7"/>
    <p:sldId id="373" r:id="rId8"/>
    <p:sldId id="368" r:id="rId9"/>
    <p:sldId id="374" r:id="rId10"/>
    <p:sldId id="375" r:id="rId11"/>
    <p:sldId id="37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13398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3" name="yt_shape_11853"/>
          <p:cNvSpPr txBox="1"/>
          <p:nvPr/>
        </p:nvSpPr>
        <p:spPr>
          <a:xfrm>
            <a:off x="540000" y="1325300"/>
            <a:ext cx="333745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最大利润问题</a:t>
            </a:r>
          </a:p>
        </p:txBody>
      </p:sp>
      <p:sp>
        <p:nvSpPr>
          <p:cNvPr id="11854" name="yt_shape_11854"/>
          <p:cNvSpPr txBox="1"/>
          <p:nvPr/>
        </p:nvSpPr>
        <p:spPr>
          <a:xfrm>
            <a:off x="540119" y="1829610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深圳市中考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端午节前夕，某商铺用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元购进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个肉粽和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个蜜枣粽，肉粽的进货单价比蜜枣粽的进货单价多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肉粽和蜜枣粽的进货单价分别是多少元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pic>
        <p:nvPicPr>
          <p:cNvPr id="3" name="yt_shape_1698822101112" title="H_28.770866">
            <a:extLst>
              <a:ext uri="{FF2B5EF4-FFF2-40B4-BE49-F238E27FC236}">
                <a16:creationId xmlns:a16="http://schemas.microsoft.com/office/drawing/2014/main" id="{3976728B-8AC7-6DD6-DCA1-8F4FAB51EE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67173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D6B2F6-15FD-EC33-C671-3905DA5C31AF}"/>
              </a:ext>
            </a:extLst>
          </p:cNvPr>
          <p:cNvSpPr txBox="1"/>
          <p:nvPr/>
        </p:nvSpPr>
        <p:spPr>
          <a:xfrm>
            <a:off x="450108" y="3320792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设蜜枣粽的进货单价是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AF7F13-AD0F-D0B8-32FE-0272ADFD2E44}"/>
              </a:ext>
            </a:extLst>
          </p:cNvPr>
          <p:cNvSpPr txBox="1"/>
          <p:nvPr/>
        </p:nvSpPr>
        <p:spPr>
          <a:xfrm>
            <a:off x="450108" y="3796280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则肉粽的进货单价是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0479EE-F571-EF3F-3D3F-848007A2DA91}"/>
              </a:ext>
            </a:extLst>
          </p:cNvPr>
          <p:cNvSpPr txBox="1"/>
          <p:nvPr/>
        </p:nvSpPr>
        <p:spPr>
          <a:xfrm>
            <a:off x="450108" y="4271768"/>
            <a:ext cx="471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75FC19-0D02-5294-0639-821D3B19793A}"/>
              </a:ext>
            </a:extLst>
          </p:cNvPr>
          <p:cNvSpPr txBox="1"/>
          <p:nvPr/>
        </p:nvSpPr>
        <p:spPr>
          <a:xfrm>
            <a:off x="450108" y="4753712"/>
            <a:ext cx="397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14BBB8-6E32-592B-F30C-2BF93D356DFA}"/>
              </a:ext>
            </a:extLst>
          </p:cNvPr>
          <p:cNvSpPr txBox="1"/>
          <p:nvPr/>
        </p:nvSpPr>
        <p:spPr>
          <a:xfrm>
            <a:off x="450108" y="5229200"/>
            <a:ext cx="7419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答：蜜枣粽的进货单价是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元，肉粽的进货单价是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90" name="yt_shape_11890"/>
              <p:cNvSpPr txBox="1"/>
              <p:nvPr/>
            </p:nvSpPr>
            <p:spPr>
              <a:xfrm>
                <a:off x="540000" y="2996952"/>
                <a:ext cx="6626494" cy="2672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知当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的值最大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由题意得：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×60+40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14×60+19×40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的最大值为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890" name="yt_shape_118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6952"/>
                <a:ext cx="6626494" cy="2672526"/>
              </a:xfrm>
              <a:prstGeom prst="rect">
                <a:avLst/>
              </a:prstGeom>
              <a:blipFill>
                <a:blip r:embed="rId2"/>
                <a:stretch>
                  <a:fillRect l="-2852" t="-2055" r="-1840" b="-6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F27E46B-3F7B-3059-5B6A-13F77B47D59D}"/>
              </a:ext>
            </a:extLst>
          </p:cNvPr>
          <p:cNvSpPr txBox="1"/>
          <p:nvPr/>
        </p:nvSpPr>
        <p:spPr>
          <a:xfrm>
            <a:off x="449989" y="2950146"/>
            <a:ext cx="646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知当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的值最大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B86643-F540-DB93-257B-CBE331A01D00}"/>
              </a:ext>
            </a:extLst>
          </p:cNvPr>
          <p:cNvSpPr txBox="1"/>
          <p:nvPr/>
        </p:nvSpPr>
        <p:spPr>
          <a:xfrm>
            <a:off x="449989" y="342563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由题意得：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622E225-0E97-FD5D-A9AD-3B61BF734163}"/>
                  </a:ext>
                </a:extLst>
              </p:cNvPr>
              <p:cNvSpPr txBox="1"/>
              <p:nvPr/>
            </p:nvSpPr>
            <p:spPr>
              <a:xfrm>
                <a:off x="449989" y="3901122"/>
                <a:ext cx="6742493" cy="889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×60+40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14×60+19×40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622E225-0E97-FD5D-A9AD-3B61BF7341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1122"/>
                <a:ext cx="6742493" cy="889458"/>
              </a:xfrm>
              <a:prstGeom prst="rect">
                <a:avLst/>
              </a:prstGeom>
              <a:blipFill>
                <a:blip r:embed="rId3"/>
                <a:stretch>
                  <a:fillRect r="-1447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C417486-32ED-BFEE-B95D-064B0CCF082A}"/>
              </a:ext>
            </a:extLst>
          </p:cNvPr>
          <p:cNvSpPr txBox="1"/>
          <p:nvPr/>
        </p:nvSpPr>
        <p:spPr>
          <a:xfrm>
            <a:off x="449989" y="4696968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99C057-A6EC-C94E-D685-F0ED8DD43976}"/>
              </a:ext>
            </a:extLst>
          </p:cNvPr>
          <p:cNvSpPr txBox="1"/>
          <p:nvPr/>
        </p:nvSpPr>
        <p:spPr>
          <a:xfrm>
            <a:off x="449989" y="5172456"/>
            <a:ext cx="29915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1885"/>
              <p:cNvSpPr txBox="1"/>
              <p:nvPr/>
            </p:nvSpPr>
            <p:spPr>
              <a:xfrm>
                <a:off x="540119" y="1120877"/>
                <a:ext cx="11316521" cy="18767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的条件下，超市在获得的利润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取得最大值时，决定售出的甲种水果每千克降价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元，乙种水果每千克降价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元，若要保证利润率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利润率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利润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本金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不低于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的最大值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 </a:t>
                </a:r>
                <a:r>
                  <a:rPr lang="zh-CN" altLang="zh-CN" sz="100" b="0" i="0" u="none" dirty="0" smtClean="0">
                    <a:noFill/>
                    <a:effectLst/>
                    <a:latin typeface="白正"/>
                    <a:ea typeface="宋体"/>
                  </a:rPr>
                  <a:t>⁠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</a:endParaRPr>
              </a:p>
            </p:txBody>
          </p:sp>
        </mc:Choice>
        <mc:Fallback xmlns="">
          <p:sp>
            <p:nvSpPr>
              <p:cNvPr id="8" name="yt_shape_118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20877"/>
                <a:ext cx="11316521" cy="1876796"/>
              </a:xfrm>
              <a:prstGeom prst="rect">
                <a:avLst/>
              </a:prstGeom>
              <a:blipFill>
                <a:blip r:embed="rId4"/>
                <a:stretch>
                  <a:fillRect l="-1670" t="-2922" r="-1131" b="-6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8650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8" name="yt_shape_11858"/>
          <p:cNvSpPr txBox="1"/>
          <p:nvPr/>
        </p:nvSpPr>
        <p:spPr>
          <a:xfrm>
            <a:off x="540119" y="2093895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答：蜜枣粽的进货单价是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元，肉粽的进货单价是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设第二批购进肉粽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个，获得的利润为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元，则购进蜜枣粽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由题意得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，可得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所以当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有最大值，最大值为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答：第二批购进肉粽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个时，全部售完后获得的利润最大，第二批粽子的最大利润是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23D48A-31AA-B594-2E45-A15C92599D3B}"/>
              </a:ext>
            </a:extLst>
          </p:cNvPr>
          <p:cNvSpPr txBox="1"/>
          <p:nvPr/>
        </p:nvSpPr>
        <p:spPr>
          <a:xfrm>
            <a:off x="450108" y="2998065"/>
            <a:ext cx="10482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设第二批购进肉粽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个，获得的利润为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元，则购进蜜枣粽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777B53-9E78-D9D1-F2BC-28DF8B1EFFAC}"/>
              </a:ext>
            </a:extLst>
          </p:cNvPr>
          <p:cNvSpPr txBox="1"/>
          <p:nvPr/>
        </p:nvSpPr>
        <p:spPr>
          <a:xfrm>
            <a:off x="450108" y="3473553"/>
            <a:ext cx="11210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6D3EB1-4C60-B691-CBF6-CBCE8CA1140D}"/>
              </a:ext>
            </a:extLst>
          </p:cNvPr>
          <p:cNvSpPr txBox="1"/>
          <p:nvPr/>
        </p:nvSpPr>
        <p:spPr>
          <a:xfrm>
            <a:off x="450108" y="3949041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344E4D-4FFF-3A6B-BD38-9511499A9252}"/>
              </a:ext>
            </a:extLst>
          </p:cNvPr>
          <p:cNvSpPr txBox="1"/>
          <p:nvPr/>
        </p:nvSpPr>
        <p:spPr>
          <a:xfrm>
            <a:off x="450108" y="4424529"/>
            <a:ext cx="8214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有最大值，最大值为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FD84B0-E21A-98AE-731D-EF00290F981D}"/>
              </a:ext>
            </a:extLst>
          </p:cNvPr>
          <p:cNvSpPr txBox="1"/>
          <p:nvPr/>
        </p:nvSpPr>
        <p:spPr>
          <a:xfrm>
            <a:off x="450108" y="4900017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答：第二批购进肉粽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个时，全部售完后获得的利润最大，第二批粽子的最大利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47E9E6-FB89-9ECE-83DF-98F9E92726A8}"/>
              </a:ext>
            </a:extLst>
          </p:cNvPr>
          <p:cNvSpPr txBox="1"/>
          <p:nvPr/>
        </p:nvSpPr>
        <p:spPr>
          <a:xfrm>
            <a:off x="450108" y="5375505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854"/>
          <p:cNvSpPr txBox="1"/>
          <p:nvPr/>
        </p:nvSpPr>
        <p:spPr>
          <a:xfrm>
            <a:off x="540119" y="1196752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由于粽子畅销，商铺决定再购进这两种粽子共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个，其中肉粽数量不多于蜜枣粽数量的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倍，且每种粽子的进货单价保持不变，若肉粽的销售单价为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元，蜜枣粽的销售单价为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元，试问第二批购进肉粽多少个时，全部售完后获得的利润最大？第二批粽子的最大利润是多少元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2" name="yt_shape_11862"/>
          <p:cNvSpPr txBox="1"/>
          <p:nvPr/>
        </p:nvSpPr>
        <p:spPr>
          <a:xfrm>
            <a:off x="540120" y="108799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宁夏自治区中考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某商店分两次购进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两种商品进行销售，两次购进同一种商品的进价相同，具体情况如下表所示：</a:t>
            </a:r>
          </a:p>
        </p:txBody>
      </p:sp>
      <p:graphicFrame>
        <p:nvGraphicFramePr>
          <p:cNvPr id="11863" name="yt_table_11863" title="H_253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626566"/>
              </p:ext>
            </p:extLst>
          </p:nvPr>
        </p:nvGraphicFramePr>
        <p:xfrm>
          <a:off x="540000" y="2206652"/>
          <a:ext cx="11111998" cy="32186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5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7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5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28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购进数量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购进所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需费用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第一次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第二次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2669151-6B9E-AC36-82AE-F0999B680E71}"/>
              </a:ext>
            </a:extLst>
          </p:cNvPr>
          <p:cNvSpPr txBox="1"/>
          <p:nvPr/>
        </p:nvSpPr>
        <p:spPr>
          <a:xfrm>
            <a:off x="450108" y="2108959"/>
            <a:ext cx="9027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种商品每件的进价为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种商品每件的进价为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A40D6A-D718-3E22-180E-4389EDCC981C}"/>
                  </a:ext>
                </a:extLst>
              </p:cNvPr>
              <p:cNvSpPr txBox="1"/>
              <p:nvPr/>
            </p:nvSpPr>
            <p:spPr>
              <a:xfrm>
                <a:off x="450108" y="2584447"/>
                <a:ext cx="688695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3800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A40D6A-D718-3E22-180E-4389EDCC98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84447"/>
                <a:ext cx="6886956" cy="1154189"/>
              </a:xfrm>
              <a:prstGeom prst="rect">
                <a:avLst/>
              </a:prstGeom>
              <a:blipFill>
                <a:blip r:embed="rId2"/>
                <a:stretch>
                  <a:fillRect l="-1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8D14BDA-28DC-186B-2474-C3E7E65FB826}"/>
              </a:ext>
            </a:extLst>
          </p:cNvPr>
          <p:cNvSpPr txBox="1"/>
          <p:nvPr/>
        </p:nvSpPr>
        <p:spPr>
          <a:xfrm>
            <a:off x="450108" y="3645024"/>
            <a:ext cx="8300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种商品每件的进价为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种商品每件的进价为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865"/>
          <p:cNvSpPr txBox="1"/>
          <p:nvPr/>
        </p:nvSpPr>
        <p:spPr>
          <a:xfrm>
            <a:off x="540000" y="1628350"/>
            <a:ext cx="673742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两种商品每件的进价分别是多少元？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0" name="yt_shape_11870"/>
          <p:cNvSpPr txBox="1"/>
          <p:nvPr/>
        </p:nvSpPr>
        <p:spPr>
          <a:xfrm>
            <a:off x="540000" y="2523654"/>
            <a:ext cx="10892405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设购进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种商品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件，获得的利润为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元，则购进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种商品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根据题意，得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10 000.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种商品的数量不少于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种商品数量的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倍，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10 000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的值随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取最大值，最大值为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10 000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12 000.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当购进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种商品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种商品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件时，销售利润最大，最大利润为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12 000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DCAB75-017D-5F2B-589F-1C8441649E30}"/>
              </a:ext>
            </a:extLst>
          </p:cNvPr>
          <p:cNvSpPr txBox="1"/>
          <p:nvPr/>
        </p:nvSpPr>
        <p:spPr>
          <a:xfrm>
            <a:off x="449989" y="2476848"/>
            <a:ext cx="1062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设购进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种商品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件，获得的利润为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元，则购进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种商品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DAAAE1-2BD3-978A-3092-0993BB6EB3DF}"/>
              </a:ext>
            </a:extLst>
          </p:cNvPr>
          <p:cNvSpPr txBox="1"/>
          <p:nvPr/>
        </p:nvSpPr>
        <p:spPr>
          <a:xfrm>
            <a:off x="449989" y="2952336"/>
            <a:ext cx="1003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10 000.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02D4B7-D324-00AD-DF07-4E93684C7925}"/>
              </a:ext>
            </a:extLst>
          </p:cNvPr>
          <p:cNvSpPr txBox="1"/>
          <p:nvPr/>
        </p:nvSpPr>
        <p:spPr>
          <a:xfrm>
            <a:off x="449989" y="3427824"/>
            <a:ext cx="624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种商品的数量不少于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种商品数量的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倍，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F93BE3-284E-240F-C381-8C11AF67FC26}"/>
              </a:ext>
            </a:extLst>
          </p:cNvPr>
          <p:cNvSpPr txBox="1"/>
          <p:nvPr/>
        </p:nvSpPr>
        <p:spPr>
          <a:xfrm>
            <a:off x="449989" y="3903312"/>
            <a:ext cx="4042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D16329-AD2E-4AAD-D3D6-128A8CF804DF}"/>
              </a:ext>
            </a:extLst>
          </p:cNvPr>
          <p:cNvSpPr txBox="1"/>
          <p:nvPr/>
        </p:nvSpPr>
        <p:spPr>
          <a:xfrm>
            <a:off x="449989" y="4378800"/>
            <a:ext cx="508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10 000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26E0A6-DCD3-CF48-1D6F-5AF82E3422AE}"/>
              </a:ext>
            </a:extLst>
          </p:cNvPr>
          <p:cNvSpPr txBox="1"/>
          <p:nvPr/>
        </p:nvSpPr>
        <p:spPr>
          <a:xfrm>
            <a:off x="449989" y="4854288"/>
            <a:ext cx="372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的值随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1F72C4-6B8B-0E74-780D-ABFE73933A3F}"/>
              </a:ext>
            </a:extLst>
          </p:cNvPr>
          <p:cNvSpPr txBox="1"/>
          <p:nvPr/>
        </p:nvSpPr>
        <p:spPr>
          <a:xfrm>
            <a:off x="449989" y="5329776"/>
            <a:ext cx="875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取最大值，最大值为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10 000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12 000.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88B3C7-C314-D0DA-FF7E-2CAC50C33514}"/>
              </a:ext>
            </a:extLst>
          </p:cNvPr>
          <p:cNvSpPr txBox="1"/>
          <p:nvPr/>
        </p:nvSpPr>
        <p:spPr>
          <a:xfrm>
            <a:off x="449989" y="5805264"/>
            <a:ext cx="10967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当购进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种商品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件时，销售利润最大，最大利润为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12 000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866"/>
          <p:cNvSpPr txBox="1"/>
          <p:nvPr/>
        </p:nvSpPr>
        <p:spPr>
          <a:xfrm>
            <a:off x="540119" y="120052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商场决定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种商品以每件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元出售，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种商品以每件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元出售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为满足市场需求，需购进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两种商品共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种商品的数量不少于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种商品数量的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倍，请你求出获利最大的进货方案，并确定最大利润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1" name="yt_shape_11871"/>
          <p:cNvSpPr txBox="1"/>
          <p:nvPr/>
        </p:nvSpPr>
        <p:spPr>
          <a:xfrm>
            <a:off x="540000" y="1463310"/>
            <a:ext cx="333745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购买方案问题</a:t>
            </a:r>
          </a:p>
        </p:txBody>
      </p:sp>
      <p:sp>
        <p:nvSpPr>
          <p:cNvPr id="11872" name="yt_shape_11872"/>
          <p:cNvSpPr txBox="1"/>
          <p:nvPr/>
        </p:nvSpPr>
        <p:spPr>
          <a:xfrm>
            <a:off x="540119" y="1916832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河南省中考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国家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双减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政策实施后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某校开展了丰富多彩的社团活动，其中部分同学报名参加了中国象棋和围棋两个社团，该校为参加社团的同学去商场购买中国象棋和围棋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副中国象棋和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副围棋共花费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副中国象棋和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副围棋共花费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每副中国象棋和围棋的单价分别是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元，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元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pic>
        <p:nvPicPr>
          <p:cNvPr id="3" name="yt_shape_1698822101191" title="H_28.770866">
            <a:extLst>
              <a:ext uri="{FF2B5EF4-FFF2-40B4-BE49-F238E27FC236}">
                <a16:creationId xmlns:a16="http://schemas.microsoft.com/office/drawing/2014/main" id="{9BCD7C78-6E65-3D85-0D97-DDC487EBD6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5183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D210B4-90EC-2112-236D-14AD0EE837F1}"/>
              </a:ext>
            </a:extLst>
          </p:cNvPr>
          <p:cNvSpPr txBox="1"/>
          <p:nvPr/>
        </p:nvSpPr>
        <p:spPr>
          <a:xfrm>
            <a:off x="6088908" y="377197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" name="yt_shape_11878"/>
          <p:cNvSpPr txBox="1"/>
          <p:nvPr/>
        </p:nvSpPr>
        <p:spPr>
          <a:xfrm>
            <a:off x="540000" y="3068960"/>
            <a:ext cx="994182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设选择方案一所需的费用为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元，选择方案二所需的费用为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由题意，可知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960.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时，两种方案一样划算；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时，该校选择方案二更划算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294C61-2443-4224-6C63-51860BB9532B}"/>
              </a:ext>
            </a:extLst>
          </p:cNvPr>
          <p:cNvSpPr txBox="1"/>
          <p:nvPr/>
        </p:nvSpPr>
        <p:spPr>
          <a:xfrm>
            <a:off x="449989" y="3022154"/>
            <a:ext cx="10025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设选择方案一所需的费用为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元，选择方案二所需的费用为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F39772-59D2-D369-38DE-4F4823D43C0B}"/>
              </a:ext>
            </a:extLst>
          </p:cNvPr>
          <p:cNvSpPr txBox="1"/>
          <p:nvPr/>
        </p:nvSpPr>
        <p:spPr>
          <a:xfrm>
            <a:off x="449989" y="3497642"/>
            <a:ext cx="754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由题意，可知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6E8C2C-98A8-BD7A-A120-35E6EFCC38B1}"/>
              </a:ext>
            </a:extLst>
          </p:cNvPr>
          <p:cNvSpPr txBox="1"/>
          <p:nvPr/>
        </p:nvSpPr>
        <p:spPr>
          <a:xfrm>
            <a:off x="449989" y="3973130"/>
            <a:ext cx="525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ED90BB-72CF-1189-9606-EF69078CDB02}"/>
              </a:ext>
            </a:extLst>
          </p:cNvPr>
          <p:cNvSpPr txBox="1"/>
          <p:nvPr/>
        </p:nvSpPr>
        <p:spPr>
          <a:xfrm>
            <a:off x="449989" y="4448618"/>
            <a:ext cx="631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0D2E7D-F95C-7C02-CC83-849D3C8430C3}"/>
              </a:ext>
            </a:extLst>
          </p:cNvPr>
          <p:cNvSpPr txBox="1"/>
          <p:nvPr/>
        </p:nvSpPr>
        <p:spPr>
          <a:xfrm>
            <a:off x="449989" y="4924106"/>
            <a:ext cx="631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1CB28A-2638-97B6-4EF0-0DC7314A3381}"/>
              </a:ext>
            </a:extLst>
          </p:cNvPr>
          <p:cNvSpPr txBox="1"/>
          <p:nvPr/>
        </p:nvSpPr>
        <p:spPr>
          <a:xfrm>
            <a:off x="449989" y="5399594"/>
            <a:ext cx="488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时，两种方案一样划算；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3E0C51-1990-21B2-16F6-A63EBDA6B828}"/>
              </a:ext>
            </a:extLst>
          </p:cNvPr>
          <p:cNvSpPr txBox="1"/>
          <p:nvPr/>
        </p:nvSpPr>
        <p:spPr>
          <a:xfrm>
            <a:off x="449989" y="5875082"/>
            <a:ext cx="4963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时，该校选择方案二更划算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872"/>
          <p:cNvSpPr txBox="1"/>
          <p:nvPr/>
        </p:nvSpPr>
        <p:spPr>
          <a:xfrm>
            <a:off x="540119" y="838168"/>
            <a:ext cx="11111999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在购买时，恰逢商场推出了优惠活动，活动的方案如下：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方案一：购买围棋不超过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副时，围棋和中国象棋均按原价付款；超过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副时，超过的部分每购买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副围棋就赠送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副中国象棋；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方案二：按购买总金额的八折付款。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若该校共需购买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副围棋和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副中国象棋，请通过计算说明该校选择哪种方案更划算。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9" name="yt_shape_11879"/>
          <p:cNvSpPr txBox="1"/>
          <p:nvPr/>
        </p:nvSpPr>
        <p:spPr>
          <a:xfrm>
            <a:off x="540000" y="1114492"/>
            <a:ext cx="333745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分段函数问题</a:t>
            </a:r>
          </a:p>
        </p:txBody>
      </p:sp>
      <p:sp>
        <p:nvSpPr>
          <p:cNvPr id="11880" name="yt_shape_11880"/>
          <p:cNvSpPr txBox="1"/>
          <p:nvPr/>
        </p:nvSpPr>
        <p:spPr>
          <a:xfrm>
            <a:off x="540120" y="161880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某水果种植地为响应政府号召，大力种植优质水果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某超市看好甲、乙两种优质水果的市场价值，经调查，这两种水果的进价和售价如下表所示：</a:t>
            </a:r>
          </a:p>
        </p:txBody>
      </p:sp>
      <p:graphicFrame>
        <p:nvGraphicFramePr>
          <p:cNvPr id="11881" name="yt_table_11881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246937"/>
              </p:ext>
            </p:extLst>
          </p:nvPr>
        </p:nvGraphicFramePr>
        <p:xfrm>
          <a:off x="540000" y="2737461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63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743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74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水果种类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进价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售价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883" name="yt_shape_11883"/>
          <p:cNvSpPr txBox="1"/>
          <p:nvPr/>
        </p:nvSpPr>
        <p:spPr>
          <a:xfrm>
            <a:off x="540119" y="470787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该超市购进甲种水果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千克和乙种水果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元；购进甲种水果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千克和乙种水果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的值分别是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pic>
        <p:nvPicPr>
          <p:cNvPr id="3" name="yt_shape_1698822101255" title="H_28.770866">
            <a:extLst>
              <a:ext uri="{FF2B5EF4-FFF2-40B4-BE49-F238E27FC236}">
                <a16:creationId xmlns:a16="http://schemas.microsoft.com/office/drawing/2014/main" id="{1FBD689D-A541-E4F9-66A5-892BE0EF41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56365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7BF72E-4389-1C62-3194-30D2CCBB223F}"/>
              </a:ext>
            </a:extLst>
          </p:cNvPr>
          <p:cNvSpPr txBox="1"/>
          <p:nvPr/>
        </p:nvSpPr>
        <p:spPr>
          <a:xfrm>
            <a:off x="3769571" y="5612040"/>
            <a:ext cx="2432749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5" name="yt_shape_11885"/>
          <p:cNvSpPr txBox="1"/>
          <p:nvPr/>
        </p:nvSpPr>
        <p:spPr>
          <a:xfrm>
            <a:off x="540119" y="117487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该超市决定每天购进甲、乙两种水果共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千克进行销售，其中甲种水果的数量不少于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千克，且不大于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实际销售时，若甲种水果超过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千克，则超过部分按每千克降价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元销售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求超市当天售完这两种水果获得的利润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与购进甲种水果的数量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之间的函数关系式，并写出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的取值范围，直接写出答案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79229A-90A9-28E5-433F-65C1BD24D057}"/>
                  </a:ext>
                </a:extLst>
              </p:cNvPr>
              <p:cNvSpPr txBox="1"/>
              <p:nvPr/>
            </p:nvSpPr>
            <p:spPr>
              <a:xfrm>
                <a:off x="450108" y="2996952"/>
                <a:ext cx="555675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+400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+580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60&lt;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≤80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79229A-90A9-28E5-433F-65C1BD24D0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96952"/>
                <a:ext cx="5556758" cy="1154189"/>
              </a:xfrm>
              <a:prstGeom prst="rect">
                <a:avLst/>
              </a:prstGeom>
              <a:blipFill>
                <a:blip r:embed="rId2"/>
                <a:stretch>
                  <a:fillRect l="-1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2177</Words>
  <Application>Microsoft Office PowerPoint</Application>
  <PresentationFormat>宽屏</PresentationFormat>
  <Paragraphs>111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44</cp:revision>
  <dcterms:created xsi:type="dcterms:W3CDTF">2023-05-05T05:33:04Z</dcterms:created>
  <dcterms:modified xsi:type="dcterms:W3CDTF">2023-11-02T11:05:55Z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