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2" r:id="rId5"/>
    <p:sldId id="375" r:id="rId6"/>
    <p:sldId id="377" r:id="rId7"/>
    <p:sldId id="380" r:id="rId8"/>
    <p:sldId id="384" r:id="rId9"/>
    <p:sldId id="382" r:id="rId10"/>
    <p:sldId id="385" r:id="rId11"/>
    <p:sldId id="38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"/>
          <p:cNvSpPr/>
          <p:nvPr/>
        </p:nvSpPr>
        <p:spPr>
          <a:xfrm>
            <a:off x="173881" y="548680"/>
            <a:ext cx="11844239" cy="6144683"/>
          </a:xfrm>
          <a:prstGeom prst="roundRect">
            <a:avLst>
              <a:gd name="adj" fmla="val 4549"/>
            </a:avLst>
          </a:prstGeom>
          <a:noFill/>
          <a:ln w="9525">
            <a:solidFill>
              <a:srgbClr val="EE1D2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60751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6" name="yt_shape_10536"/>
          <p:cNvSpPr txBox="1"/>
          <p:nvPr/>
        </p:nvSpPr>
        <p:spPr>
          <a:xfrm>
            <a:off x="540000" y="2805884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35" name="yt_image_10535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38" name="yt_shape_10538"/>
          <p:cNvSpPr txBox="1"/>
          <p:nvPr/>
        </p:nvSpPr>
        <p:spPr>
          <a:xfrm>
            <a:off x="540000" y="3503467"/>
            <a:ext cx="884857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工程问题的基本关系式：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工作效率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工作时间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工作总量；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行程问题的基本关系式：速度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</a:rPr>
              <a:t>路程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E947E1-21C4-3754-E035-1EC43265D376}"/>
              </a:ext>
            </a:extLst>
          </p:cNvPr>
          <p:cNvSpPr txBox="1"/>
          <p:nvPr/>
        </p:nvSpPr>
        <p:spPr>
          <a:xfrm>
            <a:off x="4336189" y="345666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工作效率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27322B-6857-5350-5032-F1055E70815E}"/>
              </a:ext>
            </a:extLst>
          </p:cNvPr>
          <p:cNvSpPr txBox="1"/>
          <p:nvPr/>
        </p:nvSpPr>
        <p:spPr>
          <a:xfrm>
            <a:off x="6164989" y="3932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楷体" pitchFamily="24"/>
                <a:cs typeface="+mn-cs"/>
              </a:rPr>
              <a:t>路程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80" name="yt_shape_10580"/>
              <p:cNvSpPr txBox="1"/>
              <p:nvPr/>
            </p:nvSpPr>
            <p:spPr>
              <a:xfrm>
                <a:off x="540119" y="900000"/>
                <a:ext cx="11111999" cy="54381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该中学响应习总书记足球进校园号召，决定两次购进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两种品牌足球共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个，恰逢商场对两种品牌足球的售价进行调整，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品牌足球售价比第一次购买时提高了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品牌足球按第一次购买时售价的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折出售，如果这所中学此次购买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、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两种品牌足球的总费用不超过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3240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元，那么该中学此次最多可购买多少个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品牌足球？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设购买一个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品牌足球需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元，则购买一个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品牌足球需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答：购买一个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品牌的足球需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元，一个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品牌的足球需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80" name="yt_shape_10580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438155"/>
              </a:xfrm>
              <a:prstGeom prst="rect">
                <a:avLst/>
              </a:prstGeom>
              <a:blipFill>
                <a:blip r:embed="rId2"/>
                <a:stretch>
                  <a:fillRect l="-1701" t="-1009" r="-439" b="-2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585"/>
          <p:cNvSpPr txBox="1"/>
          <p:nvPr/>
        </p:nvSpPr>
        <p:spPr>
          <a:xfrm>
            <a:off x="540000" y="3356992"/>
            <a:ext cx="1064554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设此次可购买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品牌足球，则购买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品牌足球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由题意，得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0.9A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3240.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解得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是整数，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最大等于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答：该中学此次最多可购买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楷体" pitchFamily="24"/>
              </a:rPr>
              <a:t>品牌足球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7D1205-A6CC-230D-366F-1958C9C6B3C3}"/>
              </a:ext>
            </a:extLst>
          </p:cNvPr>
          <p:cNvSpPr txBox="1"/>
          <p:nvPr/>
        </p:nvSpPr>
        <p:spPr>
          <a:xfrm>
            <a:off x="449989" y="3310186"/>
            <a:ext cx="1072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设此次可购买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品牌足球，则购买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品牌足球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E24ED5-3F51-914D-6B30-BD08F9251343}"/>
              </a:ext>
            </a:extLst>
          </p:cNvPr>
          <p:cNvSpPr txBox="1"/>
          <p:nvPr/>
        </p:nvSpPr>
        <p:spPr>
          <a:xfrm>
            <a:off x="449989" y="3785674"/>
            <a:ext cx="626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480C84-06A8-6068-0FB7-393ECAE95BFB}"/>
              </a:ext>
            </a:extLst>
          </p:cNvPr>
          <p:cNvSpPr txBox="1"/>
          <p:nvPr/>
        </p:nvSpPr>
        <p:spPr>
          <a:xfrm>
            <a:off x="449989" y="4261162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1D6A979-86A8-AFEC-D5EC-7616F825E6FD}"/>
              </a:ext>
            </a:extLst>
          </p:cNvPr>
          <p:cNvSpPr txBox="1"/>
          <p:nvPr/>
        </p:nvSpPr>
        <p:spPr>
          <a:xfrm>
            <a:off x="449989" y="4736650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DA4A48-ED24-590C-91BC-5C6E6ED515D4}"/>
              </a:ext>
            </a:extLst>
          </p:cNvPr>
          <p:cNvSpPr txBox="1"/>
          <p:nvPr/>
        </p:nvSpPr>
        <p:spPr>
          <a:xfrm>
            <a:off x="449989" y="5212138"/>
            <a:ext cx="2305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最大等于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5CA6D04-993D-B84B-E1AE-C3445C0A7FD9}"/>
              </a:ext>
            </a:extLst>
          </p:cNvPr>
          <p:cNvSpPr txBox="1"/>
          <p:nvPr/>
        </p:nvSpPr>
        <p:spPr>
          <a:xfrm>
            <a:off x="449989" y="5687626"/>
            <a:ext cx="594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答：该中学此次最多可购买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品牌足球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94A87-590B-1D75-9681-85BD32918BA2}"/>
              </a:ext>
            </a:extLst>
          </p:cNvPr>
          <p:cNvSpPr txBox="1"/>
          <p:nvPr/>
        </p:nvSpPr>
        <p:spPr>
          <a:xfrm>
            <a:off x="0" y="79467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课件使用说明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D8EE0A1C-7F66-B500-0ACD-246CD80A40B9}"/>
              </a:ext>
            </a:extLst>
          </p:cNvPr>
          <p:cNvSpPr txBox="1"/>
          <p:nvPr/>
        </p:nvSpPr>
        <p:spPr>
          <a:xfrm>
            <a:off x="558139" y="1731714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课件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请使用相应软件打开并使用。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本课件文本框内容可编辑，单击文本框即可进行修改和编辑。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本课件理科公式均采用微软公式制作，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如果您是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2021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月份以前的版本，会</a:t>
            </a:r>
            <a:r>
              <a:rPr lang="zh-CN" altLang="zh-CN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出现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包含公式及数字无法编辑的情况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，请您升级软件享受更优质体验。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由于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WPS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软件原因，少量电脑可能存在理科公式无动画的问题，请您安装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Office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或以上版本即可解决该问题。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79726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1" name="yt_shape_10541"/>
          <p:cNvSpPr txBox="1"/>
          <p:nvPr/>
        </p:nvSpPr>
        <p:spPr>
          <a:xfrm>
            <a:off x="540000" y="900000"/>
            <a:ext cx="4137479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40" name="yt_image_10540" title="H_51.39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3" name="yt_shape_10543"/>
          <p:cNvSpPr txBox="1"/>
          <p:nvPr/>
        </p:nvSpPr>
        <p:spPr>
          <a:xfrm>
            <a:off x="540000" y="1603297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分式方程的应用</a:t>
            </a:r>
          </a:p>
        </p:txBody>
      </p:sp>
      <p:sp>
        <p:nvSpPr>
          <p:cNvPr id="10544" name="yt_shape_10544"/>
          <p:cNvSpPr txBox="1"/>
          <p:nvPr/>
        </p:nvSpPr>
        <p:spPr>
          <a:xfrm>
            <a:off x="540119" y="210760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用计算机处理数据，为了防止数据输入出错，某研究室安排两名程序操作员各输入一遍，比较两人的输入是否一致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本次操作需输入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个数据，已知甲的输入速度是乙的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倍，结果甲比乙少用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小时输完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这两名操作员每分钟各能输入多少个数据？设乙每分钟能输入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个数据，根据题意得方程正确的是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45" name="yt_table_10545" title="H_200.3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148014"/>
                  </p:ext>
                </p:extLst>
              </p:nvPr>
            </p:nvGraphicFramePr>
            <p:xfrm>
              <a:off x="540000" y="4027305"/>
              <a:ext cx="3281363" cy="2700020"/>
            </p:xfrm>
            <a:graphic>
              <a:graphicData uri="http://schemas.openxmlformats.org/drawingml/2006/table">
                <a:tbl>
                  <a:tblPr/>
                  <a:tblGrid>
                    <a:gridCol w="3281363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2640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2640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2640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2640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545" name="yt_table_10545" descr="{&quot;rangeId&quot;:4,&quot;type&quot;:&quot;Option&quot;}" title="H_200.3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148014"/>
                  </p:ext>
                </p:extLst>
              </p:nvPr>
            </p:nvGraphicFramePr>
            <p:xfrm>
              <a:off x="540000" y="4027305"/>
              <a:ext cx="3281363" cy="2544320"/>
            </p:xfrm>
            <a:graphic>
              <a:graphicData uri="http://schemas.openxmlformats.org/drawingml/2006/table">
                <a:tbl>
                  <a:tblPr/>
                  <a:tblGrid>
                    <a:gridCol w="3281363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2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1923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9048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1969687" title="H_28.801733">
            <a:extLst>
              <a:ext uri="{FF2B5EF4-FFF2-40B4-BE49-F238E27FC236}">
                <a16:creationId xmlns:a16="http://schemas.microsoft.com/office/drawing/2014/main" id="{C3BA67FE-F376-8C07-0DF6-E4EA5B482D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7680D7-3463-406D-E5A7-66209F83AB1C}"/>
              </a:ext>
            </a:extLst>
          </p:cNvPr>
          <p:cNvSpPr txBox="1"/>
          <p:nvPr/>
        </p:nvSpPr>
        <p:spPr>
          <a:xfrm>
            <a:off x="10338646" y="34872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46" name="yt_shape_10546"/>
              <p:cNvSpPr txBox="1"/>
              <p:nvPr/>
            </p:nvSpPr>
            <p:spPr>
              <a:xfrm>
                <a:off x="540119" y="1509546"/>
                <a:ext cx="11111999" cy="41989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甲、乙两人承包一项工程，合做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天完成，若他们单独做，甲比乙少用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设甲单独做需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天完成，则所列方程为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甲、乙两地相距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，一艘轮船从甲地顺流航行到乙地，又立即从乙地逆流返回到甲地，共用了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，已知水流的速度是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4km/h.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若轮船在静水中的速度为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，则可列方程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绿水青山就是金山银山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某地为美化环境，计划种植树木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由于志愿者的加入，实际每天植树的棵数比原计划增加了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，结果提前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天完成任务，则实际每天植树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46" name="yt_shape_10546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09546"/>
                <a:ext cx="11111999" cy="4198906"/>
              </a:xfrm>
              <a:prstGeom prst="rect">
                <a:avLst/>
              </a:prstGeom>
              <a:blipFill>
                <a:blip r:embed="rId2"/>
                <a:stretch>
                  <a:fillRect l="-1701" t="-1308" r="-494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EA811C-2FA6-3509-C6AC-BB446635BBFD}"/>
                  </a:ext>
                </a:extLst>
              </p:cNvPr>
              <p:cNvSpPr txBox="1"/>
              <p:nvPr/>
            </p:nvSpPr>
            <p:spPr>
              <a:xfrm>
                <a:off x="5157046" y="1772816"/>
                <a:ext cx="1917637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EA811C-2FA6-3509-C6AC-BB446635BB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7046" y="1772816"/>
                <a:ext cx="1917637" cy="7683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06D84C-163B-815C-3EF4-F9C6A171137B}"/>
                  </a:ext>
                </a:extLst>
              </p:cNvPr>
              <p:cNvSpPr txBox="1"/>
              <p:nvPr/>
            </p:nvSpPr>
            <p:spPr>
              <a:xfrm>
                <a:off x="2278908" y="3356992"/>
                <a:ext cx="2255775" cy="775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06D84C-163B-815C-3EF4-F9C6A1711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908" y="3356992"/>
                <a:ext cx="2255775" cy="775411"/>
              </a:xfrm>
              <a:prstGeom prst="rect">
                <a:avLst/>
              </a:prstGeom>
              <a:blipFill>
                <a:blip r:embed="rId4"/>
                <a:stretch>
                  <a:fillRect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CCD6552-E75A-F51F-9D55-D07AAEF507A3}"/>
              </a:ext>
            </a:extLst>
          </p:cNvPr>
          <p:cNvSpPr txBox="1"/>
          <p:nvPr/>
        </p:nvSpPr>
        <p:spPr>
          <a:xfrm>
            <a:off x="4107708" y="519666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51" name="yt_shape_10551"/>
              <p:cNvSpPr txBox="1"/>
              <p:nvPr/>
            </p:nvSpPr>
            <p:spPr>
              <a:xfrm>
                <a:off x="540119" y="1129988"/>
                <a:ext cx="11111999" cy="4958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</a:rPr>
                  <a:t>辽宁省中考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天宫课堂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第二课在中国空间站开讲了，精彩的直播激发了学生探索科学奥秘的兴趣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某中学为满足学生的需求，充实物理兴趣小组的实验项目，决定购入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两款实验套装，其中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款套装单价是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款套装单价的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倍，用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9900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元购买的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款套装数量比用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元购买的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款套装数量多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两款套装的单价分别是多少元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款套装的单价是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款套装的单价是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是所列方程的解，且符合题意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款套装的单价是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款套装的单价是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51" name="yt_shape_10551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9988"/>
                <a:ext cx="11111999" cy="4958024"/>
              </a:xfrm>
              <a:prstGeom prst="rect">
                <a:avLst/>
              </a:prstGeom>
              <a:blipFill>
                <a:blip r:embed="rId2"/>
                <a:stretch>
                  <a:fillRect l="-1701" t="-983" r="-1153" b="-2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98207D3-A402-6D11-38FC-F3C045A700F7}"/>
              </a:ext>
            </a:extLst>
          </p:cNvPr>
          <p:cNvSpPr txBox="1"/>
          <p:nvPr/>
        </p:nvSpPr>
        <p:spPr>
          <a:xfrm>
            <a:off x="450108" y="3460622"/>
            <a:ext cx="773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款套装的单价是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款套装的单价是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0F094DA-946A-69C0-BDC3-A505F85A589B}"/>
                  </a:ext>
                </a:extLst>
              </p:cNvPr>
              <p:cNvSpPr txBox="1"/>
              <p:nvPr/>
            </p:nvSpPr>
            <p:spPr>
              <a:xfrm>
                <a:off x="450108" y="3936111"/>
                <a:ext cx="5369623" cy="775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5, 'hasSerialNum': 1}">
                <a:extLst>
                  <a:ext uri="{FF2B5EF4-FFF2-40B4-BE49-F238E27FC236}">
                    <a16:creationId xmlns:a16="http://schemas.microsoft.com/office/drawing/2014/main" id="{40F094DA-946A-69C0-BDC3-A505F85A58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36111"/>
                <a:ext cx="5369623" cy="775412"/>
              </a:xfrm>
              <a:prstGeom prst="rect">
                <a:avLst/>
              </a:prstGeom>
              <a:blipFill>
                <a:blip r:embed="rId3"/>
                <a:stretch>
                  <a:fillRect l="-1816" r="-170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783FB1E-0C0C-5BB8-F60B-F806E0F1BDB5}"/>
              </a:ext>
            </a:extLst>
          </p:cNvPr>
          <p:cNvSpPr txBox="1"/>
          <p:nvPr/>
        </p:nvSpPr>
        <p:spPr>
          <a:xfrm>
            <a:off x="450108" y="4617910"/>
            <a:ext cx="633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是所列方程的解，且符合题意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38C46B-A283-2F3C-F11B-EC036E331513}"/>
              </a:ext>
            </a:extLst>
          </p:cNvPr>
          <p:cNvSpPr txBox="1"/>
          <p:nvPr/>
        </p:nvSpPr>
        <p:spPr>
          <a:xfrm>
            <a:off x="450108" y="5093398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249256-9AB0-8B82-4EC7-9B8977F7B5EB}"/>
              </a:ext>
            </a:extLst>
          </p:cNvPr>
          <p:cNvSpPr txBox="1"/>
          <p:nvPr/>
        </p:nvSpPr>
        <p:spPr>
          <a:xfrm>
            <a:off x="450108" y="5568886"/>
            <a:ext cx="7385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款套装的单价是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款套装的单价是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5" name="yt_shape_10555"/>
          <p:cNvSpPr txBox="1"/>
          <p:nvPr/>
        </p:nvSpPr>
        <p:spPr>
          <a:xfrm>
            <a:off x="540000" y="1359984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</a:rPr>
              <a:t>列方程时不注意单位统一出错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56" name="yt_shape_10556"/>
              <p:cNvSpPr txBox="1"/>
              <p:nvPr/>
            </p:nvSpPr>
            <p:spPr>
              <a:xfrm>
                <a:off x="540119" y="1864294"/>
                <a:ext cx="11111999" cy="39937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某校八年级学生乘车到距学校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千米的社会实践基地进行社会实践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一部分学生乘旅游车，另一部分学生乘中巴车，他们同时出发，结果乘中巴车的同学晚到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分钟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已知旅游车速度是中巴车速度的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倍，求中巴车的速度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解：设中巴车的速度为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千米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小时，则旅游车的速度为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千米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小时，依据题意，得</a:t>
                </a:r>
                <a:r>
                  <a:rPr lang="zh-CN" altLang="zh-CN" sz="100" b="0" i="0" u="none" spc="15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50.</a:t>
                </a:r>
                <a:r>
                  <a:rPr lang="zh-CN" altLang="zh-CN" sz="100" b="0" i="0" u="none" spc="15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spc="15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答：中巴车的速度为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56" name="yt_shape_10556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4294"/>
                <a:ext cx="11111999" cy="3993722"/>
              </a:xfrm>
              <a:prstGeom prst="rect">
                <a:avLst/>
              </a:prstGeom>
              <a:blipFill>
                <a:blip r:embed="rId2"/>
                <a:stretch>
                  <a:fillRect l="-1701" t="-1374" r="-494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1969756" title="H_28.801733">
            <a:extLst>
              <a:ext uri="{FF2B5EF4-FFF2-40B4-BE49-F238E27FC236}">
                <a16:creationId xmlns:a16="http://schemas.microsoft.com/office/drawing/2014/main" id="{FA6D1600-63E0-EFB4-E631-8EFFA1EE93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0166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942480-CCC1-ED69-0667-05A43F78B15F}"/>
              </a:ext>
            </a:extLst>
          </p:cNvPr>
          <p:cNvSpPr txBox="1"/>
          <p:nvPr/>
        </p:nvSpPr>
        <p:spPr>
          <a:xfrm>
            <a:off x="450108" y="3243952"/>
            <a:ext cx="11171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解：设中巴车的速度为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小时，则旅游车的速度为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小时，依据题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6B4EE4-AAF3-703D-361B-B9C01C152BDD}"/>
              </a:ext>
            </a:extLst>
          </p:cNvPr>
          <p:cNvSpPr txBox="1"/>
          <p:nvPr/>
        </p:nvSpPr>
        <p:spPr>
          <a:xfrm>
            <a:off x="450108" y="3719440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7A90689-9B3C-D9C5-9859-B85FAC4BEB34}"/>
                  </a:ext>
                </a:extLst>
              </p:cNvPr>
              <p:cNvSpPr txBox="1"/>
              <p:nvPr/>
            </p:nvSpPr>
            <p:spPr>
              <a:xfrm>
                <a:off x="450108" y="4194928"/>
                <a:ext cx="3817176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47A90689-9B3C-D9C5-9859-B85FAC4BE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94928"/>
                <a:ext cx="3817176" cy="771411"/>
              </a:xfrm>
              <a:prstGeom prst="rect">
                <a:avLst/>
              </a:prstGeom>
              <a:blipFill>
                <a:blip r:embed="rId4"/>
                <a:stretch>
                  <a:fillRect r="-239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0152D9B-88D1-51C3-981B-25F37405F442}"/>
              </a:ext>
            </a:extLst>
          </p:cNvPr>
          <p:cNvSpPr txBox="1"/>
          <p:nvPr/>
        </p:nvSpPr>
        <p:spPr>
          <a:xfrm>
            <a:off x="450108" y="4872727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5DC3F5-DFAA-7DB7-FCDE-F7EE643D8259}"/>
              </a:ext>
            </a:extLst>
          </p:cNvPr>
          <p:cNvSpPr txBox="1"/>
          <p:nvPr/>
        </p:nvSpPr>
        <p:spPr>
          <a:xfrm>
            <a:off x="450108" y="5348215"/>
            <a:ext cx="460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答：中巴车的速度为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小时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1" name="yt_shape_10561"/>
          <p:cNvSpPr txBox="1"/>
          <p:nvPr/>
        </p:nvSpPr>
        <p:spPr>
          <a:xfrm>
            <a:off x="540000" y="1270248"/>
            <a:ext cx="3943580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60" name="yt_image_10560" title="H_50.0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70248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63" name="yt_shape_10563"/>
              <p:cNvSpPr txBox="1"/>
              <p:nvPr/>
            </p:nvSpPr>
            <p:spPr>
              <a:xfrm>
                <a:off x="540119" y="1956403"/>
                <a:ext cx="11111999" cy="30433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</a:rPr>
                  <a:t>达州市中考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某镇的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脆红李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深受广大市民的喜爱，也是馈赠亲友的尚佳礼品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首批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脆红李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成熟后，当地某电商用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元购进这种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脆红李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进行销售，面市后，线上订单猛增供不应求，该电商又用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元购进第二批这种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脆红李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，由于更多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脆红李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成熟，单价比第一批每件便宜了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元，但数量比第一批多购进了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件，求购进的第一批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脆红李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的单价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设购进的第一批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脆红李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的单价为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件，根据题意可列方程为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11000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0563" name="yt_shape_105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56403"/>
                <a:ext cx="11111999" cy="3043397"/>
              </a:xfrm>
              <a:prstGeom prst="rect">
                <a:avLst/>
              </a:prstGeom>
              <a:blipFill>
                <a:blip r:embed="rId3"/>
                <a:stretch>
                  <a:fillRect l="-1701" t="-1804" r="-1153" b="-2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DF18B1-F8E1-3ED8-2E4B-8285B90F1E53}"/>
                  </a:ext>
                </a:extLst>
              </p:cNvPr>
              <p:cNvSpPr txBox="1"/>
              <p:nvPr/>
            </p:nvSpPr>
            <p:spPr>
              <a:xfrm>
                <a:off x="5241183" y="4077072"/>
                <a:ext cx="26851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DF18B1-F8E1-3ED8-2E4B-8285B90F1E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1183" y="4077072"/>
                <a:ext cx="2685161" cy="769062"/>
              </a:xfrm>
              <a:prstGeom prst="rect">
                <a:avLst/>
              </a:prstGeom>
              <a:blipFill>
                <a:blip r:embed="rId4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6" name="yt_shape_10566"/>
              <p:cNvSpPr txBox="1"/>
              <p:nvPr/>
            </p:nvSpPr>
            <p:spPr>
              <a:xfrm>
                <a:off x="540119" y="1868182"/>
                <a:ext cx="11111999" cy="26376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设这个工程队原计划每天修建道路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米，则实际每天修建道路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米，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1+50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答：这个工程队原计划每天修建道路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66" name="yt_shape_105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8182"/>
                <a:ext cx="11111999" cy="2637645"/>
              </a:xfrm>
              <a:prstGeom prst="rect">
                <a:avLst/>
              </a:prstGeom>
              <a:blipFill>
                <a:blip r:embed="rId2"/>
                <a:stretch>
                  <a:fillRect l="-1701" t="-1848" r="-1647" b="-6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F621C5-0751-CF28-B9D3-B6EC81E02DFB}"/>
              </a:ext>
            </a:extLst>
          </p:cNvPr>
          <p:cNvSpPr txBox="1"/>
          <p:nvPr/>
        </p:nvSpPr>
        <p:spPr>
          <a:xfrm>
            <a:off x="450108" y="2739476"/>
            <a:ext cx="1128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设这个工程队原计划每天修建道路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米，则实际每天修建道路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91A8C3-9260-3E44-C4AA-F89C531E1FB1}"/>
              </a:ext>
            </a:extLst>
          </p:cNvPr>
          <p:cNvSpPr txBox="1"/>
          <p:nvPr/>
        </p:nvSpPr>
        <p:spPr>
          <a:xfrm>
            <a:off x="450108" y="3214964"/>
            <a:ext cx="92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A355D2E-4CA5-48A9-717C-D1EB9C6C9836}"/>
                  </a:ext>
                </a:extLst>
              </p:cNvPr>
              <p:cNvSpPr txBox="1"/>
              <p:nvPr/>
            </p:nvSpPr>
            <p:spPr>
              <a:xfrm>
                <a:off x="450108" y="3690452"/>
                <a:ext cx="6432867" cy="854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1+50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A355D2E-4CA5-48A9-717C-D1EB9C6C98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90452"/>
                <a:ext cx="6432867" cy="854914"/>
              </a:xfrm>
              <a:prstGeom prst="rect">
                <a:avLst/>
              </a:prstGeom>
              <a:blipFill>
                <a:blip r:embed="rId3"/>
                <a:stretch>
                  <a:fillRect l="-1517" r="-1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E19FE07-8295-FE82-2F66-E02695571A05}"/>
              </a:ext>
            </a:extLst>
          </p:cNvPr>
          <p:cNvSpPr txBox="1"/>
          <p:nvPr/>
        </p:nvSpPr>
        <p:spPr>
          <a:xfrm>
            <a:off x="450108" y="4451754"/>
            <a:ext cx="603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9F265C-E475-E7CD-F97C-59B897A7CB92}"/>
              </a:ext>
            </a:extLst>
          </p:cNvPr>
          <p:cNvSpPr txBox="1"/>
          <p:nvPr/>
        </p:nvSpPr>
        <p:spPr>
          <a:xfrm>
            <a:off x="450108" y="4927242"/>
            <a:ext cx="5895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答：这个工程队原计划每天修建道路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563"/>
          <p:cNvSpPr txBox="1"/>
          <p:nvPr/>
        </p:nvSpPr>
        <p:spPr>
          <a:xfrm>
            <a:off x="540119" y="1170715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计划修建一条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的道路，由于开始施工时采用了新技术，所以实际工作效率提高了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，结果提前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天完成任务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求这个工程队原计划每天修建道路多少米</a:t>
            </a:r>
            <a:r>
              <a:rPr lang="zh-CN" altLang="zh-CN" sz="2400" dirty="0" smtClean="0">
                <a:solidFill>
                  <a:srgbClr val="000000"/>
                </a:solidFill>
                <a:latin typeface="白正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白正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71" name="yt_shape_10571"/>
              <p:cNvSpPr txBox="1"/>
              <p:nvPr/>
            </p:nvSpPr>
            <p:spPr>
              <a:xfrm>
                <a:off x="540000" y="3087343"/>
                <a:ext cx="7061228" cy="2633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设实际的工作效率比原计划增加的百分比为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楷体" pitchFamily="24"/>
                  </a:rPr>
                  <a:t>答：实际的工作效率应比原计划增加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71" name="yt_shape_105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7343"/>
                <a:ext cx="7061228" cy="2633926"/>
              </a:xfrm>
              <a:prstGeom prst="rect">
                <a:avLst/>
              </a:prstGeom>
              <a:blipFill>
                <a:blip r:embed="rId2"/>
                <a:stretch>
                  <a:fillRect l="-2677" t="-1848" r="-1641" b="-6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38B9AD5-633D-CAD1-CDDB-1A0F487032EF}"/>
              </a:ext>
            </a:extLst>
          </p:cNvPr>
          <p:cNvSpPr txBox="1"/>
          <p:nvPr/>
        </p:nvSpPr>
        <p:spPr>
          <a:xfrm>
            <a:off x="449989" y="3040537"/>
            <a:ext cx="717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设实际的工作效率比原计划增加的百分比为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8A2F84-F844-AFCD-92B4-CAE15B91413E}"/>
                  </a:ext>
                </a:extLst>
              </p:cNvPr>
              <p:cNvSpPr txBox="1"/>
              <p:nvPr/>
            </p:nvSpPr>
            <p:spPr>
              <a:xfrm>
                <a:off x="449989" y="3516025"/>
                <a:ext cx="4712398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8A2F84-F844-AFCD-92B4-CAE15B914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6025"/>
                <a:ext cx="4712398" cy="851231"/>
              </a:xfrm>
              <a:prstGeom prst="rect">
                <a:avLst/>
              </a:prstGeom>
              <a:blipFill>
                <a:blip r:embed="rId3"/>
                <a:stretch>
                  <a:fillRect l="-2070" r="-19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D50B0C5-21A0-33FE-561C-E7591EF0DA2B}"/>
              </a:ext>
            </a:extLst>
          </p:cNvPr>
          <p:cNvSpPr txBox="1"/>
          <p:nvPr/>
        </p:nvSpPr>
        <p:spPr>
          <a:xfrm>
            <a:off x="449989" y="4273644"/>
            <a:ext cx="260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682F47-A626-B4BE-489D-19149EBC3041}"/>
              </a:ext>
            </a:extLst>
          </p:cNvPr>
          <p:cNvSpPr txBox="1"/>
          <p:nvPr/>
        </p:nvSpPr>
        <p:spPr>
          <a:xfrm>
            <a:off x="449989" y="4749132"/>
            <a:ext cx="618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9C3B1F-E31D-74AA-32DC-3EB6ACB9B71F}"/>
              </a:ext>
            </a:extLst>
          </p:cNvPr>
          <p:cNvSpPr txBox="1"/>
          <p:nvPr/>
        </p:nvSpPr>
        <p:spPr>
          <a:xfrm>
            <a:off x="449989" y="5224620"/>
            <a:ext cx="5742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答：实际的工作效率应比原计划增加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563"/>
          <p:cNvSpPr txBox="1"/>
          <p:nvPr/>
        </p:nvSpPr>
        <p:spPr>
          <a:xfrm>
            <a:off x="540119" y="1124744"/>
            <a:ext cx="11111999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计划修建一条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的道路，由于开始施工时采用了新技术，所以实际工作效率提高了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，结果提前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天完成任务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dirty="0" smtClean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白正" pitchFamily="24"/>
                <a:ea typeface="宋体" pitchFamily="24"/>
              </a:rPr>
              <a:t>这项工程，如果要求工程队提前两天完成任务，那么实际的工作效率应比原计划增加百分之几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6" name="yt_shape_10576"/>
          <p:cNvSpPr txBox="1"/>
          <p:nvPr/>
        </p:nvSpPr>
        <p:spPr>
          <a:xfrm>
            <a:off x="540000" y="931217"/>
            <a:ext cx="41190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白正" pitchFamily="32"/>
                <a:ea typeface="宋体" pitchFamily="32"/>
              </a:rPr>
              <a:t> </a:t>
            </a:r>
          </a:p>
        </p:txBody>
      </p:sp>
      <p:pic>
        <p:nvPicPr>
          <p:cNvPr id="10575" name="yt_image_10575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3121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8" name="yt_shape_10578"/>
          <p:cNvSpPr txBox="1"/>
          <p:nvPr/>
        </p:nvSpPr>
        <p:spPr>
          <a:xfrm>
            <a:off x="540119" y="1628800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某中学开学初在商场购进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两种品牌的足球，购买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品牌足球花费了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品牌足球花费了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元，且购买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品牌的足球数量是购买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品牌足球数量的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倍，已知购买一个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品牌足球比购买一个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品牌足球多花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求购买一个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品牌、一个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</a:rPr>
              <a:t>品牌的足球各需多少元；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2165B2-3A32-61C9-0CCD-A7921294DC1C}"/>
              </a:ext>
            </a:extLst>
          </p:cNvPr>
          <p:cNvSpPr txBox="1"/>
          <p:nvPr/>
        </p:nvSpPr>
        <p:spPr>
          <a:xfrm>
            <a:off x="450108" y="3499852"/>
            <a:ext cx="1116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设购买一个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品牌足球需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元，则购买一个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品牌足球需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由题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47826A-277A-363F-03E8-E9A602458F44}"/>
              </a:ext>
            </a:extLst>
          </p:cNvPr>
          <p:cNvSpPr txBox="1"/>
          <p:nvPr/>
        </p:nvSpPr>
        <p:spPr>
          <a:xfrm>
            <a:off x="450108" y="397534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6398DA8-879D-4764-C3B0-57CC0696866F}"/>
                  </a:ext>
                </a:extLst>
              </p:cNvPr>
              <p:cNvSpPr txBox="1"/>
              <p:nvPr/>
            </p:nvSpPr>
            <p:spPr>
              <a:xfrm>
                <a:off x="450108" y="4450828"/>
                <a:ext cx="2089468" cy="775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6398DA8-879D-4764-C3B0-57CC069686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50828"/>
                <a:ext cx="2089468" cy="775412"/>
              </a:xfrm>
              <a:prstGeom prst="rect">
                <a:avLst/>
              </a:prstGeom>
              <a:blipFill>
                <a:blip r:embed="rId3"/>
                <a:stretch>
                  <a:fillRect r="-437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EA08C54-4E07-4D23-8CD1-FA634D46413B}"/>
              </a:ext>
            </a:extLst>
          </p:cNvPr>
          <p:cNvSpPr txBox="1"/>
          <p:nvPr/>
        </p:nvSpPr>
        <p:spPr>
          <a:xfrm>
            <a:off x="450108" y="5132629"/>
            <a:ext cx="161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844F581-5D55-2F09-8004-18BE930556EA}"/>
              </a:ext>
            </a:extLst>
          </p:cNvPr>
          <p:cNvSpPr txBox="1"/>
          <p:nvPr/>
        </p:nvSpPr>
        <p:spPr>
          <a:xfrm>
            <a:off x="450108" y="5608116"/>
            <a:ext cx="570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是原方程的解，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C5ADE9C-A67C-E490-5AFA-6D079EF61F9B}"/>
              </a:ext>
            </a:extLst>
          </p:cNvPr>
          <p:cNvSpPr txBox="1"/>
          <p:nvPr/>
        </p:nvSpPr>
        <p:spPr>
          <a:xfrm>
            <a:off x="450108" y="6083604"/>
            <a:ext cx="83001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答：购买一个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品牌的足球需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元，一个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品牌的足球需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2283</Words>
  <Application>Microsoft Office PowerPoint</Application>
  <PresentationFormat>宽屏</PresentationFormat>
  <Paragraphs>99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Finished</vt:lpstr>
      <vt:lpstr>白正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2023-05-05T05:33:04Z</dcterms:created>
  <dcterms:modified xsi:type="dcterms:W3CDTF">2023-11-02T10:26:45Z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