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1" r:id="rId5"/>
    <p:sldId id="372" r:id="rId6"/>
    <p:sldId id="375" r:id="rId7"/>
    <p:sldId id="384" r:id="rId8"/>
    <p:sldId id="376" r:id="rId9"/>
    <p:sldId id="381" r:id="rId10"/>
    <p:sldId id="385" r:id="rId11"/>
    <p:sldId id="383" r:id="rId12"/>
    <p:sldId id="386" r:id="rId13"/>
    <p:sldId id="387" r:id="rId14"/>
    <p:sldId id="388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95198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6" name="yt_shape_11896"/>
          <p:cNvSpPr txBox="1"/>
          <p:nvPr/>
        </p:nvSpPr>
        <p:spPr>
          <a:xfrm>
            <a:off x="540000" y="1592662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11895" name="yt_image_11895" title="H_47.8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92662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8" name="yt_shape_11898"/>
          <p:cNvSpPr txBox="1"/>
          <p:nvPr/>
        </p:nvSpPr>
        <p:spPr>
          <a:xfrm>
            <a:off x="540000" y="2251392"/>
            <a:ext cx="45685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一次函数的图象与性质</a:t>
            </a:r>
          </a:p>
        </p:txBody>
      </p:sp>
      <p:sp>
        <p:nvSpPr>
          <p:cNvPr id="11899" name="yt_shape_11899"/>
          <p:cNvSpPr txBox="1"/>
          <p:nvPr/>
        </p:nvSpPr>
        <p:spPr>
          <a:xfrm>
            <a:off x="540119" y="27557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的增大而减小，则点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00" name="yt_table_119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95605"/>
              </p:ext>
            </p:extLst>
          </p:nvPr>
        </p:nvGraphicFramePr>
        <p:xfrm>
          <a:off x="540000" y="3715137"/>
          <a:ext cx="5877243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</a:tbl>
          </a:graphicData>
        </a:graphic>
      </p:graphicFrame>
      <p:sp>
        <p:nvSpPr>
          <p:cNvPr id="11902" name="yt_shape_11902"/>
          <p:cNvSpPr txBox="1"/>
          <p:nvPr/>
        </p:nvSpPr>
        <p:spPr>
          <a:xfrm>
            <a:off x="540120" y="4716691"/>
            <a:ext cx="1138852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东营市中考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-1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两点，则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spc="-10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107927" title="H_28.770866">
            <a:extLst>
              <a:ext uri="{FF2B5EF4-FFF2-40B4-BE49-F238E27FC236}">
                <a16:creationId xmlns:a16="http://schemas.microsoft.com/office/drawing/2014/main" id="{F7009656-4208-723E-39AF-488B48DCCD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93265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4C546B-4C72-9EF7-449F-53DEA7C9D493}"/>
              </a:ext>
            </a:extLst>
          </p:cNvPr>
          <p:cNvSpPr txBox="1"/>
          <p:nvPr/>
        </p:nvSpPr>
        <p:spPr>
          <a:xfrm>
            <a:off x="3413971" y="318438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C04592-1A0E-5255-7D60-EC662CEE70A2}"/>
              </a:ext>
            </a:extLst>
          </p:cNvPr>
          <p:cNvSpPr txBox="1"/>
          <p:nvPr/>
        </p:nvSpPr>
        <p:spPr>
          <a:xfrm>
            <a:off x="2034594" y="514537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6" name="yt_shape_11956"/>
          <p:cNvSpPr txBox="1"/>
          <p:nvPr/>
        </p:nvSpPr>
        <p:spPr>
          <a:xfrm>
            <a:off x="540000" y="1829466"/>
            <a:ext cx="86802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57" name="yt_shape_11957"/>
          <p:cNvSpPr txBox="1"/>
          <p:nvPr/>
        </p:nvSpPr>
        <p:spPr>
          <a:xfrm>
            <a:off x="540000" y="2308769"/>
            <a:ext cx="2752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58" name="yt_shape_11958"/>
              <p:cNvSpPr txBox="1"/>
              <p:nvPr/>
            </p:nvSpPr>
            <p:spPr>
              <a:xfrm>
                <a:off x="540000" y="2788072"/>
                <a:ext cx="6362319" cy="3039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过点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平行于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轴，交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梯形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958" name="yt_shape_119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88072"/>
                <a:ext cx="6362319" cy="3039550"/>
              </a:xfrm>
              <a:prstGeom prst="rect">
                <a:avLst/>
              </a:prstGeom>
              <a:blipFill>
                <a:blip r:embed="rId2"/>
                <a:stretch>
                  <a:fillRect l="-2972" t="-1603" r="-1726" b="-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8B1454-0C70-27DA-1089-272F57CC6CB3}"/>
              </a:ext>
            </a:extLst>
          </p:cNvPr>
          <p:cNvSpPr txBox="1"/>
          <p:nvPr/>
        </p:nvSpPr>
        <p:spPr>
          <a:xfrm>
            <a:off x="449989" y="2261963"/>
            <a:ext cx="2905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918FAF-F1FD-D9D2-EEE9-A658061C1971}"/>
              </a:ext>
            </a:extLst>
          </p:cNvPr>
          <p:cNvSpPr txBox="1"/>
          <p:nvPr/>
        </p:nvSpPr>
        <p:spPr>
          <a:xfrm>
            <a:off x="449989" y="2741266"/>
            <a:ext cx="4315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D92018-6DEB-C6F0-37F0-E68ECFDC39AE}"/>
              </a:ext>
            </a:extLst>
          </p:cNvPr>
          <p:cNvSpPr txBox="1"/>
          <p:nvPr/>
        </p:nvSpPr>
        <p:spPr>
          <a:xfrm>
            <a:off x="449989" y="3216754"/>
            <a:ext cx="648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平行于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8DD054-C609-4E6A-A25D-4D64D424FCE0}"/>
              </a:ext>
            </a:extLst>
          </p:cNvPr>
          <p:cNvSpPr txBox="1"/>
          <p:nvPr/>
        </p:nvSpPr>
        <p:spPr>
          <a:xfrm>
            <a:off x="449989" y="3692242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1E79A2-0D6E-54F3-8A4E-492160C9C0BB}"/>
              </a:ext>
            </a:extLst>
          </p:cNvPr>
          <p:cNvSpPr txBox="1"/>
          <p:nvPr/>
        </p:nvSpPr>
        <p:spPr>
          <a:xfrm>
            <a:off x="449989" y="4167730"/>
            <a:ext cx="415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F7306D-EE7E-CE59-D0D4-EE70144ED205}"/>
              </a:ext>
            </a:extLst>
          </p:cNvPr>
          <p:cNvSpPr txBox="1"/>
          <p:nvPr/>
        </p:nvSpPr>
        <p:spPr>
          <a:xfrm>
            <a:off x="449989" y="4643218"/>
            <a:ext cx="1365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C4659E4-CCF9-738A-A073-26A8F02EE893}"/>
                  </a:ext>
                </a:extLst>
              </p:cNvPr>
              <p:cNvSpPr txBox="1"/>
              <p:nvPr/>
            </p:nvSpPr>
            <p:spPr>
              <a:xfrm>
                <a:off x="449989" y="5118706"/>
                <a:ext cx="45536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C4659E4-CCF9-738A-A073-26A8F02EE8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18706"/>
                <a:ext cx="4553648" cy="726326"/>
              </a:xfrm>
              <a:prstGeom prst="rect">
                <a:avLst/>
              </a:prstGeom>
              <a:blipFill>
                <a:blip r:embed="rId3"/>
                <a:stretch>
                  <a:fillRect l="-2142" r="-227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1952"/>
              <p:cNvSpPr txBox="1"/>
              <p:nvPr/>
            </p:nvSpPr>
            <p:spPr>
              <a:xfrm>
                <a:off x="540000" y="1196752"/>
                <a:ext cx="10469404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时，请结合函数图象，直接写出关于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的不等式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的解集；</a:t>
                </a:r>
              </a:p>
            </p:txBody>
          </p:sp>
        </mc:Choice>
        <mc:Fallback xmlns="">
          <p:sp>
            <p:nvSpPr>
              <p:cNvPr id="12" name="yt_shape_119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0469404" cy="651653"/>
              </a:xfrm>
              <a:prstGeom prst="rect">
                <a:avLst/>
              </a:prstGeom>
              <a:blipFill>
                <a:blip r:embed="rId4"/>
                <a:stretch>
                  <a:fillRect l="-1805" r="-757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0" name="yt_shape_11960"/>
          <p:cNvSpPr txBox="1"/>
          <p:nvPr/>
        </p:nvSpPr>
        <p:spPr>
          <a:xfrm>
            <a:off x="540119" y="1412776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达州市中考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某县著名传统土特产品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豆笋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豆干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浓郁豆香，绿色健康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享誉全国，深受广大消费者喜爱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件豆笋和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件豆干进货价为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件豆笋和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件豆干进货价为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每件豆笋、豆干的进价分别是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元，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581699-83D7-BC10-5219-3DEF8E504381}"/>
              </a:ext>
            </a:extLst>
          </p:cNvPr>
          <p:cNvSpPr txBox="1"/>
          <p:nvPr/>
        </p:nvSpPr>
        <p:spPr>
          <a:xfrm>
            <a:off x="5479308" y="279243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8523BA-D62F-2837-1859-F973795F5285}"/>
              </a:ext>
            </a:extLst>
          </p:cNvPr>
          <p:cNvSpPr txBox="1"/>
          <p:nvPr/>
        </p:nvSpPr>
        <p:spPr>
          <a:xfrm>
            <a:off x="450108" y="1988840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设豆干购进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件，则豆笋购进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13336D-3944-BB41-D581-6F3747A0030E}"/>
                  </a:ext>
                </a:extLst>
              </p:cNvPr>
              <p:cNvSpPr txBox="1"/>
              <p:nvPr/>
            </p:nvSpPr>
            <p:spPr>
              <a:xfrm>
                <a:off x="450108" y="2169795"/>
                <a:ext cx="4712017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≤10440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13336D-3944-BB41-D581-6F3747A00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69795"/>
                <a:ext cx="4712017" cy="1328560"/>
              </a:xfrm>
              <a:prstGeom prst="rect">
                <a:avLst/>
              </a:prstGeom>
              <a:blipFill>
                <a:blip r:embed="rId2"/>
                <a:stretch>
                  <a:fillRect l="-2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966DE70-13BA-AC41-DD34-AD8D687ED1B2}"/>
              </a:ext>
            </a:extLst>
          </p:cNvPr>
          <p:cNvSpPr txBox="1"/>
          <p:nvPr/>
        </p:nvSpPr>
        <p:spPr>
          <a:xfrm>
            <a:off x="450108" y="3426347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为整数，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B82003-9F88-4F05-EAE7-1FFAAE3C7B1A}"/>
              </a:ext>
            </a:extLst>
          </p:cNvPr>
          <p:cNvSpPr txBox="1"/>
          <p:nvPr/>
        </p:nvSpPr>
        <p:spPr>
          <a:xfrm>
            <a:off x="450108" y="3858395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7F26BB-EA41-A8D4-EBEA-91D637467A27}"/>
              </a:ext>
            </a:extLst>
          </p:cNvPr>
          <p:cNvSpPr txBox="1"/>
          <p:nvPr/>
        </p:nvSpPr>
        <p:spPr>
          <a:xfrm>
            <a:off x="450108" y="4218435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即豆干购进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件，则豆笋购进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288B5-A7B9-F72B-D989-AFF0E73692AB}"/>
              </a:ext>
            </a:extLst>
          </p:cNvPr>
          <p:cNvSpPr txBox="1"/>
          <p:nvPr/>
        </p:nvSpPr>
        <p:spPr>
          <a:xfrm>
            <a:off x="450108" y="4650483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172D72-89E2-0176-0E6D-EBBBA5226103}"/>
              </a:ext>
            </a:extLst>
          </p:cNvPr>
          <p:cNvSpPr txBox="1"/>
          <p:nvPr/>
        </p:nvSpPr>
        <p:spPr>
          <a:xfrm>
            <a:off x="450108" y="5083707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即豆干购进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件，则豆笋购进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7A42268-5FB7-BC57-F79C-40C6E0E1A1EF}"/>
              </a:ext>
            </a:extLst>
          </p:cNvPr>
          <p:cNvSpPr txBox="1"/>
          <p:nvPr/>
        </p:nvSpPr>
        <p:spPr>
          <a:xfrm>
            <a:off x="450108" y="5500883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1960"/>
              <p:cNvSpPr txBox="1"/>
              <p:nvPr/>
            </p:nvSpPr>
            <p:spPr>
              <a:xfrm>
                <a:off x="540119" y="912160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某特产店计划用不超过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10440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元购进豆笋、豆干共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件，且豆笋的数量不低于豆干数量的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，该特产店有哪几种进货方案？</a:t>
                </a:r>
              </a:p>
            </p:txBody>
          </p:sp>
        </mc:Choice>
        <mc:Fallback xmlns="">
          <p:sp>
            <p:nvSpPr>
              <p:cNvPr id="11" name="yt_shape_119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12160"/>
                <a:ext cx="11111999" cy="1119987"/>
              </a:xfrm>
              <a:prstGeom prst="rect">
                <a:avLst/>
              </a:prstGeom>
              <a:blipFill>
                <a:blip r:embed="rId3"/>
                <a:stretch>
                  <a:fillRect l="-1701" t="-4918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695C17A-48AF-1404-158F-195EB69C1060}"/>
              </a:ext>
            </a:extLst>
          </p:cNvPr>
          <p:cNvSpPr txBox="1"/>
          <p:nvPr/>
        </p:nvSpPr>
        <p:spPr>
          <a:xfrm>
            <a:off x="449989" y="5910614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即豆干购进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件，则豆笋购进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A7ED29-3AF6-70A0-02CC-98D19ACF125D}"/>
              </a:ext>
            </a:extLst>
          </p:cNvPr>
          <p:cNvSpPr txBox="1"/>
          <p:nvPr/>
        </p:nvSpPr>
        <p:spPr>
          <a:xfrm>
            <a:off x="449989" y="6313631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该特产店共有以上三种进货方案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" name="yt_shape_11970"/>
          <p:cNvSpPr txBox="1"/>
          <p:nvPr/>
        </p:nvSpPr>
        <p:spPr>
          <a:xfrm>
            <a:off x="540000" y="1788702"/>
            <a:ext cx="10079682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即豆干购进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件，则豆笋购进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该特产店共有以上三种进货方案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设总利润为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元，豆干购进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的增大而减小，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取最大值，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3610.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此时，豆干购进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件，豆笋购进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件，该店获利最大，最大利润为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CB6AE7-B08B-53E1-DA26-1ACA2F50A614}"/>
              </a:ext>
            </a:extLst>
          </p:cNvPr>
          <p:cNvSpPr txBox="1"/>
          <p:nvPr/>
        </p:nvSpPr>
        <p:spPr>
          <a:xfrm>
            <a:off x="449989" y="1844824"/>
            <a:ext cx="531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设总利润为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元，豆干购进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B678A6-A208-E99D-B56A-4F499B71A02F}"/>
              </a:ext>
            </a:extLst>
          </p:cNvPr>
          <p:cNvSpPr txBox="1"/>
          <p:nvPr/>
        </p:nvSpPr>
        <p:spPr>
          <a:xfrm>
            <a:off x="449989" y="2320312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FD1D9F-1C6D-4BB8-6EF5-5A7834C927E4}"/>
              </a:ext>
            </a:extLst>
          </p:cNvPr>
          <p:cNvSpPr txBox="1"/>
          <p:nvPr/>
        </p:nvSpPr>
        <p:spPr>
          <a:xfrm>
            <a:off x="449989" y="2795800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88814F-9EED-C22C-9BE7-8A6894FAA933}"/>
              </a:ext>
            </a:extLst>
          </p:cNvPr>
          <p:cNvSpPr txBox="1"/>
          <p:nvPr/>
        </p:nvSpPr>
        <p:spPr>
          <a:xfrm>
            <a:off x="449989" y="327128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ACD717-D559-B938-F18F-51E8DE1B46DA}"/>
              </a:ext>
            </a:extLst>
          </p:cNvPr>
          <p:cNvSpPr txBox="1"/>
          <p:nvPr/>
        </p:nvSpPr>
        <p:spPr>
          <a:xfrm>
            <a:off x="449989" y="3746776"/>
            <a:ext cx="531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EA60EFB-42FE-FA9C-66F8-9C2B4398179A}"/>
              </a:ext>
            </a:extLst>
          </p:cNvPr>
          <p:cNvSpPr txBox="1"/>
          <p:nvPr/>
        </p:nvSpPr>
        <p:spPr>
          <a:xfrm>
            <a:off x="449989" y="4222264"/>
            <a:ext cx="393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取最大值，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A586E5-5793-4529-6602-A1AB334EDFEC}"/>
              </a:ext>
            </a:extLst>
          </p:cNvPr>
          <p:cNvSpPr txBox="1"/>
          <p:nvPr/>
        </p:nvSpPr>
        <p:spPr>
          <a:xfrm>
            <a:off x="449989" y="4697752"/>
            <a:ext cx="401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37C631-124B-EE92-C034-3331A27C082E}"/>
              </a:ext>
            </a:extLst>
          </p:cNvPr>
          <p:cNvSpPr txBox="1"/>
          <p:nvPr/>
        </p:nvSpPr>
        <p:spPr>
          <a:xfrm>
            <a:off x="449989" y="5173240"/>
            <a:ext cx="10162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此时，豆干购进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件，豆笋购进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件，该店获利最大，最大利润为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1964"/>
          <p:cNvSpPr txBox="1"/>
          <p:nvPr/>
        </p:nvSpPr>
        <p:spPr>
          <a:xfrm>
            <a:off x="540119" y="83880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若该特产店每件豆笋售价为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元，每件豆干售价为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的条件下，怎样进货可使该特产店获得利润最大，最大利润为多少元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30546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3" name="yt_shape_11903"/>
          <p:cNvSpPr txBox="1"/>
          <p:nvPr/>
        </p:nvSpPr>
        <p:spPr>
          <a:xfrm>
            <a:off x="540000" y="1068338"/>
            <a:ext cx="48763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反比例函数的图象与性质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04" name="yt_shape_11904"/>
              <p:cNvSpPr txBox="1"/>
              <p:nvPr/>
            </p:nvSpPr>
            <p:spPr>
              <a:xfrm>
                <a:off x="540000" y="1572648"/>
                <a:ext cx="10869579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的图象上，则代数式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904" name="yt_shape_1190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72648"/>
                <a:ext cx="10869579" cy="642292"/>
              </a:xfrm>
              <a:prstGeom prst="rect">
                <a:avLst/>
              </a:prstGeom>
              <a:blipFill>
                <a:blip r:embed="rId2"/>
                <a:stretch>
                  <a:fillRect l="-1739" r="-72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06" name="yt_table_119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814196"/>
              </p:ext>
            </p:extLst>
          </p:nvPr>
        </p:nvGraphicFramePr>
        <p:xfrm>
          <a:off x="540000" y="2265728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908" name="yt_shape_11908"/>
              <p:cNvSpPr txBox="1"/>
              <p:nvPr/>
            </p:nvSpPr>
            <p:spPr>
              <a:xfrm>
                <a:off x="540119" y="2791899"/>
                <a:ext cx="11111999" cy="18115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齐齐哈尔市中考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图象上一点，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且与反比例函数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的图象交于点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B.AB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908" name="yt_shape_1190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91899"/>
                <a:ext cx="11111999" cy="1811586"/>
              </a:xfrm>
              <a:prstGeom prst="rect">
                <a:avLst/>
              </a:prstGeom>
              <a:blipFill>
                <a:blip r:embed="rId3"/>
                <a:stretch>
                  <a:fillRect l="-1701" r="-549" b="-9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10" name="yt_image_11910">
            <a:extLst>
              <a:ext uri="">
                <a16:creationId xmlns="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6486" y="4806637"/>
            <a:ext cx="1359027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107988">
            <a:extLst>
              <a:ext uri="{FF2B5EF4-FFF2-40B4-BE49-F238E27FC236}">
                <a16:creationId xmlns:a16="http://schemas.microsoft.com/office/drawing/2014/main" id="{3CDF27AB-06EB-F0CD-DD4C-B96D1F41E9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10211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510CA1-924E-05C6-EEAA-1C06C22C7673}"/>
              </a:ext>
            </a:extLst>
          </p:cNvPr>
          <p:cNvSpPr txBox="1"/>
          <p:nvPr/>
        </p:nvSpPr>
        <p:spPr>
          <a:xfrm>
            <a:off x="10401646" y="1525842"/>
            <a:ext cx="383285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5E2196-73CC-9849-30D7-13852EFC8203}"/>
              </a:ext>
            </a:extLst>
          </p:cNvPr>
          <p:cNvSpPr txBox="1"/>
          <p:nvPr/>
        </p:nvSpPr>
        <p:spPr>
          <a:xfrm>
            <a:off x="3687021" y="411478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2" name="yt_shape_11912"/>
          <p:cNvSpPr txBox="1"/>
          <p:nvPr/>
        </p:nvSpPr>
        <p:spPr>
          <a:xfrm>
            <a:off x="540000" y="2040374"/>
            <a:ext cx="70307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一次函数与一元一次方程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及不等式</a:t>
            </a:r>
          </a:p>
        </p:txBody>
      </p:sp>
      <p:sp>
        <p:nvSpPr>
          <p:cNvPr id="11913" name="yt_shape_11913"/>
          <p:cNvSpPr txBox="1"/>
          <p:nvPr/>
        </p:nvSpPr>
        <p:spPr>
          <a:xfrm>
            <a:off x="540119" y="25446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数形结合是解决数学问题常用的思想方法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，根据图象可知，方程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7" name="yt_table_1191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535643"/>
              </p:ext>
            </p:extLst>
          </p:nvPr>
        </p:nvGraphicFramePr>
        <p:xfrm>
          <a:off x="540000" y="3504119"/>
          <a:ext cx="4183380" cy="950976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grpSp>
        <p:nvGrpSpPr>
          <p:cNvPr id="11914" name="yt_shape_11914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0228" y="3504119"/>
            <a:ext cx="1819656" cy="1673874"/>
            <a:chOff x="0" y="0"/>
            <a:chExt cx="1819656" cy="1673874"/>
          </a:xfrm>
        </p:grpSpPr>
        <p:pic>
          <p:nvPicPr>
            <p:cNvPr id="2" name="yt_image_1191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9656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16" name="yt_shape_11916"/>
            <p:cNvSpPr txBox="1"/>
            <p:nvPr/>
          </p:nvSpPr>
          <p:spPr>
            <a:xfrm>
              <a:off x="376547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108064">
            <a:extLst>
              <a:ext uri="{FF2B5EF4-FFF2-40B4-BE49-F238E27FC236}">
                <a16:creationId xmlns:a16="http://schemas.microsoft.com/office/drawing/2014/main" id="{C1F1940A-455F-777C-3F5D-F203267A1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82247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56F9F84-7388-AF07-0793-2548296712A8}"/>
              </a:ext>
            </a:extLst>
          </p:cNvPr>
          <p:cNvSpPr txBox="1"/>
          <p:nvPr/>
        </p:nvSpPr>
        <p:spPr>
          <a:xfrm>
            <a:off x="9795721" y="29733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19" name="yt_shape_11919"/>
              <p:cNvSpPr txBox="1"/>
              <p:nvPr/>
            </p:nvSpPr>
            <p:spPr>
              <a:xfrm>
                <a:off x="540119" y="1580358"/>
                <a:ext cx="11111999" cy="12479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潍坊市中考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的图象相交于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两点，则不等式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的解集为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spc="-100" dirty="0" smtClean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919" name="yt_shape_119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0358"/>
                <a:ext cx="11111999" cy="1247906"/>
              </a:xfrm>
              <a:prstGeom prst="rect">
                <a:avLst/>
              </a:prstGeom>
              <a:blipFill>
                <a:blip r:embed="rId2"/>
                <a:stretch>
                  <a:fillRect l="-1701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24" name="yt_shape_11924"/>
          <p:cNvSpPr txBox="1"/>
          <p:nvPr/>
        </p:nvSpPr>
        <p:spPr>
          <a:xfrm>
            <a:off x="540000" y="53149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21" name="yt_shape_11921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22785" y="3496992"/>
            <a:ext cx="1146429" cy="1767600"/>
            <a:chOff x="0" y="0"/>
            <a:chExt cx="1146429" cy="1767600"/>
          </a:xfrm>
        </p:grpSpPr>
        <p:pic>
          <p:nvPicPr>
            <p:cNvPr id="2" name="yt_image_11921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46429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23" name="yt_shape_11923"/>
            <p:cNvSpPr txBox="1"/>
            <p:nvPr/>
          </p:nvSpPr>
          <p:spPr>
            <a:xfrm>
              <a:off x="39933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80FD0A-971E-1022-1E58-3F3157411723}"/>
              </a:ext>
            </a:extLst>
          </p:cNvPr>
          <p:cNvSpPr txBox="1"/>
          <p:nvPr/>
        </p:nvSpPr>
        <p:spPr>
          <a:xfrm>
            <a:off x="8832304" y="2132856"/>
            <a:ext cx="2278761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5" name="yt_shape_11925"/>
          <p:cNvSpPr txBox="1"/>
          <p:nvPr/>
        </p:nvSpPr>
        <p:spPr>
          <a:xfrm>
            <a:off x="540000" y="2399784"/>
            <a:ext cx="579966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用待定系数法求一次函数表达式</a:t>
            </a:r>
          </a:p>
        </p:txBody>
      </p:sp>
      <p:sp>
        <p:nvSpPr>
          <p:cNvPr id="11926" name="yt_shape_11926"/>
          <p:cNvSpPr txBox="1"/>
          <p:nvPr/>
        </p:nvSpPr>
        <p:spPr>
          <a:xfrm>
            <a:off x="540000" y="2904094"/>
            <a:ext cx="105044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27" name="yt_table_119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958963"/>
              </p:ext>
            </p:extLst>
          </p:nvPr>
        </p:nvGraphicFramePr>
        <p:xfrm>
          <a:off x="540000" y="3383397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sp>
        <p:nvSpPr>
          <p:cNvPr id="11929" name="yt_shape_11929"/>
          <p:cNvSpPr txBox="1"/>
          <p:nvPr/>
        </p:nvSpPr>
        <p:spPr>
          <a:xfrm>
            <a:off x="540120" y="39095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108137" title="H_28.770866">
            <a:extLst>
              <a:ext uri="{FF2B5EF4-FFF2-40B4-BE49-F238E27FC236}">
                <a16:creationId xmlns:a16="http://schemas.microsoft.com/office/drawing/2014/main" id="{CB3E5322-181B-2683-E89B-96F7D6A35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1657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4D3633-7A8C-0177-D222-E4D3493FD949}"/>
              </a:ext>
            </a:extLst>
          </p:cNvPr>
          <p:cNvSpPr txBox="1"/>
          <p:nvPr/>
        </p:nvSpPr>
        <p:spPr>
          <a:xfrm>
            <a:off x="10022614" y="28572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2DA9B4-4CBD-A16B-21DC-E291BCBF0DFD}"/>
              </a:ext>
            </a:extLst>
          </p:cNvPr>
          <p:cNvSpPr txBox="1"/>
          <p:nvPr/>
        </p:nvSpPr>
        <p:spPr>
          <a:xfrm>
            <a:off x="1905847" y="433825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0" name="yt_shape_11930"/>
          <p:cNvSpPr txBox="1"/>
          <p:nvPr/>
        </p:nvSpPr>
        <p:spPr>
          <a:xfrm>
            <a:off x="540000" y="1117922"/>
            <a:ext cx="42607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一次函数的实际应用</a:t>
            </a:r>
          </a:p>
        </p:txBody>
      </p:sp>
      <p:sp>
        <p:nvSpPr>
          <p:cNvPr id="11931" name="yt_shape_11931"/>
          <p:cNvSpPr txBox="1"/>
          <p:nvPr/>
        </p:nvSpPr>
        <p:spPr>
          <a:xfrm>
            <a:off x="540120" y="162223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年五一放假期间，某学校计划租用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辆客车送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名师生参加社会实践活动，现有甲、乙两种客车，它们的载客量和租金如表，设租用甲种客车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辆，租车总费用为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1932" name="yt_table_1193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008426"/>
              </p:ext>
            </p:extLst>
          </p:nvPr>
        </p:nvGraphicFramePr>
        <p:xfrm>
          <a:off x="540000" y="3214162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38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6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甲种客车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乙种客车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载客量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租金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934" name="yt_shape_11934"/>
          <p:cNvSpPr txBox="1"/>
          <p:nvPr/>
        </p:nvSpPr>
        <p:spPr>
          <a:xfrm>
            <a:off x="540000" y="5184571"/>
            <a:ext cx="9008876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之间函数关系式是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自变量的取值范围是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且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为整数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3" name="yt_shape_1698822108198" title="H_28.770866">
            <a:extLst>
              <a:ext uri="{FF2B5EF4-FFF2-40B4-BE49-F238E27FC236}">
                <a16:creationId xmlns:a16="http://schemas.microsoft.com/office/drawing/2014/main" id="{066E97FD-4C1C-0AA5-BD68-66B5203DC7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59795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E64C24-3A83-9927-BF2D-3F00C2FD5710}"/>
              </a:ext>
            </a:extLst>
          </p:cNvPr>
          <p:cNvSpPr txBox="1"/>
          <p:nvPr/>
        </p:nvSpPr>
        <p:spPr>
          <a:xfrm>
            <a:off x="6968264" y="5110018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3551ED-B1A4-0284-4F43-B878856F9B98}"/>
              </a:ext>
            </a:extLst>
          </p:cNvPr>
          <p:cNvSpPr txBox="1"/>
          <p:nvPr/>
        </p:nvSpPr>
        <p:spPr>
          <a:xfrm>
            <a:off x="4259989" y="5613253"/>
            <a:ext cx="2888361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6" name="yt_shape_11936"/>
          <p:cNvSpPr txBox="1"/>
          <p:nvPr/>
        </p:nvSpPr>
        <p:spPr>
          <a:xfrm>
            <a:off x="540000" y="1954348"/>
            <a:ext cx="10541347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选择怎样的租车方案所需的费用最低？最低费用为多少元？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知，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的值最小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其最小值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答：租用甲种客车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辆，乙种客车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辆时，所需的费用最低，最低费用为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77F2B7-0501-0EC0-DACF-CB04BE14DC2E}"/>
              </a:ext>
            </a:extLst>
          </p:cNvPr>
          <p:cNvSpPr txBox="1"/>
          <p:nvPr/>
        </p:nvSpPr>
        <p:spPr>
          <a:xfrm>
            <a:off x="449989" y="2383030"/>
            <a:ext cx="481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D9619C-600E-2F08-9B71-4011609F1120}"/>
              </a:ext>
            </a:extLst>
          </p:cNvPr>
          <p:cNvSpPr txBox="1"/>
          <p:nvPr/>
        </p:nvSpPr>
        <p:spPr>
          <a:xfrm>
            <a:off x="449989" y="2858518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486710-9DBA-E5B7-4F6F-CF99D52A1A55}"/>
              </a:ext>
            </a:extLst>
          </p:cNvPr>
          <p:cNvSpPr txBox="1"/>
          <p:nvPr/>
        </p:nvSpPr>
        <p:spPr>
          <a:xfrm>
            <a:off x="449989" y="3334006"/>
            <a:ext cx="296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61FC6C-D5BB-A8C5-12FD-DC014FF9D183}"/>
              </a:ext>
            </a:extLst>
          </p:cNvPr>
          <p:cNvSpPr txBox="1"/>
          <p:nvPr/>
        </p:nvSpPr>
        <p:spPr>
          <a:xfrm>
            <a:off x="449989" y="3809494"/>
            <a:ext cx="342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的值最小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C5D4CF-904F-FA96-7639-3F469C292DC8}"/>
              </a:ext>
            </a:extLst>
          </p:cNvPr>
          <p:cNvSpPr txBox="1"/>
          <p:nvPr/>
        </p:nvSpPr>
        <p:spPr>
          <a:xfrm>
            <a:off x="449989" y="4284982"/>
            <a:ext cx="542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其最小值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5058D2-63EE-0B07-29BC-86F39F265FA9}"/>
              </a:ext>
            </a:extLst>
          </p:cNvPr>
          <p:cNvSpPr txBox="1"/>
          <p:nvPr/>
        </p:nvSpPr>
        <p:spPr>
          <a:xfrm>
            <a:off x="449989" y="4760470"/>
            <a:ext cx="10619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答：租用甲种客车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辆，乙种客车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辆时，所需的费用最低，最低费用为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0" name="yt_shape_11940"/>
          <p:cNvSpPr txBox="1"/>
          <p:nvPr/>
        </p:nvSpPr>
        <p:spPr>
          <a:xfrm>
            <a:off x="540000" y="2091402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939" name="yt_image_11939" title="H_50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91402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2" name="yt_shape_11942"/>
          <p:cNvSpPr txBox="1"/>
          <p:nvPr/>
        </p:nvSpPr>
        <p:spPr>
          <a:xfrm>
            <a:off x="540119" y="277755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的图象经过原点，且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的增大而增大，则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的图象不经过第二象限，则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DC7EBF-DF00-B4E4-FC1E-9BFD7FFE1404}"/>
              </a:ext>
            </a:extLst>
          </p:cNvPr>
          <p:cNvSpPr txBox="1"/>
          <p:nvPr/>
        </p:nvSpPr>
        <p:spPr>
          <a:xfrm>
            <a:off x="1059708" y="320623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8DC2F8-FA9B-522F-FFC7-0AB5A98EA59D}"/>
              </a:ext>
            </a:extLst>
          </p:cNvPr>
          <p:cNvSpPr txBox="1"/>
          <p:nvPr/>
        </p:nvSpPr>
        <p:spPr>
          <a:xfrm>
            <a:off x="7474604" y="368172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6A3601-DDC2-29DA-721A-4CACA7AE0971}"/>
              </a:ext>
            </a:extLst>
          </p:cNvPr>
          <p:cNvSpPr txBox="1"/>
          <p:nvPr/>
        </p:nvSpPr>
        <p:spPr>
          <a:xfrm>
            <a:off x="8998604" y="368172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915783-458B-E63F-E5DA-4F403CF63B25}"/>
              </a:ext>
            </a:extLst>
          </p:cNvPr>
          <p:cNvSpPr txBox="1"/>
          <p:nvPr/>
        </p:nvSpPr>
        <p:spPr>
          <a:xfrm>
            <a:off x="2194771" y="4632703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6" name="yt_shape_11946"/>
          <p:cNvSpPr txBox="1"/>
          <p:nvPr/>
        </p:nvSpPr>
        <p:spPr>
          <a:xfrm>
            <a:off x="540000" y="900000"/>
            <a:ext cx="2400081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945" name="yt_image_11945" title="H_50.0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48" name="yt_shape_11948"/>
              <p:cNvSpPr txBox="1"/>
              <p:nvPr/>
            </p:nvSpPr>
            <p:spPr>
              <a:xfrm>
                <a:off x="540119" y="1586155"/>
                <a:ext cx="11028489" cy="16517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内江市中考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如图，在平面直角坐标系中，一次函数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与反比例函数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的图象在第一象限内交于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和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两点，直线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轴相交于点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，连接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A.</a:t>
                </a:r>
              </a:p>
            </p:txBody>
          </p:sp>
        </mc:Choice>
        <mc:Fallback xmlns="">
          <p:sp>
            <p:nvSpPr>
              <p:cNvPr id="11948" name="yt_shape_119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6155"/>
                <a:ext cx="11028489" cy="1651799"/>
              </a:xfrm>
              <a:prstGeom prst="rect">
                <a:avLst/>
              </a:prstGeom>
              <a:blipFill>
                <a:blip r:embed="rId3"/>
                <a:stretch>
                  <a:fillRect l="-1714" b="-7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50" name="yt_image_11950" title="H_140.4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3679" y="3181559"/>
            <a:ext cx="180136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52" name="yt_shape_11952"/>
              <p:cNvSpPr txBox="1"/>
              <p:nvPr/>
            </p:nvSpPr>
            <p:spPr>
              <a:xfrm>
                <a:off x="540000" y="5222963"/>
                <a:ext cx="9165586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一次函数与反比例函数的表达式分别是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1952" name="yt_shape_119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22963"/>
                <a:ext cx="9165586" cy="642292"/>
              </a:xfrm>
              <a:prstGeom prst="rect">
                <a:avLst/>
              </a:prstGeom>
              <a:blipFill>
                <a:blip r:embed="rId5"/>
                <a:stretch>
                  <a:fillRect l="-2063" r="-106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D13D46-7EF2-89B1-4039-418D09213CE1}"/>
                  </a:ext>
                </a:extLst>
              </p:cNvPr>
              <p:cNvSpPr txBox="1"/>
              <p:nvPr/>
            </p:nvSpPr>
            <p:spPr>
              <a:xfrm>
                <a:off x="6698389" y="4964639"/>
                <a:ext cx="270383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D13D46-7EF2-89B1-4039-418D09213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389" y="4964639"/>
                <a:ext cx="2703831" cy="768617"/>
              </a:xfrm>
              <a:prstGeom prst="rect">
                <a:avLst/>
              </a:prstGeom>
              <a:blipFill>
                <a:blip r:embed="rId6"/>
                <a:stretch>
                  <a:fillRect l="-361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2166</Words>
  <Application>Microsoft Office PowerPoint</Application>
  <PresentationFormat>宽屏</PresentationFormat>
  <Paragraphs>132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2023-11-02T11:11:20Z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