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80" r:id="rId4"/>
    <p:sldId id="371" r:id="rId5"/>
    <p:sldId id="372" r:id="rId6"/>
    <p:sldId id="374" r:id="rId7"/>
    <p:sldId id="375" r:id="rId8"/>
    <p:sldId id="376" r:id="rId9"/>
    <p:sldId id="383" r:id="rId10"/>
    <p:sldId id="377" r:id="rId11"/>
    <p:sldId id="385" r:id="rId12"/>
    <p:sldId id="387" r:id="rId13"/>
    <p:sldId id="379" r:id="rId14"/>
    <p:sldId id="388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930" y="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315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9" name="yt_shape_12399"/>
          <p:cNvSpPr txBox="1"/>
          <p:nvPr/>
        </p:nvSpPr>
        <p:spPr>
          <a:xfrm>
            <a:off x="540000" y="76470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98" name="yt_image_12398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1" name="yt_shape_12401"/>
          <p:cNvSpPr txBox="1"/>
          <p:nvPr/>
        </p:nvSpPr>
        <p:spPr>
          <a:xfrm>
            <a:off x="540000" y="1468001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平行四边形性质与判定的综合运用</a:t>
            </a:r>
          </a:p>
        </p:txBody>
      </p:sp>
      <p:sp>
        <p:nvSpPr>
          <p:cNvPr id="12402" name="yt_shape_12402"/>
          <p:cNvSpPr txBox="1"/>
          <p:nvPr/>
        </p:nvSpPr>
        <p:spPr>
          <a:xfrm>
            <a:off x="540119" y="1972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上，要使四边形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为平行四边形，需添加一个条件，这个条件不可以是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6" name="yt_table_124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627989"/>
              </p:ext>
            </p:extLst>
          </p:nvPr>
        </p:nvGraphicFramePr>
        <p:xfrm>
          <a:off x="540000" y="2931746"/>
          <a:ext cx="6877368" cy="950976"/>
        </p:xfrm>
        <a:graphic>
          <a:graphicData uri="http://schemas.openxmlformats.org/drawingml/2006/table">
            <a:tbl>
              <a:tblPr/>
              <a:tblGrid>
                <a:gridCol w="3913505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96386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FCE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grpSp>
        <p:nvGrpSpPr>
          <p:cNvPr id="12403" name="yt_shape_12403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2479779"/>
            <a:ext cx="1664208" cy="1597293"/>
            <a:chOff x="0" y="0"/>
            <a:chExt cx="1664208" cy="1597293"/>
          </a:xfrm>
        </p:grpSpPr>
        <p:pic>
          <p:nvPicPr>
            <p:cNvPr id="2" name="yt_image_1240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4208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5" name="yt_shape_12405"/>
            <p:cNvSpPr txBox="1"/>
            <p:nvPr/>
          </p:nvSpPr>
          <p:spPr>
            <a:xfrm>
              <a:off x="298823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51535">
            <a:extLst>
              <a:ext uri="{FF2B5EF4-FFF2-40B4-BE49-F238E27FC236}">
                <a16:creationId xmlns:a16="http://schemas.microsoft.com/office/drawing/2014/main" id="{48945FA0-3685-710D-B1AA-47EDBD4AA1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967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AAC65AF-FEC3-1695-5AE0-06433286760E}"/>
              </a:ext>
            </a:extLst>
          </p:cNvPr>
          <p:cNvSpPr txBox="1"/>
          <p:nvPr/>
        </p:nvSpPr>
        <p:spPr>
          <a:xfrm>
            <a:off x="5326908" y="24009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408"/>
          <p:cNvSpPr txBox="1"/>
          <p:nvPr/>
        </p:nvSpPr>
        <p:spPr>
          <a:xfrm>
            <a:off x="540119" y="42546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的两对角线的交点，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的中点，图中的全等三角形有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" name="yt_table_124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923316"/>
              </p:ext>
            </p:extLst>
          </p:nvPr>
        </p:nvGraphicFramePr>
        <p:xfrm>
          <a:off x="540000" y="5214075"/>
          <a:ext cx="3592830" cy="950976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grpSp>
        <p:nvGrpSpPr>
          <p:cNvPr id="14" name="yt_shape_12409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7404" y="4707454"/>
            <a:ext cx="2162556" cy="1673874"/>
            <a:chOff x="0" y="0"/>
            <a:chExt cx="2162556" cy="1673874"/>
          </a:xfrm>
        </p:grpSpPr>
        <p:pic>
          <p:nvPicPr>
            <p:cNvPr id="15" name="yt_image_1240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162556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2411"/>
            <p:cNvSpPr txBox="1"/>
            <p:nvPr/>
          </p:nvSpPr>
          <p:spPr>
            <a:xfrm>
              <a:off x="547997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DD8403D-5DFD-61BC-AE8E-CD22D55D8AE8}"/>
              </a:ext>
            </a:extLst>
          </p:cNvPr>
          <p:cNvSpPr txBox="1"/>
          <p:nvPr/>
        </p:nvSpPr>
        <p:spPr>
          <a:xfrm>
            <a:off x="2888508" y="46833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3" name="yt_shape_12453"/>
          <p:cNvSpPr txBox="1"/>
          <p:nvPr/>
        </p:nvSpPr>
        <p:spPr>
          <a:xfrm>
            <a:off x="540000" y="836712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52" name="yt_image_12452" title="H_50.94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5" name="yt_shape_12455"/>
          <p:cNvSpPr txBox="1"/>
          <p:nvPr/>
        </p:nvSpPr>
        <p:spPr>
          <a:xfrm>
            <a:off x="540120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为等边三角形，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ADE.</a:t>
            </a:r>
          </a:p>
        </p:txBody>
      </p:sp>
      <p:pic>
        <p:nvPicPr>
          <p:cNvPr id="12456" name="yt_image_12456" title="H_119.7923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2646094"/>
            <a:ext cx="2084832" cy="15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8" name="yt_shape_12458"/>
          <p:cNvSpPr txBox="1"/>
          <p:nvPr/>
        </p:nvSpPr>
        <p:spPr>
          <a:xfrm>
            <a:off x="540000" y="2431183"/>
            <a:ext cx="415658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CDF60E-4070-63B2-CEDB-B518358E4366}"/>
              </a:ext>
            </a:extLst>
          </p:cNvPr>
          <p:cNvSpPr txBox="1"/>
          <p:nvPr/>
        </p:nvSpPr>
        <p:spPr>
          <a:xfrm>
            <a:off x="450108" y="2890282"/>
            <a:ext cx="5226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07E6F4-1A0B-A273-45E6-92A9689BF929}"/>
              </a:ext>
            </a:extLst>
          </p:cNvPr>
          <p:cNvSpPr txBox="1"/>
          <p:nvPr/>
        </p:nvSpPr>
        <p:spPr>
          <a:xfrm>
            <a:off x="450108" y="3365770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6FADA04-2754-0E28-20ED-96018907018B}"/>
                  </a:ext>
                </a:extLst>
              </p:cNvPr>
              <p:cNvSpPr txBox="1"/>
              <p:nvPr/>
            </p:nvSpPr>
            <p:spPr>
              <a:xfrm>
                <a:off x="450108" y="3841258"/>
                <a:ext cx="55763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6FADA04-2754-0E28-20ED-960189070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41258"/>
                <a:ext cx="5576316" cy="1611643"/>
              </a:xfrm>
              <a:prstGeom prst="rect">
                <a:avLst/>
              </a:prstGeom>
              <a:blipFill>
                <a:blip r:embed="rId4"/>
                <a:stretch>
                  <a:fillRect l="-1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86DDBD3-80E7-6E37-09B8-C8EA85603DB7}"/>
              </a:ext>
            </a:extLst>
          </p:cNvPr>
          <p:cNvSpPr txBox="1"/>
          <p:nvPr/>
        </p:nvSpPr>
        <p:spPr>
          <a:xfrm>
            <a:off x="450108" y="5359289"/>
            <a:ext cx="4094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" name="yt_shape_12462"/>
          <p:cNvSpPr txBox="1"/>
          <p:nvPr/>
        </p:nvSpPr>
        <p:spPr>
          <a:xfrm>
            <a:off x="540000" y="1607471"/>
            <a:ext cx="10667985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解：当点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的中点时，四边形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理由：连结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，由题易知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58CDA5-D8E7-1940-B3B9-AC6FA6FFB841}"/>
              </a:ext>
            </a:extLst>
          </p:cNvPr>
          <p:cNvSpPr txBox="1"/>
          <p:nvPr/>
        </p:nvSpPr>
        <p:spPr>
          <a:xfrm>
            <a:off x="449989" y="1623155"/>
            <a:ext cx="10743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的中点时，四边形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5EDA91-79E9-7D49-F47C-B0C553C327A6}"/>
              </a:ext>
            </a:extLst>
          </p:cNvPr>
          <p:cNvSpPr txBox="1"/>
          <p:nvPr/>
        </p:nvSpPr>
        <p:spPr>
          <a:xfrm>
            <a:off x="449989" y="2036153"/>
            <a:ext cx="1074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理由：连结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，由题易知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427BF0-209C-9A56-57FF-145BB67B7C5F}"/>
              </a:ext>
            </a:extLst>
          </p:cNvPr>
          <p:cNvSpPr txBox="1"/>
          <p:nvPr/>
        </p:nvSpPr>
        <p:spPr>
          <a:xfrm>
            <a:off x="449989" y="2480287"/>
            <a:ext cx="619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F69231-6961-7BB7-7DF1-16D39DDC176B}"/>
              </a:ext>
            </a:extLst>
          </p:cNvPr>
          <p:cNvSpPr txBox="1"/>
          <p:nvPr/>
        </p:nvSpPr>
        <p:spPr>
          <a:xfrm>
            <a:off x="449989" y="2919299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787BFB-EFEA-7859-8FD2-A1C17188E97E}"/>
              </a:ext>
            </a:extLst>
          </p:cNvPr>
          <p:cNvSpPr txBox="1"/>
          <p:nvPr/>
        </p:nvSpPr>
        <p:spPr>
          <a:xfrm>
            <a:off x="449989" y="3344383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64DDBC-4F30-0BD8-6FD9-86CD446CD329}"/>
              </a:ext>
            </a:extLst>
          </p:cNvPr>
          <p:cNvSpPr txBox="1"/>
          <p:nvPr/>
        </p:nvSpPr>
        <p:spPr>
          <a:xfrm>
            <a:off x="449989" y="3776431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52610-8DC1-07C3-6D2D-D994876B7499}"/>
              </a:ext>
            </a:extLst>
          </p:cNvPr>
          <p:cNvSpPr txBox="1"/>
          <p:nvPr/>
        </p:nvSpPr>
        <p:spPr>
          <a:xfrm>
            <a:off x="449989" y="4208479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895822-818C-33D8-D3BF-F42DE7A6210F}"/>
              </a:ext>
            </a:extLst>
          </p:cNvPr>
          <p:cNvSpPr txBox="1"/>
          <p:nvPr/>
        </p:nvSpPr>
        <p:spPr>
          <a:xfrm>
            <a:off x="449989" y="4640527"/>
            <a:ext cx="554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12637A-1DBE-7377-3BF2-9E02014DC336}"/>
              </a:ext>
            </a:extLst>
          </p:cNvPr>
          <p:cNvSpPr txBox="1"/>
          <p:nvPr/>
        </p:nvSpPr>
        <p:spPr>
          <a:xfrm>
            <a:off x="449989" y="5072575"/>
            <a:ext cx="325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61E040-1F0D-6019-036C-9B734B09BA94}"/>
              </a:ext>
            </a:extLst>
          </p:cNvPr>
          <p:cNvSpPr txBox="1"/>
          <p:nvPr/>
        </p:nvSpPr>
        <p:spPr>
          <a:xfrm>
            <a:off x="449989" y="5504623"/>
            <a:ext cx="422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691F19-632F-C634-F5CE-888473763464}"/>
              </a:ext>
            </a:extLst>
          </p:cNvPr>
          <p:cNvSpPr txBox="1"/>
          <p:nvPr/>
        </p:nvSpPr>
        <p:spPr>
          <a:xfrm>
            <a:off x="449989" y="5936671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95DEDD-2BAC-AB09-496A-57886820DF79}"/>
              </a:ext>
            </a:extLst>
          </p:cNvPr>
          <p:cNvSpPr txBox="1"/>
          <p:nvPr/>
        </p:nvSpPr>
        <p:spPr>
          <a:xfrm>
            <a:off x="449989" y="636871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yt_shape_12460"/>
          <p:cNvSpPr txBox="1"/>
          <p:nvPr/>
        </p:nvSpPr>
        <p:spPr>
          <a:xfrm>
            <a:off x="540119" y="7664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上何处时，四边形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是平行四边形且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，请说明理由</a:t>
            </a:r>
            <a:r>
              <a:rPr lang="en-US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S.A.S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6" name="yt_image_12465" title="H_108.3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2569" y="3065743"/>
            <a:ext cx="180022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46AA4DC4-E8E9-FAD5-D4BF-A872DCC4690F}"/>
                  </a:ext>
                </a:extLst>
              </p:cNvPr>
              <p:cNvSpPr txBox="1"/>
              <p:nvPr/>
            </p:nvSpPr>
            <p:spPr>
              <a:xfrm>
                <a:off x="540000" y="1622062"/>
                <a:ext cx="6234079" cy="254691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为平行四边形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FCD.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由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是线段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的中点，易知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是线段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的中点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30°.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yt_shape_2" descr="{&quot;rangeId&quot;:18,&quot;mathAnswerShape&quot;:1,&quot;NoSplit&quot;:1}">
                <a:extLst>
                  <a:ext uri="{FF2B5EF4-FFF2-40B4-BE49-F238E27FC236}">
                    <a16:creationId xmlns:a16="http://schemas.microsoft.com/office/drawing/2014/main" id="{46AA4DC4-E8E9-FAD5-D4BF-A872DCC46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062"/>
                <a:ext cx="6234079" cy="2546916"/>
              </a:xfrm>
              <a:prstGeom prst="rect">
                <a:avLst/>
              </a:prstGeom>
              <a:blipFill>
                <a:blip r:embed="rId2"/>
                <a:stretch>
                  <a:fillRect l="-3033" t="-1914" r="-1761" b="-669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6" name="yt_shape_12466"/>
          <p:cNvSpPr txBox="1"/>
          <p:nvPr/>
        </p:nvSpPr>
        <p:spPr>
          <a:xfrm>
            <a:off x="4987429" y="4219766"/>
            <a:ext cx="1797352" cy="126887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00" b="0" i="0" u="none" spc="-6900">
                <a:solidFill>
                  <a:srgbClr val="1EE3CF"/>
                </a:solidFill>
                <a:effectLst/>
                <a:latin typeface="白正" pitchFamily="69"/>
                <a:ea typeface="宋体" pitchFamily="69"/>
              </a:rPr>
              <a:t> </a:t>
            </a:r>
            <a:r>
              <a:rPr lang="en-US" altLang="zh-CN" sz="6900" b="0" i="0" u="none" spc="12453">
                <a:solidFill>
                  <a:srgbClr val="1EE3CF"/>
                </a:solidFill>
                <a:effectLst/>
                <a:latin typeface="白正" pitchFamily="69"/>
                <a:ea typeface="宋体" pitchFamily="69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465" name="yt_image_12465" title="H_108.3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008479"/>
            <a:ext cx="180022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0699E3-5037-520B-A498-35CE88D8B247}"/>
              </a:ext>
            </a:extLst>
          </p:cNvPr>
          <p:cNvSpPr txBox="1"/>
          <p:nvPr/>
        </p:nvSpPr>
        <p:spPr>
          <a:xfrm>
            <a:off x="449989" y="1575256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C8C7AD-B152-16D6-85C8-1866B1C480D9}"/>
              </a:ext>
            </a:extLst>
          </p:cNvPr>
          <p:cNvSpPr txBox="1"/>
          <p:nvPr/>
        </p:nvSpPr>
        <p:spPr>
          <a:xfrm>
            <a:off x="449989" y="2050744"/>
            <a:ext cx="2645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8FAE74-0326-144B-1271-437060123550}"/>
              </a:ext>
            </a:extLst>
          </p:cNvPr>
          <p:cNvSpPr txBox="1"/>
          <p:nvPr/>
        </p:nvSpPr>
        <p:spPr>
          <a:xfrm>
            <a:off x="449989" y="2526232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FC2282-147D-1508-7283-F204162C758B}"/>
                  </a:ext>
                </a:extLst>
              </p:cNvPr>
              <p:cNvSpPr txBox="1"/>
              <p:nvPr/>
            </p:nvSpPr>
            <p:spPr>
              <a:xfrm>
                <a:off x="449989" y="3001720"/>
                <a:ext cx="3585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6" name="文本框 5" descr="{'rangeId': 18, 'mathAnswerShape': 1, 'NoSplit': 1}">
                <a:extLst>
                  <a:ext uri="{FF2B5EF4-FFF2-40B4-BE49-F238E27FC236}">
                    <a16:creationId xmlns:a16="http://schemas.microsoft.com/office/drawing/2014/main" id="{AEFC2282-147D-1508-7283-F204162C7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1720"/>
                <a:ext cx="3585273" cy="765061"/>
              </a:xfrm>
              <a:prstGeom prst="rect">
                <a:avLst/>
              </a:prstGeom>
              <a:blipFill>
                <a:blip r:embed="rId4"/>
                <a:stretch>
                  <a:fillRect l="-2721" r="-20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1BE37F2-A0ED-4A50-6100-63C458B55A7A}"/>
              </a:ext>
            </a:extLst>
          </p:cNvPr>
          <p:cNvSpPr txBox="1"/>
          <p:nvPr/>
        </p:nvSpPr>
        <p:spPr>
          <a:xfrm>
            <a:off x="449989" y="3673169"/>
            <a:ext cx="3377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460"/>
          <p:cNvSpPr txBox="1"/>
          <p:nvPr/>
        </p:nvSpPr>
        <p:spPr>
          <a:xfrm>
            <a:off x="540119" y="7664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在线段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上何处时，四边形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是平行四边形且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，请说明理由</a:t>
            </a:r>
            <a:r>
              <a:rPr lang="en-US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S.A.S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9" name="yt_shape_12469"/>
          <p:cNvSpPr txBox="1"/>
          <p:nvPr/>
        </p:nvSpPr>
        <p:spPr>
          <a:xfrm>
            <a:off x="540000" y="3171314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468" name="yt_image_1246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48145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1" name="yt_shape_12471"/>
          <p:cNvSpPr txBox="1"/>
          <p:nvPr/>
        </p:nvSpPr>
        <p:spPr>
          <a:xfrm>
            <a:off x="1210047" y="3622313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平行四边形的判定方法有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种，其判定方法在具体题目中应灵活运用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7FEA280-6ED0-A61D-491F-28E47CA4E146}"/>
              </a:ext>
            </a:extLst>
          </p:cNvPr>
          <p:cNvSpPr/>
          <p:nvPr/>
        </p:nvSpPr>
        <p:spPr>
          <a:xfrm>
            <a:off x="1257300" y="3685813"/>
            <a:ext cx="9677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418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4" name="yt_shape_12414"/>
              <p:cNvSpPr txBox="1"/>
              <p:nvPr/>
            </p:nvSpPr>
            <p:spPr>
              <a:xfrm>
                <a:off x="191344" y="1591146"/>
                <a:ext cx="11964593" cy="1925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的四条边分别是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为对边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，则这个四边形是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平行四边形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已知四边形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，周长为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，两邻边的长度比是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，则较长边的长度是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2414" name="yt_shape_12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44" y="1591146"/>
                <a:ext cx="11964593" cy="1925784"/>
              </a:xfrm>
              <a:prstGeom prst="rect">
                <a:avLst/>
              </a:prstGeom>
              <a:blipFill>
                <a:blip r:embed="rId2"/>
                <a:stretch>
                  <a:fillRect l="-1528" t="-2532" r="-917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06A19F-DB91-472D-4DD1-9537467BF40F}"/>
              </a:ext>
            </a:extLst>
          </p:cNvPr>
          <p:cNvSpPr txBox="1"/>
          <p:nvPr/>
        </p:nvSpPr>
        <p:spPr>
          <a:xfrm>
            <a:off x="2279576" y="198884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53B9BC-84CB-6EDE-1B5C-2F315331F97C}"/>
              </a:ext>
            </a:extLst>
          </p:cNvPr>
          <p:cNvSpPr txBox="1"/>
          <p:nvPr/>
        </p:nvSpPr>
        <p:spPr>
          <a:xfrm>
            <a:off x="2635176" y="2976011"/>
            <a:ext cx="1161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000" y="1954190"/>
            <a:ext cx="5164875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B92962-02AC-7BD7-6B4E-BCA8E895392A}"/>
              </a:ext>
            </a:extLst>
          </p:cNvPr>
          <p:cNvSpPr txBox="1"/>
          <p:nvPr/>
        </p:nvSpPr>
        <p:spPr>
          <a:xfrm>
            <a:off x="449989" y="1907384"/>
            <a:ext cx="529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B001B1-2B13-789D-23FE-DD52A1801531}"/>
              </a:ext>
            </a:extLst>
          </p:cNvPr>
          <p:cNvSpPr txBox="1"/>
          <p:nvPr/>
        </p:nvSpPr>
        <p:spPr>
          <a:xfrm>
            <a:off x="449989" y="2382872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809049-754C-8CCC-882C-3F9BB3193E9F}"/>
              </a:ext>
            </a:extLst>
          </p:cNvPr>
          <p:cNvSpPr txBox="1"/>
          <p:nvPr/>
        </p:nvSpPr>
        <p:spPr>
          <a:xfrm>
            <a:off x="449989" y="2858360"/>
            <a:ext cx="1408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EEA62C-470B-FBE6-EF36-5C746500F99E}"/>
              </a:ext>
            </a:extLst>
          </p:cNvPr>
          <p:cNvSpPr txBox="1"/>
          <p:nvPr/>
        </p:nvSpPr>
        <p:spPr>
          <a:xfrm>
            <a:off x="449989" y="3333848"/>
            <a:ext cx="164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8D1649-9E35-0B71-E343-D4C71A711FCC}"/>
              </a:ext>
            </a:extLst>
          </p:cNvPr>
          <p:cNvSpPr txBox="1"/>
          <p:nvPr/>
        </p:nvSpPr>
        <p:spPr>
          <a:xfrm>
            <a:off x="449989" y="3809336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78FCB5-9A01-CF9F-C1ED-45BAFAA5BD7D}"/>
              </a:ext>
            </a:extLst>
          </p:cNvPr>
          <p:cNvSpPr txBox="1"/>
          <p:nvPr/>
        </p:nvSpPr>
        <p:spPr>
          <a:xfrm>
            <a:off x="449989" y="4284824"/>
            <a:ext cx="164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5067D2-38F3-4CBC-7E43-93430A60E0F3}"/>
              </a:ext>
            </a:extLst>
          </p:cNvPr>
          <p:cNvSpPr txBox="1"/>
          <p:nvPr/>
        </p:nvSpPr>
        <p:spPr>
          <a:xfrm>
            <a:off x="449989" y="4760312"/>
            <a:ext cx="479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219C53-1CA1-EC71-FCFE-1FF75369C165}"/>
              </a:ext>
            </a:extLst>
          </p:cNvPr>
          <p:cNvSpPr txBox="1"/>
          <p:nvPr/>
        </p:nvSpPr>
        <p:spPr>
          <a:xfrm>
            <a:off x="449989" y="5235800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134FFD-128B-B6A3-3528-3DF97CB697D1}"/>
              </a:ext>
            </a:extLst>
          </p:cNvPr>
          <p:cNvSpPr txBox="1"/>
          <p:nvPr/>
        </p:nvSpPr>
        <p:spPr>
          <a:xfrm>
            <a:off x="449989" y="5711288"/>
            <a:ext cx="16209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414"/>
          <p:cNvSpPr txBox="1"/>
          <p:nvPr/>
        </p:nvSpPr>
        <p:spPr>
          <a:xfrm>
            <a:off x="551384" y="980728"/>
            <a:ext cx="1072919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如图，延长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，延长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</a:p>
        </p:txBody>
      </p:sp>
      <p:pic>
        <p:nvPicPr>
          <p:cNvPr id="13" name="yt_image_12418" title="H_90.72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1900412"/>
            <a:ext cx="2172843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" name="yt_shape_12421"/>
          <p:cNvSpPr txBox="1"/>
          <p:nvPr/>
        </p:nvSpPr>
        <p:spPr>
          <a:xfrm>
            <a:off x="540120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，猜想线段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的大小关系和位置关系，并说明理由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22" name="yt_image_12422" title="H_95.04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773453"/>
            <a:ext cx="176022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EA30999-4D70-B88A-A7A9-FF00D15E79B1}"/>
              </a:ext>
            </a:extLst>
          </p:cNvPr>
          <p:cNvSpPr txBox="1"/>
          <p:nvPr/>
        </p:nvSpPr>
        <p:spPr>
          <a:xfrm>
            <a:off x="449989" y="1556792"/>
            <a:ext cx="2169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   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31DB62-87BA-F89F-964E-C972AF8D209B}"/>
              </a:ext>
            </a:extLst>
          </p:cNvPr>
          <p:cNvSpPr txBox="1"/>
          <p:nvPr/>
        </p:nvSpPr>
        <p:spPr>
          <a:xfrm>
            <a:off x="449989" y="2032280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29FB07-EE88-61DB-28DC-6C19DBEC6F7B}"/>
              </a:ext>
            </a:extLst>
          </p:cNvPr>
          <p:cNvSpPr txBox="1"/>
          <p:nvPr/>
        </p:nvSpPr>
        <p:spPr>
          <a:xfrm>
            <a:off x="449989" y="2507768"/>
            <a:ext cx="2975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9E30F5-3F52-8B63-513D-F9120D205709}"/>
              </a:ext>
            </a:extLst>
          </p:cNvPr>
          <p:cNvSpPr txBox="1"/>
          <p:nvPr/>
        </p:nvSpPr>
        <p:spPr>
          <a:xfrm>
            <a:off x="449989" y="2983256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440F6D3-1871-7894-74FB-BB1918D39620}"/>
                  </a:ext>
                </a:extLst>
              </p:cNvPr>
              <p:cNvSpPr txBox="1"/>
              <p:nvPr/>
            </p:nvSpPr>
            <p:spPr>
              <a:xfrm>
                <a:off x="449989" y="3130755"/>
                <a:ext cx="25616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440F6D3-1871-7894-74FB-BB1918D39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0755"/>
                <a:ext cx="2561654" cy="1611643"/>
              </a:xfrm>
              <a:prstGeom prst="rect">
                <a:avLst/>
              </a:prstGeom>
              <a:blipFill>
                <a:blip r:embed="rId3"/>
                <a:stretch>
                  <a:fillRect l="-3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6E49F01-3A9E-C9A1-D635-2C5E78FED90D}"/>
              </a:ext>
            </a:extLst>
          </p:cNvPr>
          <p:cNvSpPr txBox="1"/>
          <p:nvPr/>
        </p:nvSpPr>
        <p:spPr>
          <a:xfrm>
            <a:off x="449989" y="4648786"/>
            <a:ext cx="274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89DD62-0B3E-E26E-4B64-C2640D0C9075}"/>
              </a:ext>
            </a:extLst>
          </p:cNvPr>
          <p:cNvSpPr txBox="1"/>
          <p:nvPr/>
        </p:nvSpPr>
        <p:spPr>
          <a:xfrm>
            <a:off x="449989" y="5124274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CA70E9-E776-9EE6-6FC6-B5B9FCA3CB8E}"/>
              </a:ext>
            </a:extLst>
          </p:cNvPr>
          <p:cNvSpPr txBox="1"/>
          <p:nvPr/>
        </p:nvSpPr>
        <p:spPr>
          <a:xfrm>
            <a:off x="449989" y="5599762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F4FCB81-B863-2BD2-D49D-401C223808ED}"/>
              </a:ext>
            </a:extLst>
          </p:cNvPr>
          <p:cNvSpPr txBox="1"/>
          <p:nvPr/>
        </p:nvSpPr>
        <p:spPr>
          <a:xfrm>
            <a:off x="449989" y="6075250"/>
            <a:ext cx="186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    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28" y="1667929"/>
            <a:ext cx="288000" cy="388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528" y="6200310"/>
            <a:ext cx="288000" cy="38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8" name="yt_shape_12428"/>
          <p:cNvSpPr txBox="1"/>
          <p:nvPr/>
        </p:nvSpPr>
        <p:spPr>
          <a:xfrm>
            <a:off x="540000" y="201516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427" name="yt_image_12427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516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0" name="yt_shape_12430"/>
          <p:cNvSpPr txBox="1"/>
          <p:nvPr/>
        </p:nvSpPr>
        <p:spPr>
          <a:xfrm>
            <a:off x="540119" y="27013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轴上，把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轴向右平移到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4" name="yt_table_1243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972493"/>
              </p:ext>
            </p:extLst>
          </p:nvPr>
        </p:nvGraphicFramePr>
        <p:xfrm>
          <a:off x="540000" y="3660750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grpSp>
        <p:nvGrpSpPr>
          <p:cNvPr id="12431" name="yt_shape_12431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7969" y="3660750"/>
            <a:ext cx="2101977" cy="1542429"/>
            <a:chOff x="0" y="0"/>
            <a:chExt cx="2101977" cy="1542429"/>
          </a:xfrm>
        </p:grpSpPr>
        <p:pic>
          <p:nvPicPr>
            <p:cNvPr id="2" name="yt_image_1243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01977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3" name="yt_shape_12433"/>
            <p:cNvSpPr txBox="1"/>
            <p:nvPr/>
          </p:nvSpPr>
          <p:spPr>
            <a:xfrm>
              <a:off x="517707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E32BF6-5F0A-59EE-D1EA-E155A750D531}"/>
              </a:ext>
            </a:extLst>
          </p:cNvPr>
          <p:cNvSpPr txBox="1"/>
          <p:nvPr/>
        </p:nvSpPr>
        <p:spPr>
          <a:xfrm>
            <a:off x="6835032" y="31299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6" name="yt_shape_12436"/>
          <p:cNvSpPr txBox="1"/>
          <p:nvPr/>
        </p:nvSpPr>
        <p:spPr>
          <a:xfrm>
            <a:off x="540119" y="157977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长沙师大附中博才实验中学单元卷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方向以相同的速度运动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分别运动到点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即停止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则在此运动过程中，线段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2440" name="yt_shape_12440"/>
          <p:cNvSpPr txBox="1"/>
          <p:nvPr/>
        </p:nvSpPr>
        <p:spPr>
          <a:xfrm>
            <a:off x="540000" y="53155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7" name="yt_shape_12437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6141" y="3651841"/>
            <a:ext cx="2299716" cy="1613295"/>
            <a:chOff x="0" y="0"/>
            <a:chExt cx="2299716" cy="1613295"/>
          </a:xfrm>
        </p:grpSpPr>
        <p:pic>
          <p:nvPicPr>
            <p:cNvPr id="2" name="yt_image_1243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9716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9" name="yt_shape_12439"/>
            <p:cNvSpPr txBox="1"/>
            <p:nvPr/>
          </p:nvSpPr>
          <p:spPr>
            <a:xfrm>
              <a:off x="616577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FCD2FD-BD54-BCB7-D221-E51EDC06222A}"/>
              </a:ext>
            </a:extLst>
          </p:cNvPr>
          <p:cNvSpPr txBox="1"/>
          <p:nvPr/>
        </p:nvSpPr>
        <p:spPr>
          <a:xfrm>
            <a:off x="1669308" y="29594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1" name="yt_shape_12441"/>
          <p:cNvSpPr txBox="1"/>
          <p:nvPr/>
        </p:nvSpPr>
        <p:spPr>
          <a:xfrm>
            <a:off x="540119" y="20717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42" name="yt_image_1244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2720" y="3183515"/>
            <a:ext cx="2186559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4" name="yt_shape_12444"/>
          <p:cNvSpPr txBox="1"/>
          <p:nvPr/>
        </p:nvSpPr>
        <p:spPr>
          <a:xfrm>
            <a:off x="540119" y="4237635"/>
            <a:ext cx="1153254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点拨：先证四边形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是平行四边形，所以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，又因为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，从而得出结果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7C2909-B43E-B97E-5273-9F9ABD68B5BF}"/>
              </a:ext>
            </a:extLst>
          </p:cNvPr>
          <p:cNvSpPr txBox="1"/>
          <p:nvPr/>
        </p:nvSpPr>
        <p:spPr>
          <a:xfrm>
            <a:off x="10478346" y="250039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5" name="yt_shape_12445"/>
          <p:cNvSpPr txBox="1"/>
          <p:nvPr/>
        </p:nvSpPr>
        <p:spPr>
          <a:xfrm>
            <a:off x="540120" y="105273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的延长线分别交于点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2446" name="yt_image_12446" title="H_85.9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6448" y="2171395"/>
            <a:ext cx="1959102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8" name="yt_shape_12448"/>
          <p:cNvSpPr txBox="1"/>
          <p:nvPr/>
        </p:nvSpPr>
        <p:spPr>
          <a:xfrm>
            <a:off x="540000" y="3313507"/>
            <a:ext cx="4669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C5547D-DE96-A2B5-659A-AC1DD262159C}"/>
              </a:ext>
            </a:extLst>
          </p:cNvPr>
          <p:cNvSpPr txBox="1"/>
          <p:nvPr/>
        </p:nvSpPr>
        <p:spPr>
          <a:xfrm>
            <a:off x="449989" y="3717032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7E378F-EABF-2D90-7FC5-6C25D81BD21A}"/>
              </a:ext>
            </a:extLst>
          </p:cNvPr>
          <p:cNvSpPr txBox="1"/>
          <p:nvPr/>
        </p:nvSpPr>
        <p:spPr>
          <a:xfrm>
            <a:off x="449989" y="4192520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F20D4D-DA0B-81C4-1E71-F8E1DA688BEF}"/>
              </a:ext>
            </a:extLst>
          </p:cNvPr>
          <p:cNvSpPr txBox="1"/>
          <p:nvPr/>
        </p:nvSpPr>
        <p:spPr>
          <a:xfrm>
            <a:off x="449989" y="4668008"/>
            <a:ext cx="165588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7EE250-0ABE-6A87-062C-725596F46EEF}"/>
              </a:ext>
            </a:extLst>
          </p:cNvPr>
          <p:cNvSpPr txBox="1"/>
          <p:nvPr/>
        </p:nvSpPr>
        <p:spPr>
          <a:xfrm>
            <a:off x="449989" y="5143496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2989C8-3822-6452-A206-6640F9242281}"/>
              </a:ext>
            </a:extLst>
          </p:cNvPr>
          <p:cNvSpPr txBox="1"/>
          <p:nvPr/>
        </p:nvSpPr>
        <p:spPr>
          <a:xfrm>
            <a:off x="449989" y="5618984"/>
            <a:ext cx="168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21CFB9-C3A3-9414-D2FD-B95431420494}"/>
              </a:ext>
            </a:extLst>
          </p:cNvPr>
          <p:cNvSpPr txBox="1"/>
          <p:nvPr/>
        </p:nvSpPr>
        <p:spPr>
          <a:xfrm>
            <a:off x="449989" y="6094472"/>
            <a:ext cx="4118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2DAE5AC-3A48-14DB-35B2-97B6A190F2C8}"/>
              </a:ext>
            </a:extLst>
          </p:cNvPr>
          <p:cNvSpPr txBox="1"/>
          <p:nvPr/>
        </p:nvSpPr>
        <p:spPr>
          <a:xfrm>
            <a:off x="449989" y="1367929"/>
            <a:ext cx="510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380488-71ED-3A6E-6A5E-93AE26734FD8}"/>
              </a:ext>
            </a:extLst>
          </p:cNvPr>
          <p:cNvSpPr txBox="1"/>
          <p:nvPr/>
        </p:nvSpPr>
        <p:spPr>
          <a:xfrm>
            <a:off x="449989" y="1843417"/>
            <a:ext cx="1908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6DA49B-19EA-26C3-0AB7-193267A0D598}"/>
              </a:ext>
            </a:extLst>
          </p:cNvPr>
          <p:cNvSpPr txBox="1"/>
          <p:nvPr/>
        </p:nvSpPr>
        <p:spPr>
          <a:xfrm>
            <a:off x="449989" y="2318905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C74E50-9721-504C-AFE6-51716593355D}"/>
              </a:ext>
            </a:extLst>
          </p:cNvPr>
          <p:cNvSpPr txBox="1"/>
          <p:nvPr/>
        </p:nvSpPr>
        <p:spPr>
          <a:xfrm>
            <a:off x="449989" y="2794393"/>
            <a:ext cx="313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D2F4FA-A063-BEC6-5EC5-D49D4292CF55}"/>
              </a:ext>
            </a:extLst>
          </p:cNvPr>
          <p:cNvSpPr txBox="1"/>
          <p:nvPr/>
        </p:nvSpPr>
        <p:spPr>
          <a:xfrm>
            <a:off x="449989" y="3269881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7BAFA2-2F0B-01C6-1D84-B9C221DCBE36}"/>
              </a:ext>
            </a:extLst>
          </p:cNvPr>
          <p:cNvSpPr txBox="1"/>
          <p:nvPr/>
        </p:nvSpPr>
        <p:spPr>
          <a:xfrm>
            <a:off x="449989" y="3745369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4CCF7A-2992-7BBE-CE1D-FBD0B8DD48FE}"/>
              </a:ext>
            </a:extLst>
          </p:cNvPr>
          <p:cNvSpPr txBox="1"/>
          <p:nvPr/>
        </p:nvSpPr>
        <p:spPr>
          <a:xfrm>
            <a:off x="449989" y="4220857"/>
            <a:ext cx="2213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127CA1-DC39-E200-CA5A-06B9703F01BD}"/>
              </a:ext>
            </a:extLst>
          </p:cNvPr>
          <p:cNvSpPr txBox="1"/>
          <p:nvPr/>
        </p:nvSpPr>
        <p:spPr>
          <a:xfrm>
            <a:off x="449989" y="4696345"/>
            <a:ext cx="189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1793BD-5AC8-3352-7966-04A62D63B3FC}"/>
              </a:ext>
            </a:extLst>
          </p:cNvPr>
          <p:cNvSpPr txBox="1"/>
          <p:nvPr/>
        </p:nvSpPr>
        <p:spPr>
          <a:xfrm>
            <a:off x="449989" y="5171833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2C096C-F3ED-8ED8-56E4-11CFC6A0E812}"/>
              </a:ext>
            </a:extLst>
          </p:cNvPr>
          <p:cNvSpPr txBox="1"/>
          <p:nvPr/>
        </p:nvSpPr>
        <p:spPr>
          <a:xfrm>
            <a:off x="449989" y="5647321"/>
            <a:ext cx="1662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449"/>
          <p:cNvSpPr txBox="1"/>
          <p:nvPr/>
        </p:nvSpPr>
        <p:spPr>
          <a:xfrm>
            <a:off x="540000" y="933808"/>
            <a:ext cx="33438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4" name="yt_image_12446" title="H_85.9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1227340"/>
            <a:ext cx="1959102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1668</Words>
  <Application>Microsoft Office PowerPoint</Application>
  <PresentationFormat>宽屏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Finished</vt:lpstr>
      <vt:lpstr>MS Gothic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51</cp:revision>
  <dcterms:created xsi:type="dcterms:W3CDTF">2023-05-05T05:33:04Z</dcterms:created>
  <dcterms:modified xsi:type="dcterms:W3CDTF">2023-11-02T11:35:23Z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