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2" r:id="rId3"/>
    <p:sldId id="364" r:id="rId4"/>
    <p:sldId id="373" r:id="rId5"/>
    <p:sldId id="369" r:id="rId6"/>
    <p:sldId id="374" r:id="rId7"/>
    <p:sldId id="375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52656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bin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46" name="yt_shape_11446"/>
              <p:cNvSpPr txBox="1"/>
              <p:nvPr/>
            </p:nvSpPr>
            <p:spPr>
              <a:xfrm>
                <a:off x="540119" y="1712138"/>
                <a:ext cx="11111999" cy="287257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【教材母题】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是原点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FF0000">
                      <a:alpha val="0"/>
                    </a:srgbClr>
                  </a:solidFill>
                  <a:effectLst/>
                  <a:latin typeface="白正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446" name="yt_shape_114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12138"/>
                <a:ext cx="11111999" cy="2872572"/>
              </a:xfrm>
              <a:prstGeom prst="rect">
                <a:avLst/>
              </a:prstGeom>
              <a:blipFill>
                <a:blip r:embed="rId2"/>
                <a:stretch>
                  <a:fillRect l="-987" t="-1691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6BB2B2-73CB-5DEE-7925-CD5D12289A9A}"/>
              </a:ext>
            </a:extLst>
          </p:cNvPr>
          <p:cNvSpPr txBox="1"/>
          <p:nvPr/>
        </p:nvSpPr>
        <p:spPr>
          <a:xfrm>
            <a:off x="522108" y="3356992"/>
            <a:ext cx="814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根据题意画出图形得：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590663-1F0E-EA21-97FB-288736984D18}"/>
                  </a:ext>
                </a:extLst>
              </p:cNvPr>
              <p:cNvSpPr txBox="1"/>
              <p:nvPr/>
            </p:nvSpPr>
            <p:spPr>
              <a:xfrm>
                <a:off x="522108" y="3832480"/>
                <a:ext cx="31487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590663-1F0E-EA21-97FB-288736984D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3832480"/>
                <a:ext cx="3148711" cy="726326"/>
              </a:xfrm>
              <a:prstGeom prst="rect">
                <a:avLst/>
              </a:prstGeom>
              <a:blipFill>
                <a:blip r:embed="rId3"/>
                <a:stretch>
                  <a:fillRect l="-3101" r="-290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1448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13500" y="1971945"/>
            <a:ext cx="2344293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51" name="yt_shape_11451"/>
              <p:cNvSpPr txBox="1"/>
              <p:nvPr/>
            </p:nvSpPr>
            <p:spPr>
              <a:xfrm>
                <a:off x="540119" y="1521304"/>
                <a:ext cx="11111999" cy="4644000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能，可以画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条，过任意一顶点和对边的中点的直线都满足条件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如图，设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轴交于点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，代入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同理可得：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451" name="yt_shape_114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21304"/>
                <a:ext cx="11111999" cy="4644000"/>
              </a:xfrm>
              <a:prstGeom prst="rect">
                <a:avLst/>
              </a:prstGeom>
              <a:blipFill>
                <a:blip r:embed="rId2"/>
                <a:stretch>
                  <a:fillRect l="-987" t="-1048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E8BC99-5F30-93AF-FDCD-E885F4639620}"/>
              </a:ext>
            </a:extLst>
          </p:cNvPr>
          <p:cNvSpPr txBox="1"/>
          <p:nvPr/>
        </p:nvSpPr>
        <p:spPr>
          <a:xfrm>
            <a:off x="522108" y="2515560"/>
            <a:ext cx="9400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能，可以画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条，过任意一顶点和对边的中点的直线都满足条件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83B0C5-E0D7-E0D7-04D8-93462AFE4E7C}"/>
              </a:ext>
            </a:extLst>
          </p:cNvPr>
          <p:cNvSpPr txBox="1"/>
          <p:nvPr/>
        </p:nvSpPr>
        <p:spPr>
          <a:xfrm>
            <a:off x="522108" y="2991048"/>
            <a:ext cx="108702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轴交于点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E808B7-FC9C-5B35-C20F-7687B5855CED}"/>
                  </a:ext>
                </a:extLst>
              </p:cNvPr>
              <p:cNvSpPr txBox="1"/>
              <p:nvPr/>
            </p:nvSpPr>
            <p:spPr>
              <a:xfrm>
                <a:off x="522108" y="3466536"/>
                <a:ext cx="8790622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代入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E808B7-FC9C-5B35-C20F-7687B5855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3466536"/>
                <a:ext cx="8790622" cy="1328560"/>
              </a:xfrm>
              <a:prstGeom prst="rect">
                <a:avLst/>
              </a:prstGeom>
              <a:blipFill>
                <a:blip r:embed="rId3"/>
                <a:stretch>
                  <a:fillRect l="-1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C2EF7F-4B50-2298-2D24-9EE9FCCBD1F9}"/>
                  </a:ext>
                </a:extLst>
              </p:cNvPr>
              <p:cNvSpPr txBox="1"/>
              <p:nvPr/>
            </p:nvSpPr>
            <p:spPr>
              <a:xfrm>
                <a:off x="522108" y="4701484"/>
                <a:ext cx="2051749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C2EF7F-4B50-2298-2D24-9EE9FCCBD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4701484"/>
                <a:ext cx="2051749" cy="766458"/>
              </a:xfrm>
              <a:prstGeom prst="rect">
                <a:avLst/>
              </a:prstGeom>
              <a:blipFill>
                <a:blip r:embed="rId4"/>
                <a:stretch>
                  <a:fillRect l="-4762" r="-476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418EA9D-5198-F7A4-4F0A-01458E032F9A}"/>
                  </a:ext>
                </a:extLst>
              </p:cNvPr>
              <p:cNvSpPr txBox="1"/>
              <p:nvPr/>
            </p:nvSpPr>
            <p:spPr>
              <a:xfrm>
                <a:off x="522108" y="5374330"/>
                <a:ext cx="44568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同理可得：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418EA9D-5198-F7A4-4F0A-01458E032F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5374330"/>
                <a:ext cx="4456811" cy="729565"/>
              </a:xfrm>
              <a:prstGeom prst="rect">
                <a:avLst/>
              </a:prstGeom>
              <a:blipFill>
                <a:blip r:embed="rId5"/>
                <a:stretch>
                  <a:fillRect l="-2189" r="-218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1446"/>
          <p:cNvSpPr txBox="1"/>
          <p:nvPr/>
        </p:nvSpPr>
        <p:spPr>
          <a:xfrm>
            <a:off x="540119" y="1527757"/>
            <a:ext cx="11111999" cy="981350"/>
          </a:xfrm>
          <a:prstGeom prst="rect">
            <a:avLst/>
          </a:prstGeom>
          <a:ln>
            <a:noFill/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过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的顶点能不能画出直线把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分成面积相等的两部分？若能，可以画出几条？写出这样的直线所对应的函数表达式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9" name="yt_image_11448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24315" y="4154712"/>
            <a:ext cx="2344293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3" name="yt_shape_11453"/>
          <p:cNvSpPr txBox="1"/>
          <p:nvPr/>
        </p:nvSpPr>
        <p:spPr>
          <a:xfrm>
            <a:off x="540119" y="2032920"/>
            <a:ext cx="8744381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【拓展一】</a:t>
            </a:r>
          </a:p>
          <a:p>
            <a:pPr marL="228600" indent="-228600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轴相交于点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轴相交于点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56" name="yt_shape_11456"/>
              <p:cNvSpPr txBox="1"/>
              <p:nvPr/>
            </p:nvSpPr>
            <p:spPr>
              <a:xfrm>
                <a:off x="540119" y="4507972"/>
                <a:ext cx="7510454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两点坐标分别是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56" name="yt_shape_11456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07972"/>
                <a:ext cx="7510454" cy="677108"/>
              </a:xfrm>
              <a:prstGeom prst="rect">
                <a:avLst/>
              </a:prstGeom>
              <a:blipFill>
                <a:blip r:embed="rId2"/>
                <a:stretch>
                  <a:fillRect l="-2516" r="-1461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056911" title="H_113.75504">
            <a:extLst>
              <a:ext uri="{FF2B5EF4-FFF2-40B4-BE49-F238E27FC236}">
                <a16:creationId xmlns:a16="http://schemas.microsoft.com/office/drawing/2014/main" id="{992B0ED8-6F5F-30B1-5D91-8C27FFE5FB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775" y="2998387"/>
            <a:ext cx="1430096" cy="144468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BD1DC8-E7E6-A14D-C058-55C3792FD05F}"/>
                  </a:ext>
                </a:extLst>
              </p:cNvPr>
              <p:cNvSpPr txBox="1"/>
              <p:nvPr/>
            </p:nvSpPr>
            <p:spPr>
              <a:xfrm>
                <a:off x="4379171" y="4293096"/>
                <a:ext cx="3384042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BD1DC8-E7E6-A14D-C058-55C3792FD0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9171" y="4293096"/>
                <a:ext cx="3384042" cy="764172"/>
              </a:xfrm>
              <a:prstGeom prst="rect">
                <a:avLst/>
              </a:prstGeom>
              <a:blipFill>
                <a:blip r:embed="rId4"/>
                <a:stretch>
                  <a:fillRect l="-270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8" name="yt_shape_11458"/>
          <p:cNvSpPr txBox="1"/>
          <p:nvPr/>
        </p:nvSpPr>
        <p:spPr>
          <a:xfrm>
            <a:off x="540000" y="1092026"/>
            <a:ext cx="9856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59" name="yt_shape_11459"/>
              <p:cNvSpPr txBox="1"/>
              <p:nvPr/>
            </p:nvSpPr>
            <p:spPr>
              <a:xfrm>
                <a:off x="540000" y="1571329"/>
                <a:ext cx="5188921" cy="45546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综上所述，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59" name="yt_shape_11459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71329"/>
                <a:ext cx="5188921" cy="4554645"/>
              </a:xfrm>
              <a:prstGeom prst="rect">
                <a:avLst/>
              </a:prstGeom>
              <a:blipFill>
                <a:blip r:embed="rId2"/>
                <a:stretch>
                  <a:fillRect l="-3643" r="-2585" b="-1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D40B5D-0BE7-4696-CB6F-269513385F56}"/>
                  </a:ext>
                </a:extLst>
              </p:cNvPr>
              <p:cNvSpPr txBox="1"/>
              <p:nvPr/>
            </p:nvSpPr>
            <p:spPr>
              <a:xfrm>
                <a:off x="449989" y="1524523"/>
                <a:ext cx="4942967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7, 'mathAnswerShape': 1}">
                <a:extLst>
                  <a:ext uri="{FF2B5EF4-FFF2-40B4-BE49-F238E27FC236}">
                    <a16:creationId xmlns:a16="http://schemas.microsoft.com/office/drawing/2014/main" id="{E0D40B5D-0BE7-4696-CB6F-269513385F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523"/>
                <a:ext cx="4942967" cy="805193"/>
              </a:xfrm>
              <a:prstGeom prst="rect">
                <a:avLst/>
              </a:prstGeom>
              <a:blipFill>
                <a:blip r:embed="rId3"/>
                <a:stretch>
                  <a:fillRect l="-1973" r="-1480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8F1A87C-980F-0246-73DF-A59DA9F42E2F}"/>
              </a:ext>
            </a:extLst>
          </p:cNvPr>
          <p:cNvSpPr txBox="1"/>
          <p:nvPr/>
        </p:nvSpPr>
        <p:spPr>
          <a:xfrm>
            <a:off x="449989" y="2236104"/>
            <a:ext cx="5318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BD1DE29-DF65-FB01-AC0F-9BD9775D9B75}"/>
                  </a:ext>
                </a:extLst>
              </p:cNvPr>
              <p:cNvSpPr txBox="1"/>
              <p:nvPr/>
            </p:nvSpPr>
            <p:spPr>
              <a:xfrm>
                <a:off x="449989" y="2711592"/>
                <a:ext cx="51775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7, 'mathAnswerShape': 1}">
                <a:extLst>
                  <a:ext uri="{FF2B5EF4-FFF2-40B4-BE49-F238E27FC236}">
                    <a16:creationId xmlns:a16="http://schemas.microsoft.com/office/drawing/2014/main" id="{0BD1DE29-DF65-FB01-AC0F-9BD9775D9B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11592"/>
                <a:ext cx="5177536" cy="766077"/>
              </a:xfrm>
              <a:prstGeom prst="rect">
                <a:avLst/>
              </a:prstGeom>
              <a:blipFill>
                <a:blip r:embed="rId4"/>
                <a:stretch>
                  <a:fillRect l="-1885" r="-141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DBAF2D-2031-A150-A4C4-5550C2579B5D}"/>
                  </a:ext>
                </a:extLst>
              </p:cNvPr>
              <p:cNvSpPr txBox="1"/>
              <p:nvPr/>
            </p:nvSpPr>
            <p:spPr>
              <a:xfrm>
                <a:off x="449989" y="3384057"/>
                <a:ext cx="48012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7, 'mathAnswerShape': 1}">
                <a:extLst>
                  <a:ext uri="{FF2B5EF4-FFF2-40B4-BE49-F238E27FC236}">
                    <a16:creationId xmlns:a16="http://schemas.microsoft.com/office/drawing/2014/main" id="{05DBAF2D-2031-A150-A4C4-5550C2579B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4057"/>
                <a:ext cx="4801298" cy="766077"/>
              </a:xfrm>
              <a:prstGeom prst="rect">
                <a:avLst/>
              </a:prstGeom>
              <a:blipFill>
                <a:blip r:embed="rId5"/>
                <a:stretch>
                  <a:fillRect l="-2033" r="-13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656299E-53E4-72C5-F526-67E5C045FE28}"/>
                  </a:ext>
                </a:extLst>
              </p:cNvPr>
              <p:cNvSpPr txBox="1"/>
              <p:nvPr/>
            </p:nvSpPr>
            <p:spPr>
              <a:xfrm>
                <a:off x="449989" y="4056522"/>
                <a:ext cx="51013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7, 'mathAnswerShape': 1}">
                <a:extLst>
                  <a:ext uri="{FF2B5EF4-FFF2-40B4-BE49-F238E27FC236}">
                    <a16:creationId xmlns:a16="http://schemas.microsoft.com/office/drawing/2014/main" id="{E656299E-53E4-72C5-F526-67E5C045FE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6522"/>
                <a:ext cx="5101336" cy="766077"/>
              </a:xfrm>
              <a:prstGeom prst="rect">
                <a:avLst/>
              </a:prstGeom>
              <a:blipFill>
                <a:blip r:embed="rId6"/>
                <a:stretch>
                  <a:fillRect l="-1912" r="-131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7FA7BF0-9724-2754-ECA4-1635DBA13F56}"/>
                  </a:ext>
                </a:extLst>
              </p:cNvPr>
              <p:cNvSpPr txBox="1"/>
              <p:nvPr/>
            </p:nvSpPr>
            <p:spPr>
              <a:xfrm>
                <a:off x="449989" y="4728987"/>
                <a:ext cx="44441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·B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7, 'mathAnswerShape': 1}">
                <a:extLst>
                  <a:ext uri="{FF2B5EF4-FFF2-40B4-BE49-F238E27FC236}">
                    <a16:creationId xmlns:a16="http://schemas.microsoft.com/office/drawing/2014/main" id="{77FA7BF0-9724-2754-ECA4-1635DBA13F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8987"/>
                <a:ext cx="4444111" cy="766077"/>
              </a:xfrm>
              <a:prstGeom prst="rect">
                <a:avLst/>
              </a:prstGeom>
              <a:blipFill>
                <a:blip r:embed="rId7"/>
                <a:stretch>
                  <a:fillRect l="-2195" r="-150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8C8680B-08B6-A505-7588-78F0943BA169}"/>
                  </a:ext>
                </a:extLst>
              </p:cNvPr>
              <p:cNvSpPr txBox="1"/>
              <p:nvPr/>
            </p:nvSpPr>
            <p:spPr>
              <a:xfrm>
                <a:off x="449989" y="5401452"/>
                <a:ext cx="46044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综上所述，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7, 'mathAnswerShape': 1}">
                <a:extLst>
                  <a:ext uri="{FF2B5EF4-FFF2-40B4-BE49-F238E27FC236}">
                    <a16:creationId xmlns:a16="http://schemas.microsoft.com/office/drawing/2014/main" id="{18C8680B-08B6-A505-7588-78F0943BA1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01452"/>
                <a:ext cx="4604448" cy="727279"/>
              </a:xfrm>
              <a:prstGeom prst="rect">
                <a:avLst/>
              </a:prstGeom>
              <a:blipFill>
                <a:blip r:embed="rId8"/>
                <a:stretch>
                  <a:fillRect l="-2119" r="-185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shape_1698822056911" title="H_113.75504">
            <a:extLst>
              <a:ext uri="{FF2B5EF4-FFF2-40B4-BE49-F238E27FC236}">
                <a16:creationId xmlns:a16="http://schemas.microsoft.com/office/drawing/2014/main" id="{992B0ED8-6F5F-30B1-5D91-8C27FFE5FB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1798309"/>
            <a:ext cx="1430096" cy="1444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1" name="yt_shape_11461"/>
          <p:cNvSpPr txBox="1"/>
          <p:nvPr/>
        </p:nvSpPr>
        <p:spPr>
          <a:xfrm>
            <a:off x="540119" y="13638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【拓展二】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轴分别相交于点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是第一象限内直线上的一个动点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不与点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463" name="yt_image_11463" title="H_98.216774">
            <a:extLst>
              <a:ext uri="">
                <a16:creationId xmlns="" xmlns:m="http://schemas.openxmlformats.org/officeDocument/2006/math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2737" y="3441910"/>
            <a:ext cx="1906524" cy="124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65" name="yt_shape_11465"/>
              <p:cNvSpPr txBox="1"/>
              <p:nvPr/>
            </p:nvSpPr>
            <p:spPr>
              <a:xfrm>
                <a:off x="540000" y="4739776"/>
                <a:ext cx="318997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1465" name="yt_shape_114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39776"/>
                <a:ext cx="3189976" cy="639855"/>
              </a:xfrm>
              <a:prstGeom prst="rect">
                <a:avLst/>
              </a:prstGeom>
              <a:blipFill>
                <a:blip r:embed="rId3"/>
                <a:stretch>
                  <a:fillRect l="-5927" r="-478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357D4D-5502-645D-6F0A-7B9559B09C51}"/>
                  </a:ext>
                </a:extLst>
              </p:cNvPr>
              <p:cNvSpPr txBox="1"/>
              <p:nvPr/>
            </p:nvSpPr>
            <p:spPr>
              <a:xfrm>
                <a:off x="2566127" y="4535131"/>
                <a:ext cx="9182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357D4D-5502-645D-6F0A-7B9559B09C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6127" y="4535131"/>
                <a:ext cx="918274" cy="766077"/>
              </a:xfrm>
              <a:prstGeom prst="rect">
                <a:avLst/>
              </a:prstGeom>
              <a:blipFill>
                <a:blip r:embed="rId4"/>
                <a:stretch>
                  <a:fillRect l="-10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8" name="yt_shape_11468"/>
              <p:cNvSpPr txBox="1"/>
              <p:nvPr/>
            </p:nvSpPr>
            <p:spPr>
              <a:xfrm>
                <a:off x="540000" y="4528082"/>
                <a:ext cx="10408299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，请直接写出此时点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的坐标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468" name="yt_shape_114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28082"/>
                <a:ext cx="10408299" cy="642933"/>
              </a:xfrm>
              <a:prstGeom prst="rect">
                <a:avLst/>
              </a:prstGeom>
              <a:blipFill>
                <a:blip r:embed="rId2"/>
                <a:stretch>
                  <a:fillRect l="-1816" r="-70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72" name="yt_image_11472" title="H_125.1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1906511"/>
            <a:ext cx="2273427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84AD88-2CA2-48F5-8968-89297E43CFFC}"/>
              </a:ext>
            </a:extLst>
          </p:cNvPr>
          <p:cNvSpPr txBox="1"/>
          <p:nvPr/>
        </p:nvSpPr>
        <p:spPr>
          <a:xfrm>
            <a:off x="449989" y="1631191"/>
            <a:ext cx="471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79FDB1-9741-4911-BE66-41A673416470}"/>
              </a:ext>
            </a:extLst>
          </p:cNvPr>
          <p:cNvSpPr txBox="1"/>
          <p:nvPr/>
        </p:nvSpPr>
        <p:spPr>
          <a:xfrm>
            <a:off x="449989" y="2106679"/>
            <a:ext cx="673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是第一象限内直线上的一个动点，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F0F7C4-15A9-E640-0CDF-9AA948EBBCBB}"/>
                  </a:ext>
                </a:extLst>
              </p:cNvPr>
              <p:cNvSpPr txBox="1"/>
              <p:nvPr/>
            </p:nvSpPr>
            <p:spPr>
              <a:xfrm>
                <a:off x="449989" y="2582167"/>
                <a:ext cx="39567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F0F7C4-15A9-E640-0CDF-9AA948EBBC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82167"/>
                <a:ext cx="3956748" cy="766077"/>
              </a:xfrm>
              <a:prstGeom prst="rect">
                <a:avLst/>
              </a:prstGeom>
              <a:blipFill>
                <a:blip r:embed="rId4"/>
                <a:stretch>
                  <a:fillRect l="-2465" r="-231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BCD27BE-C760-A7B1-E5B5-0683701E197F}"/>
              </a:ext>
            </a:extLst>
          </p:cNvPr>
          <p:cNvSpPr txBox="1"/>
          <p:nvPr/>
        </p:nvSpPr>
        <p:spPr>
          <a:xfrm>
            <a:off x="449989" y="3254632"/>
            <a:ext cx="375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124E550-5317-EEA1-BD33-DD8E98B59E8C}"/>
                  </a:ext>
                </a:extLst>
              </p:cNvPr>
              <p:cNvSpPr txBox="1"/>
              <p:nvPr/>
            </p:nvSpPr>
            <p:spPr>
              <a:xfrm>
                <a:off x="449989" y="3730120"/>
                <a:ext cx="6508497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124E550-5317-EEA1-BD33-DD8E98B59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0120"/>
                <a:ext cx="6508497" cy="764172"/>
              </a:xfrm>
              <a:prstGeom prst="rect">
                <a:avLst/>
              </a:prstGeom>
              <a:blipFill>
                <a:blip r:embed="rId5"/>
                <a:stretch>
                  <a:fillRect l="-1500" r="-1500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1465"/>
          <p:cNvSpPr txBox="1"/>
          <p:nvPr/>
        </p:nvSpPr>
        <p:spPr>
          <a:xfrm>
            <a:off x="540000" y="1180982"/>
            <a:ext cx="89591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运动的过程中，求出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E516CB9-FB11-D0C5-ED55-F31734306ACA}"/>
                  </a:ext>
                </a:extLst>
              </p:cNvPr>
              <p:cNvSpPr txBox="1"/>
              <p:nvPr/>
            </p:nvSpPr>
            <p:spPr>
              <a:xfrm>
                <a:off x="449989" y="5041092"/>
                <a:ext cx="2599817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E516CB9-FB11-D0C5-ED55-F31734306A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1092"/>
                <a:ext cx="2599817" cy="764172"/>
              </a:xfrm>
              <a:prstGeom prst="rect">
                <a:avLst/>
              </a:prstGeom>
              <a:blipFill>
                <a:blip r:embed="rId6"/>
                <a:stretch>
                  <a:fillRect l="-3756" r="-3756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27464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1270</Words>
  <Application>Microsoft Office PowerPoint</Application>
  <PresentationFormat>宽屏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2023-11-02T11:01:54Z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