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5" r:id="rId5"/>
    <p:sldId id="379" r:id="rId6"/>
    <p:sldId id="381" r:id="rId7"/>
    <p:sldId id="383" r:id="rId8"/>
    <p:sldId id="386" r:id="rId9"/>
    <p:sldId id="390" r:id="rId10"/>
    <p:sldId id="394" r:id="rId11"/>
    <p:sldId id="391" r:id="rId12"/>
    <p:sldId id="395" r:id="rId13"/>
    <p:sldId id="393" r:id="rId14"/>
    <p:sldId id="39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24312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1" name="yt_shape_11121"/>
          <p:cNvSpPr txBox="1"/>
          <p:nvPr/>
        </p:nvSpPr>
        <p:spPr>
          <a:xfrm>
            <a:off x="540000" y="208568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20" name="yt_image_1112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3" name="yt_shape_11123"/>
          <p:cNvSpPr txBox="1"/>
          <p:nvPr/>
        </p:nvSpPr>
        <p:spPr>
          <a:xfrm>
            <a:off x="540119" y="278327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形如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的函数，叫做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一次函数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，特别地，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常数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也叫做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正比例函数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一次函数中自变量的取值范围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自变量的取值范围是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全体实数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实际问题中的一次函数自变量的取值范围要根据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实际问题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确定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5D8BB5-145E-D663-A9AA-C32E16574FF6}"/>
              </a:ext>
            </a:extLst>
          </p:cNvPr>
          <p:cNvSpPr txBox="1"/>
          <p:nvPr/>
        </p:nvSpPr>
        <p:spPr>
          <a:xfrm>
            <a:off x="7703396" y="27364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一次函数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7BB8A1-DFF0-8758-9678-7461C69DC62E}"/>
              </a:ext>
            </a:extLst>
          </p:cNvPr>
          <p:cNvSpPr txBox="1"/>
          <p:nvPr/>
        </p:nvSpPr>
        <p:spPr>
          <a:xfrm>
            <a:off x="6476258" y="321195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正比例函数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91A943-15A7-8FFA-C0FE-68051BAC56A6}"/>
              </a:ext>
            </a:extLst>
          </p:cNvPr>
          <p:cNvSpPr txBox="1"/>
          <p:nvPr/>
        </p:nvSpPr>
        <p:spPr>
          <a:xfrm>
            <a:off x="4260108" y="416292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全体实数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ECCB4D-34AF-4B5A-6C60-2824B9C3AD45}"/>
              </a:ext>
            </a:extLst>
          </p:cNvPr>
          <p:cNvSpPr txBox="1"/>
          <p:nvPr/>
        </p:nvSpPr>
        <p:spPr>
          <a:xfrm>
            <a:off x="7917707" y="463841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实际问题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8" name="yt_shape_11178"/>
              <p:cNvSpPr txBox="1"/>
              <p:nvPr/>
            </p:nvSpPr>
            <p:spPr>
              <a:xfrm>
                <a:off x="540000" y="1540709"/>
                <a:ext cx="7984558" cy="49126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的图象经过点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即点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78" name="yt_shape_11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0709"/>
                <a:ext cx="7984558" cy="4912627"/>
              </a:xfrm>
              <a:prstGeom prst="rect">
                <a:avLst/>
              </a:prstGeom>
              <a:blipFill>
                <a:blip r:embed="rId2"/>
                <a:stretch>
                  <a:fillRect l="-2368" r="-1299" b="-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639A42-C2DC-D5B5-F680-9E3C18FE9103}"/>
                  </a:ext>
                </a:extLst>
              </p:cNvPr>
              <p:cNvSpPr txBox="1"/>
              <p:nvPr/>
            </p:nvSpPr>
            <p:spPr>
              <a:xfrm>
                <a:off x="449989" y="1634392"/>
                <a:ext cx="4980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639A42-C2DC-D5B5-F680-9E3C18FE9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34392"/>
                <a:ext cx="4980686" cy="766077"/>
              </a:xfrm>
              <a:prstGeom prst="rect">
                <a:avLst/>
              </a:prstGeom>
              <a:blipFill>
                <a:blip r:embed="rId3"/>
                <a:stretch>
                  <a:fillRect l="-1958" r="-18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4E3B47-ED04-9ED6-F04A-8E57795671CE}"/>
                  </a:ext>
                </a:extLst>
              </p:cNvPr>
              <p:cNvSpPr txBox="1"/>
              <p:nvPr/>
            </p:nvSpPr>
            <p:spPr>
              <a:xfrm>
                <a:off x="449989" y="2138448"/>
                <a:ext cx="3239580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4E3B47-ED04-9ED6-F04A-8E5779567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8448"/>
                <a:ext cx="3239580" cy="805193"/>
              </a:xfrm>
              <a:prstGeom prst="rect">
                <a:avLst/>
              </a:prstGeom>
              <a:blipFill>
                <a:blip r:embed="rId4"/>
                <a:stretch>
                  <a:fillRect l="-3013" r="-301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646A177-F77A-609C-02CE-C9AB056673FC}"/>
              </a:ext>
            </a:extLst>
          </p:cNvPr>
          <p:cNvSpPr txBox="1"/>
          <p:nvPr/>
        </p:nvSpPr>
        <p:spPr>
          <a:xfrm>
            <a:off x="449989" y="2877949"/>
            <a:ext cx="808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的图象经过点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2BAB65-0104-71E0-7EF0-90E980D7947B}"/>
              </a:ext>
            </a:extLst>
          </p:cNvPr>
          <p:cNvSpPr txBox="1"/>
          <p:nvPr/>
        </p:nvSpPr>
        <p:spPr>
          <a:xfrm>
            <a:off x="449989" y="3369548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E51D5B-2B29-1F80-4270-4704C391BC36}"/>
              </a:ext>
            </a:extLst>
          </p:cNvPr>
          <p:cNvSpPr txBox="1"/>
          <p:nvPr/>
        </p:nvSpPr>
        <p:spPr>
          <a:xfrm>
            <a:off x="449989" y="3794632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B58AAA7-4F00-2130-1026-46EDDA6AEB59}"/>
                  </a:ext>
                </a:extLst>
              </p:cNvPr>
              <p:cNvSpPr txBox="1"/>
              <p:nvPr/>
            </p:nvSpPr>
            <p:spPr>
              <a:xfrm>
                <a:off x="449989" y="4226680"/>
                <a:ext cx="4218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B58AAA7-4F00-2130-1026-46EDDA6AEB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6680"/>
                <a:ext cx="4218686" cy="766077"/>
              </a:xfrm>
              <a:prstGeom prst="rect">
                <a:avLst/>
              </a:prstGeom>
              <a:blipFill>
                <a:blip r:embed="rId5"/>
                <a:stretch>
                  <a:fillRect l="-2312" r="-216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E94A65C-B1C9-A73B-28DC-714C98DAF5E7}"/>
                  </a:ext>
                </a:extLst>
              </p:cNvPr>
              <p:cNvSpPr txBox="1"/>
              <p:nvPr/>
            </p:nvSpPr>
            <p:spPr>
              <a:xfrm>
                <a:off x="449989" y="4802744"/>
                <a:ext cx="35173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E94A65C-B1C9-A73B-28DC-714C98DAF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2744"/>
                <a:ext cx="3517392" cy="805193"/>
              </a:xfrm>
              <a:prstGeom prst="rect">
                <a:avLst/>
              </a:prstGeom>
              <a:blipFill>
                <a:blip r:embed="rId6"/>
                <a:stretch>
                  <a:fillRect l="-2773" r="-277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B581B33-1300-E5F9-4073-433190EF6CDE}"/>
                  </a:ext>
                </a:extLst>
              </p:cNvPr>
              <p:cNvSpPr txBox="1"/>
              <p:nvPr/>
            </p:nvSpPr>
            <p:spPr>
              <a:xfrm>
                <a:off x="449989" y="5522824"/>
                <a:ext cx="3097593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B581B33-1300-E5F9-4073-433190EF6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2824"/>
                <a:ext cx="3097593" cy="764172"/>
              </a:xfrm>
              <a:prstGeom prst="rect">
                <a:avLst/>
              </a:prstGeom>
              <a:blipFill>
                <a:blip r:embed="rId7"/>
                <a:stretch>
                  <a:fillRect l="-3150" r="-2953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174"/>
          <p:cNvSpPr txBox="1"/>
          <p:nvPr/>
        </p:nvSpPr>
        <p:spPr>
          <a:xfrm>
            <a:off x="540119" y="7847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中的函数图象与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的图象也经过点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轴交于点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1" name="yt_shape_11181"/>
          <p:cNvSpPr txBox="1"/>
          <p:nvPr/>
        </p:nvSpPr>
        <p:spPr>
          <a:xfrm>
            <a:off x="540000" y="112542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80" name="yt_image_1118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542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3" name="yt_shape_11183"/>
          <p:cNvSpPr txBox="1"/>
          <p:nvPr/>
        </p:nvSpPr>
        <p:spPr>
          <a:xfrm>
            <a:off x="540119" y="1823007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某市为了鼓励居民节约用电，采用分段计费的方法按月计算每户家庭的电费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月用电量不超过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度时，按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度计费；月用电量超过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度时，其中的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度仍按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度计费，超过部分按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度计费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设每户家庭月用电量为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度时，应交电费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的函数表达式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60EEAB-65E0-6A82-5611-AD568EB31B2A}"/>
              </a:ext>
            </a:extLst>
          </p:cNvPr>
          <p:cNvSpPr txBox="1"/>
          <p:nvPr/>
        </p:nvSpPr>
        <p:spPr>
          <a:xfrm>
            <a:off x="450108" y="4265682"/>
            <a:ext cx="771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的函数表达式是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D39672-7339-9142-FD7F-A2B21715FECB}"/>
              </a:ext>
            </a:extLst>
          </p:cNvPr>
          <p:cNvSpPr txBox="1"/>
          <p:nvPr/>
        </p:nvSpPr>
        <p:spPr>
          <a:xfrm>
            <a:off x="450108" y="4741170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的函数表达式是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AD4132-36DC-0AC8-E7CE-31D677048D3A}"/>
              </a:ext>
            </a:extLst>
          </p:cNvPr>
          <p:cNvSpPr txBox="1"/>
          <p:nvPr/>
        </p:nvSpPr>
        <p:spPr>
          <a:xfrm>
            <a:off x="450108" y="5216659"/>
            <a:ext cx="635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7" name="yt_shape_11187"/>
          <p:cNvSpPr txBox="1"/>
          <p:nvPr/>
        </p:nvSpPr>
        <p:spPr>
          <a:xfrm>
            <a:off x="540000" y="1650359"/>
            <a:ext cx="591969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所以小明家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月份用电量超过了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答：小明家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月份用电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5F591B-2B3F-8353-CA7A-48D796EBC57F}"/>
              </a:ext>
            </a:extLst>
          </p:cNvPr>
          <p:cNvSpPr txBox="1"/>
          <p:nvPr/>
        </p:nvSpPr>
        <p:spPr>
          <a:xfrm>
            <a:off x="449989" y="1603553"/>
            <a:ext cx="58724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46A7F-C5F0-1C56-FA19-185AE8BD7805}"/>
              </a:ext>
            </a:extLst>
          </p:cNvPr>
          <p:cNvSpPr txBox="1"/>
          <p:nvPr/>
        </p:nvSpPr>
        <p:spPr>
          <a:xfrm>
            <a:off x="449989" y="2079041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所以小明家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月份用电量超过了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84F28E-B5DC-B027-7349-18BB32EBF262}"/>
              </a:ext>
            </a:extLst>
          </p:cNvPr>
          <p:cNvSpPr txBox="1"/>
          <p:nvPr/>
        </p:nvSpPr>
        <p:spPr>
          <a:xfrm>
            <a:off x="449989" y="2554530"/>
            <a:ext cx="60425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FD71ED-445C-F065-91C5-3516D26C7E76}"/>
              </a:ext>
            </a:extLst>
          </p:cNvPr>
          <p:cNvSpPr txBox="1"/>
          <p:nvPr/>
        </p:nvSpPr>
        <p:spPr>
          <a:xfrm>
            <a:off x="449989" y="3030017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答：小明家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月份用电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183"/>
          <p:cNvSpPr txBox="1"/>
          <p:nvPr/>
        </p:nvSpPr>
        <p:spPr>
          <a:xfrm>
            <a:off x="540119" y="1196752"/>
            <a:ext cx="1111199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月份交纳电费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元，小明家这个月用电多少度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0" name="yt_shape_11190"/>
          <p:cNvSpPr txBox="1"/>
          <p:nvPr/>
        </p:nvSpPr>
        <p:spPr>
          <a:xfrm>
            <a:off x="540000" y="3171314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189" name="yt_image_1118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48145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2" name="yt_shape_11192"/>
          <p:cNvSpPr txBox="1"/>
          <p:nvPr/>
        </p:nvSpPr>
        <p:spPr>
          <a:xfrm>
            <a:off x="1594768" y="3622313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实际问题中列一次函数关系式首先要认真审题，找出等量关系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6AC2D24-A644-D306-6AF8-6269882C931E}"/>
              </a:ext>
            </a:extLst>
          </p:cNvPr>
          <p:cNvSpPr/>
          <p:nvPr/>
        </p:nvSpPr>
        <p:spPr>
          <a:xfrm>
            <a:off x="1638300" y="3685813"/>
            <a:ext cx="8915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6513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000" y="960564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27" name="yt_image_11127" title="H_51.39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056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0" name="yt_shape_11130"/>
          <p:cNvSpPr txBox="1"/>
          <p:nvPr/>
        </p:nvSpPr>
        <p:spPr>
          <a:xfrm>
            <a:off x="540000" y="166386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一次函数的意义</a:t>
            </a:r>
          </a:p>
        </p:txBody>
      </p:sp>
      <p:sp>
        <p:nvSpPr>
          <p:cNvPr id="11131" name="yt_shape_11131"/>
          <p:cNvSpPr txBox="1"/>
          <p:nvPr/>
        </p:nvSpPr>
        <p:spPr>
          <a:xfrm>
            <a:off x="540000" y="2168171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下列函数中是正比例函数的是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32" name="yt_table_11132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0045038"/>
                  </p:ext>
                </p:extLst>
              </p:nvPr>
            </p:nvGraphicFramePr>
            <p:xfrm>
              <a:off x="540000" y="2647474"/>
              <a:ext cx="5680393" cy="1150493"/>
            </p:xfrm>
            <a:graphic>
              <a:graphicData uri="http://schemas.openxmlformats.org/drawingml/2006/table">
                <a:tbl>
                  <a:tblPr/>
                  <a:tblGrid>
                    <a:gridCol w="3081655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2598738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1132" name="yt_table_11132" descr="{&quot;rangeId&quot;:4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0045038"/>
                  </p:ext>
                </p:extLst>
              </p:nvPr>
            </p:nvGraphicFramePr>
            <p:xfrm>
              <a:off x="540000" y="2586910"/>
              <a:ext cx="5680393" cy="1060451"/>
            </p:xfrm>
            <a:graphic>
              <a:graphicData uri="http://schemas.openxmlformats.org/drawingml/2006/table">
                <a:tbl>
                  <a:tblPr/>
                  <a:tblGrid>
                    <a:gridCol w="3081655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2598738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501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33" name="yt_shape_11133"/>
          <p:cNvSpPr txBox="1"/>
          <p:nvPr/>
        </p:nvSpPr>
        <p:spPr>
          <a:xfrm>
            <a:off x="540000" y="375847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下列函数是一次函数的是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34" name="yt_table_11134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912716"/>
                  </p:ext>
                </p:extLst>
              </p:nvPr>
            </p:nvGraphicFramePr>
            <p:xfrm>
              <a:off x="540000" y="4237782"/>
              <a:ext cx="5248593" cy="1150493"/>
            </p:xfrm>
            <a:graphic>
              <a:graphicData uri="http://schemas.openxmlformats.org/drawingml/2006/table">
                <a:tbl>
                  <a:tblPr/>
                  <a:tblGrid>
                    <a:gridCol w="3081655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2166938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1134" name="yt_table_11134" descr="{&quot;rangeId&quot;:5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7912716"/>
                  </p:ext>
                </p:extLst>
              </p:nvPr>
            </p:nvGraphicFramePr>
            <p:xfrm>
              <a:off x="540000" y="4177218"/>
              <a:ext cx="5248593" cy="1060451"/>
            </p:xfrm>
            <a:graphic>
              <a:graphicData uri="http://schemas.openxmlformats.org/drawingml/2006/table">
                <a:tbl>
                  <a:tblPr/>
                  <a:tblGrid>
                    <a:gridCol w="3081655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2166938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0356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2135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35" name="yt_shape_11135"/>
          <p:cNvSpPr txBox="1"/>
          <p:nvPr/>
        </p:nvSpPr>
        <p:spPr>
          <a:xfrm>
            <a:off x="540000" y="5348787"/>
            <a:ext cx="102816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28922" title="H_28.801733">
            <a:extLst>
              <a:ext uri="{FF2B5EF4-FFF2-40B4-BE49-F238E27FC236}">
                <a16:creationId xmlns:a16="http://schemas.microsoft.com/office/drawing/2014/main" id="{87330D5C-6E7E-5647-C5C5-9D37B28337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55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824B93-9C24-1162-72BD-000E3431E009}"/>
              </a:ext>
            </a:extLst>
          </p:cNvPr>
          <p:cNvSpPr txBox="1"/>
          <p:nvPr/>
        </p:nvSpPr>
        <p:spPr>
          <a:xfrm>
            <a:off x="7384189" y="21213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AC99F0-5B7C-A232-107B-A99299C819C4}"/>
              </a:ext>
            </a:extLst>
          </p:cNvPr>
          <p:cNvSpPr txBox="1"/>
          <p:nvPr/>
        </p:nvSpPr>
        <p:spPr>
          <a:xfrm>
            <a:off x="4640989" y="37116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0F2A9-1511-DAD0-71D6-57538630E8AB}"/>
              </a:ext>
            </a:extLst>
          </p:cNvPr>
          <p:cNvSpPr txBox="1"/>
          <p:nvPr/>
        </p:nvSpPr>
        <p:spPr>
          <a:xfrm>
            <a:off x="9430476" y="5301981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01F2B6-58CF-B9A8-2C5D-2251E40519DD}"/>
              </a:ext>
            </a:extLst>
          </p:cNvPr>
          <p:cNvSpPr txBox="1"/>
          <p:nvPr/>
        </p:nvSpPr>
        <p:spPr>
          <a:xfrm>
            <a:off x="8287476" y="577746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138455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列一次函数关系式</a:t>
            </a:r>
          </a:p>
        </p:txBody>
      </p:sp>
      <p:sp>
        <p:nvSpPr>
          <p:cNvPr id="11138" name="yt_shape_11138"/>
          <p:cNvSpPr txBox="1"/>
          <p:nvPr/>
        </p:nvSpPr>
        <p:spPr>
          <a:xfrm>
            <a:off x="540119" y="1888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一名老师带领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名学生到动物园参观，已知成人票每张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元，学生票每张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设门票的总费用为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9" name="yt_table_111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1525"/>
              </p:ext>
            </p:extLst>
          </p:nvPr>
        </p:nvGraphicFramePr>
        <p:xfrm>
          <a:off x="540000" y="2848299"/>
          <a:ext cx="5062856" cy="950976"/>
        </p:xfrm>
        <a:graphic>
          <a:graphicData uri="http://schemas.openxmlformats.org/drawingml/2006/table">
            <a:tbl>
              <a:tblPr/>
              <a:tblGrid>
                <a:gridCol w="330231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760538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sp>
        <p:nvSpPr>
          <p:cNvPr id="11141" name="yt_shape_11141"/>
          <p:cNvSpPr txBox="1"/>
          <p:nvPr/>
        </p:nvSpPr>
        <p:spPr>
          <a:xfrm>
            <a:off x="540119" y="3849853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若每上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个台阶就升高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米，则上升高度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与上台阶数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之间的函数关系式是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-10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spc="-100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2" name="yt_table_11142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8803508"/>
                  </p:ext>
                </p:extLst>
              </p:nvPr>
            </p:nvGraphicFramePr>
            <p:xfrm>
              <a:off x="540000" y="4408955"/>
              <a:ext cx="5300981" cy="1112203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199866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42" name="yt_table_11142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8803508"/>
                  </p:ext>
                </p:extLst>
              </p:nvPr>
            </p:nvGraphicFramePr>
            <p:xfrm>
              <a:off x="540000" y="4408955"/>
              <a:ext cx="5300981" cy="1112203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199866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5549" t="-81905" b="-104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28983" title="H_28.801733">
            <a:extLst>
              <a:ext uri="{FF2B5EF4-FFF2-40B4-BE49-F238E27FC236}">
                <a16:creationId xmlns:a16="http://schemas.microsoft.com/office/drawing/2014/main" id="{67612BB3-E132-E002-D68B-C15AD730E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2623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863B37-A8BE-997B-817D-2563E5371B2C}"/>
              </a:ext>
            </a:extLst>
          </p:cNvPr>
          <p:cNvSpPr txBox="1"/>
          <p:nvPr/>
        </p:nvSpPr>
        <p:spPr>
          <a:xfrm>
            <a:off x="6646121" y="23175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0931E7-71B6-7072-2ED3-9BBA6619469D}"/>
              </a:ext>
            </a:extLst>
          </p:cNvPr>
          <p:cNvSpPr txBox="1"/>
          <p:nvPr/>
        </p:nvSpPr>
        <p:spPr>
          <a:xfrm>
            <a:off x="11383884" y="37775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3" name="yt_shape_11143"/>
          <p:cNvSpPr txBox="1"/>
          <p:nvPr/>
        </p:nvSpPr>
        <p:spPr>
          <a:xfrm>
            <a:off x="540119" y="1059989"/>
            <a:ext cx="1146053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将一根长为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的铁丝制作成一个长方形，则这个长方形的长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4" name="yt_table_111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99747"/>
              </p:ext>
            </p:extLst>
          </p:nvPr>
        </p:nvGraphicFramePr>
        <p:xfrm>
          <a:off x="540000" y="2019424"/>
          <a:ext cx="5350193" cy="950976"/>
        </p:xfrm>
        <a:graphic>
          <a:graphicData uri="http://schemas.openxmlformats.org/drawingml/2006/table">
            <a:tbl>
              <a:tblPr/>
              <a:tblGrid>
                <a:gridCol w="3284855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sp>
        <p:nvSpPr>
          <p:cNvPr id="11146" name="yt_shape_11146"/>
          <p:cNvSpPr txBox="1"/>
          <p:nvPr/>
        </p:nvSpPr>
        <p:spPr>
          <a:xfrm>
            <a:off x="540119" y="3020978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设等腰三角形底角的度数为自变量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，顶角的度数为因变量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洛阳市实验中学单元卷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某种手机月租费为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元，每通话一次话费为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元，则每月所交费用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与通话次数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为整数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DF5929-CA96-64E8-B967-D81B2F7DE8D4}"/>
              </a:ext>
            </a:extLst>
          </p:cNvPr>
          <p:cNvSpPr txBox="1"/>
          <p:nvPr/>
        </p:nvSpPr>
        <p:spPr>
          <a:xfrm>
            <a:off x="3209173" y="14508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33E1E7-00B9-AF03-983B-CB91DD71649B}"/>
              </a:ext>
            </a:extLst>
          </p:cNvPr>
          <p:cNvSpPr txBox="1"/>
          <p:nvPr/>
        </p:nvSpPr>
        <p:spPr>
          <a:xfrm>
            <a:off x="5291983" y="3356992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0846A7-D5D0-7199-70C6-E6028A3CA9B9}"/>
              </a:ext>
            </a:extLst>
          </p:cNvPr>
          <p:cNvSpPr txBox="1"/>
          <p:nvPr/>
        </p:nvSpPr>
        <p:spPr>
          <a:xfrm>
            <a:off x="8949582" y="4307968"/>
            <a:ext cx="205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5439B9-9ACB-D726-5C8D-D9AD8C596248}"/>
              </a:ext>
            </a:extLst>
          </p:cNvPr>
          <p:cNvSpPr txBox="1"/>
          <p:nvPr/>
        </p:nvSpPr>
        <p:spPr>
          <a:xfrm>
            <a:off x="3328246" y="4797152"/>
            <a:ext cx="243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49" name="yt_table_1114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022140"/>
              </p:ext>
            </p:extLst>
          </p:nvPr>
        </p:nvGraphicFramePr>
        <p:xfrm>
          <a:off x="540000" y="220366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市寸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厘米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151" name="yt_image_11151" title="H_101.52">
            <a:extLst>
              <a:ext uri="">
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96" y="3501008"/>
            <a:ext cx="172021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53" name="yt_shape_11153"/>
              <p:cNvSpPr txBox="1"/>
              <p:nvPr/>
            </p:nvSpPr>
            <p:spPr>
              <a:xfrm>
                <a:off x="540000" y="4947077"/>
                <a:ext cx="855843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根据上面数据写出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的函数关系式为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53" name="yt_shape_11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7077"/>
                <a:ext cx="8558433" cy="642163"/>
              </a:xfrm>
              <a:prstGeom prst="rect">
                <a:avLst/>
              </a:prstGeom>
              <a:blipFill>
                <a:blip r:embed="rId3"/>
                <a:stretch>
                  <a:fillRect l="-2208" r="-12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D009B7-E436-2227-104B-3E37FBFC4558}"/>
                  </a:ext>
                </a:extLst>
              </p:cNvPr>
              <p:cNvSpPr txBox="1"/>
              <p:nvPr/>
            </p:nvSpPr>
            <p:spPr>
              <a:xfrm>
                <a:off x="6341202" y="4725144"/>
                <a:ext cx="8769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D009B7-E436-2227-104B-3E37FBFC45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202" y="4725144"/>
                <a:ext cx="876999" cy="729565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146"/>
          <p:cNvSpPr txBox="1"/>
          <p:nvPr/>
        </p:nvSpPr>
        <p:spPr>
          <a:xfrm>
            <a:off x="540119" y="11601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如图是生活中常用的塑料软尺，软尺一面的刻度表示市寸，另一面的刻度表示厘米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小颖观察软尺发现，两个刻度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市寸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之间的关系如下表：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000" y="3142587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没有弄清楚一次函数的意义而出错</a:t>
            </a:r>
          </a:p>
        </p:txBody>
      </p:sp>
      <p:sp>
        <p:nvSpPr>
          <p:cNvPr id="11156" name="yt_shape_11156"/>
          <p:cNvSpPr txBox="1"/>
          <p:nvPr/>
        </p:nvSpPr>
        <p:spPr>
          <a:xfrm>
            <a:off x="540000" y="3646897"/>
            <a:ext cx="8885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29052" title="H_28.801733">
            <a:extLst>
              <a:ext uri="{FF2B5EF4-FFF2-40B4-BE49-F238E27FC236}">
                <a16:creationId xmlns:a16="http://schemas.microsoft.com/office/drawing/2014/main" id="{8FC2AF35-85A7-B367-9E22-0F748C24C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8426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6A65F4-ADA1-3F38-464E-DCCF2F8BBC8E}"/>
              </a:ext>
            </a:extLst>
          </p:cNvPr>
          <p:cNvSpPr txBox="1"/>
          <p:nvPr/>
        </p:nvSpPr>
        <p:spPr>
          <a:xfrm>
            <a:off x="8411301" y="360009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8" name="yt_shape_11158"/>
          <p:cNvSpPr txBox="1"/>
          <p:nvPr/>
        </p:nvSpPr>
        <p:spPr>
          <a:xfrm>
            <a:off x="540000" y="1166774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57" name="yt_image_11157" title="H_50.04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66774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0" name="yt_shape_11160"/>
          <p:cNvSpPr txBox="1"/>
          <p:nvPr/>
        </p:nvSpPr>
        <p:spPr>
          <a:xfrm>
            <a:off x="540000" y="1852929"/>
            <a:ext cx="6509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1" name="yt_table_111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234813"/>
              </p:ext>
            </p:extLst>
          </p:nvPr>
        </p:nvGraphicFramePr>
        <p:xfrm>
          <a:off x="540000" y="2332232"/>
          <a:ext cx="69281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3311525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没有函数关系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以上答案都不正确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p:sp>
        <p:nvSpPr>
          <p:cNvPr id="11163" name="yt_shape_11163"/>
          <p:cNvSpPr txBox="1"/>
          <p:nvPr/>
        </p:nvSpPr>
        <p:spPr>
          <a:xfrm>
            <a:off x="540119" y="333378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南充市第一中学单元卷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5" name="yt_table_1116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959255"/>
              </p:ext>
            </p:extLst>
          </p:nvPr>
        </p:nvGraphicFramePr>
        <p:xfrm>
          <a:off x="540000" y="4773352"/>
          <a:ext cx="2235200" cy="1901952"/>
        </p:xfrm>
        <a:graphic>
          <a:graphicData uri="http://schemas.openxmlformats.org/drawingml/2006/table">
            <a:tbl>
              <a:tblPr/>
              <a:tblGrid>
                <a:gridCol w="223520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pic>
        <p:nvPicPr>
          <p:cNvPr id="11164" name="yt_image_11164_skip" title="H_100.6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0804" y="4773352"/>
            <a:ext cx="1879092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DA2AE-D0B1-25FE-73E8-DCC37CAA110A}"/>
              </a:ext>
            </a:extLst>
          </p:cNvPr>
          <p:cNvSpPr txBox="1"/>
          <p:nvPr/>
        </p:nvSpPr>
        <p:spPr>
          <a:xfrm>
            <a:off x="6083836" y="18061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B165DE-D4E3-22CF-9149-4A3E8EEE3640}"/>
              </a:ext>
            </a:extLst>
          </p:cNvPr>
          <p:cNvSpPr txBox="1"/>
          <p:nvPr/>
        </p:nvSpPr>
        <p:spPr>
          <a:xfrm>
            <a:off x="4242646" y="42379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7" name="yt_shape_11167"/>
          <p:cNvSpPr txBox="1"/>
          <p:nvPr/>
        </p:nvSpPr>
        <p:spPr>
          <a:xfrm>
            <a:off x="540119" y="900000"/>
            <a:ext cx="11111999" cy="5709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的特征数，若特征数为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的函数是正比例函数，则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为何值时，此函数是一次函数？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为何值时，此函数是正比例函数？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为任意实数时，此函数是一次函数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时，此函数是正比例函数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59B68F-88BB-BF3A-418C-2CA29BB915C5}"/>
              </a:ext>
            </a:extLst>
          </p:cNvPr>
          <p:cNvSpPr txBox="1"/>
          <p:nvPr/>
        </p:nvSpPr>
        <p:spPr>
          <a:xfrm>
            <a:off x="3937846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0352B1-24B3-BAA8-7C2C-65D75951327C}"/>
              </a:ext>
            </a:extLst>
          </p:cNvPr>
          <p:cNvSpPr txBox="1"/>
          <p:nvPr/>
        </p:nvSpPr>
        <p:spPr>
          <a:xfrm>
            <a:off x="450108" y="3230634"/>
            <a:ext cx="7098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5674C6-53BB-0F03-8A3C-9E42EB774A26}"/>
              </a:ext>
            </a:extLst>
          </p:cNvPr>
          <p:cNvSpPr txBox="1"/>
          <p:nvPr/>
        </p:nvSpPr>
        <p:spPr>
          <a:xfrm>
            <a:off x="450108" y="3706122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FEB15C-5FF9-82BA-0EE1-B99731E8249E}"/>
              </a:ext>
            </a:extLst>
          </p:cNvPr>
          <p:cNvSpPr txBox="1"/>
          <p:nvPr/>
        </p:nvSpPr>
        <p:spPr>
          <a:xfrm>
            <a:off x="450108" y="4181610"/>
            <a:ext cx="657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为任意实数时，此函数是一次函数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EA8B8F-F56E-5E78-F39E-496E95937C62}"/>
              </a:ext>
            </a:extLst>
          </p:cNvPr>
          <p:cNvSpPr txBox="1"/>
          <p:nvPr/>
        </p:nvSpPr>
        <p:spPr>
          <a:xfrm>
            <a:off x="450108" y="4657098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8D1CF6-23C7-A56B-6BBF-C40548D23787}"/>
              </a:ext>
            </a:extLst>
          </p:cNvPr>
          <p:cNvSpPr txBox="1"/>
          <p:nvPr/>
        </p:nvSpPr>
        <p:spPr>
          <a:xfrm>
            <a:off x="450108" y="5132586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060FDE-192C-C764-01DF-1017C408835B}"/>
              </a:ext>
            </a:extLst>
          </p:cNvPr>
          <p:cNvSpPr txBox="1"/>
          <p:nvPr/>
        </p:nvSpPr>
        <p:spPr>
          <a:xfrm>
            <a:off x="450108" y="5608074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8857C7-E5D6-D146-8B87-C09240E0E7FA}"/>
              </a:ext>
            </a:extLst>
          </p:cNvPr>
          <p:cNvSpPr txBox="1"/>
          <p:nvPr/>
        </p:nvSpPr>
        <p:spPr>
          <a:xfrm>
            <a:off x="450108" y="6083562"/>
            <a:ext cx="6115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时，此函数是正比例函数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4" name="yt_shape_11174"/>
          <p:cNvSpPr txBox="1"/>
          <p:nvPr/>
        </p:nvSpPr>
        <p:spPr>
          <a:xfrm>
            <a:off x="540119" y="1306276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的值，并写出一次函数的表达式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1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2F6F74-F652-10FB-480F-9CA4E7A09F9D}"/>
              </a:ext>
            </a:extLst>
          </p:cNvPr>
          <p:cNvSpPr txBox="1"/>
          <p:nvPr/>
        </p:nvSpPr>
        <p:spPr>
          <a:xfrm>
            <a:off x="450108" y="2320081"/>
            <a:ext cx="598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BE4A7E-8613-39F0-AF0D-F93C40B5FB4E}"/>
              </a:ext>
            </a:extLst>
          </p:cNvPr>
          <p:cNvSpPr txBox="1"/>
          <p:nvPr/>
        </p:nvSpPr>
        <p:spPr>
          <a:xfrm>
            <a:off x="450108" y="2795569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BA608F-9386-EB79-D164-9BEC8E3E8228}"/>
              </a:ext>
            </a:extLst>
          </p:cNvPr>
          <p:cNvSpPr txBox="1"/>
          <p:nvPr/>
        </p:nvSpPr>
        <p:spPr>
          <a:xfrm>
            <a:off x="450108" y="3271057"/>
            <a:ext cx="205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2158</Words>
  <Application>Microsoft Office PowerPoint</Application>
  <PresentationFormat>宽屏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2023-11-02T10:42:42Z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