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73" r:id="rId6"/>
    <p:sldId id="375" r:id="rId7"/>
    <p:sldId id="37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973586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5" name="yt_shape_11625"/>
          <p:cNvSpPr txBox="1"/>
          <p:nvPr/>
        </p:nvSpPr>
        <p:spPr>
          <a:xfrm>
            <a:off x="540000" y="1411256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一、选择题</a:t>
            </a:r>
          </a:p>
        </p:txBody>
      </p:sp>
      <p:sp>
        <p:nvSpPr>
          <p:cNvPr id="11626" name="yt_shape_11626"/>
          <p:cNvSpPr txBox="1"/>
          <p:nvPr/>
        </p:nvSpPr>
        <p:spPr>
          <a:xfrm>
            <a:off x="540000" y="1897420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下列函数中，属于正比例函数的是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7" name="yt_table_11627" title="H_97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9416074"/>
                  </p:ext>
                </p:extLst>
              </p:nvPr>
            </p:nvGraphicFramePr>
            <p:xfrm>
              <a:off x="540000" y="2376723"/>
              <a:ext cx="5224780" cy="1307783"/>
            </p:xfrm>
            <a:graphic>
              <a:graphicData uri="http://schemas.openxmlformats.org/drawingml/2006/table">
                <a:tbl>
                  <a:tblPr/>
                  <a:tblGrid>
                    <a:gridCol w="3024505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200275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627" name="yt_table_11627" descr="{&quot;rangeId&quot;:2,&quot;type&quot;:&quot;Option&quot;}" title="H_97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9416074"/>
                  </p:ext>
                </p:extLst>
              </p:nvPr>
            </p:nvGraphicFramePr>
            <p:xfrm>
              <a:off x="540000" y="2376723"/>
              <a:ext cx="5224780" cy="1232409"/>
            </p:xfrm>
            <a:graphic>
              <a:graphicData uri="http://schemas.openxmlformats.org/drawingml/2006/table">
                <a:tbl>
                  <a:tblPr/>
                  <a:tblGrid>
                    <a:gridCol w="3024505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200275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2636" b="-12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4286" r="-72636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28" name="yt_shape_11628"/>
          <p:cNvSpPr txBox="1"/>
          <p:nvPr/>
        </p:nvSpPr>
        <p:spPr>
          <a:xfrm>
            <a:off x="540000" y="3659648"/>
            <a:ext cx="9085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2" name="yt_table_1163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538669"/>
              </p:ext>
            </p:extLst>
          </p:nvPr>
        </p:nvGraphicFramePr>
        <p:xfrm>
          <a:off x="540000" y="4138951"/>
          <a:ext cx="5116830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grpSp>
        <p:nvGrpSpPr>
          <p:cNvPr id="11629" name="yt_shape_11629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3606" y="4138951"/>
            <a:ext cx="1296162" cy="1668159"/>
            <a:chOff x="0" y="0"/>
            <a:chExt cx="1296162" cy="1668159"/>
          </a:xfrm>
        </p:grpSpPr>
        <p:pic>
          <p:nvPicPr>
            <p:cNvPr id="2" name="yt_image_1162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6162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31" name="yt_shape_11631"/>
            <p:cNvSpPr txBox="1"/>
            <p:nvPr/>
          </p:nvSpPr>
          <p:spPr>
            <a:xfrm>
              <a:off x="114800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470B70-05EC-DC0C-0376-716276828AFB}"/>
              </a:ext>
            </a:extLst>
          </p:cNvPr>
          <p:cNvSpPr txBox="1"/>
          <p:nvPr/>
        </p:nvSpPr>
        <p:spPr>
          <a:xfrm>
            <a:off x="5860189" y="18506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375BCF-DD20-B0CF-7BE3-A753B087432D}"/>
              </a:ext>
            </a:extLst>
          </p:cNvPr>
          <p:cNvSpPr txBox="1"/>
          <p:nvPr/>
        </p:nvSpPr>
        <p:spPr>
          <a:xfrm>
            <a:off x="8635139" y="3612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40119" y="19839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一辆汽车油箱中剩余的油量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与已行驶的路程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如果这辆汽车每千米的耗油量相同，当油箱中剩余的油量为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时，那么该汽车已行驶的路程为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8" name="yt_table_116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771383"/>
              </p:ext>
            </p:extLst>
          </p:nvPr>
        </p:nvGraphicFramePr>
        <p:xfrm>
          <a:off x="540000" y="3423466"/>
          <a:ext cx="4386580" cy="950976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B.165km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grpSp>
        <p:nvGrpSpPr>
          <p:cNvPr id="11635" name="yt_shape_11635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1914" y="3423466"/>
            <a:ext cx="1517904" cy="1811034"/>
            <a:chOff x="0" y="0"/>
            <a:chExt cx="1517904" cy="1811034"/>
          </a:xfrm>
        </p:grpSpPr>
        <p:pic>
          <p:nvPicPr>
            <p:cNvPr id="2" name="yt_image_1163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7904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37" name="yt_shape_11637"/>
            <p:cNvSpPr txBox="1"/>
            <p:nvPr/>
          </p:nvSpPr>
          <p:spPr>
            <a:xfrm>
              <a:off x="225671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5A38A8-9275-9CCA-75A5-4B8974E4A26A}"/>
              </a:ext>
            </a:extLst>
          </p:cNvPr>
          <p:cNvSpPr txBox="1"/>
          <p:nvPr/>
        </p:nvSpPr>
        <p:spPr>
          <a:xfrm>
            <a:off x="5326908" y="28880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40" name="yt_shape_11640"/>
              <p:cNvSpPr txBox="1"/>
              <p:nvPr/>
            </p:nvSpPr>
            <p:spPr>
              <a:xfrm>
                <a:off x="540119" y="1889054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南京市第一中学单元卷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40" name="yt_shape_1164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9054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45" name="yt_table_116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614189"/>
              </p:ext>
            </p:extLst>
          </p:nvPr>
        </p:nvGraphicFramePr>
        <p:xfrm>
          <a:off x="540000" y="3540024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grpSp>
        <p:nvGrpSpPr>
          <p:cNvPr id="11642" name="yt_shape_11642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5934" y="3540024"/>
            <a:ext cx="1733931" cy="1789317"/>
            <a:chOff x="0" y="0"/>
            <a:chExt cx="1733931" cy="1789317"/>
          </a:xfrm>
        </p:grpSpPr>
        <p:pic>
          <p:nvPicPr>
            <p:cNvPr id="2" name="yt_image_1164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3931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4" name="yt_shape_11644"/>
            <p:cNvSpPr txBox="1"/>
            <p:nvPr/>
          </p:nvSpPr>
          <p:spPr>
            <a:xfrm>
              <a:off x="333684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20811D-C96F-BE6E-AF74-EC0B1FA100AB}"/>
              </a:ext>
            </a:extLst>
          </p:cNvPr>
          <p:cNvSpPr txBox="1"/>
          <p:nvPr/>
        </p:nvSpPr>
        <p:spPr>
          <a:xfrm>
            <a:off x="5377708" y="3002584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000" y="996447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二、填空题</a:t>
            </a:r>
          </a:p>
        </p:txBody>
      </p:sp>
      <p:sp>
        <p:nvSpPr>
          <p:cNvPr id="11648" name="yt_shape_11648"/>
          <p:cNvSpPr txBox="1"/>
          <p:nvPr/>
        </p:nvSpPr>
        <p:spPr>
          <a:xfrm>
            <a:off x="540119" y="1482611"/>
            <a:ext cx="1131652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有如下关系：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49" name="yt_shape_11649"/>
          <p:cNvSpPr txBox="1"/>
          <p:nvPr/>
        </p:nvSpPr>
        <p:spPr>
          <a:xfrm>
            <a:off x="540119" y="2037517"/>
            <a:ext cx="1153254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0" name="yt_shape_11650"/>
              <p:cNvSpPr txBox="1"/>
              <p:nvPr/>
            </p:nvSpPr>
            <p:spPr>
              <a:xfrm>
                <a:off x="540119" y="2996952"/>
                <a:ext cx="11111999" cy="13332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的图象相交于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为边作等边三角形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的图象过点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50" name="yt_shape_11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96952"/>
                <a:ext cx="11111999" cy="1333250"/>
              </a:xfrm>
              <a:prstGeom prst="rect">
                <a:avLst/>
              </a:prstGeom>
              <a:blipFill>
                <a:blip r:embed="rId2"/>
                <a:stretch>
                  <a:fillRect l="-1701" r="-1537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88726C-FED0-4A8F-149B-30ACDE5D6D44}"/>
              </a:ext>
            </a:extLst>
          </p:cNvPr>
          <p:cNvSpPr txBox="1"/>
          <p:nvPr/>
        </p:nvSpPr>
        <p:spPr>
          <a:xfrm>
            <a:off x="9352807" y="141277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F1E30E-BA15-6991-888A-EFFF54F72237}"/>
              </a:ext>
            </a:extLst>
          </p:cNvPr>
          <p:cNvSpPr txBox="1"/>
          <p:nvPr/>
        </p:nvSpPr>
        <p:spPr>
          <a:xfrm>
            <a:off x="3359696" y="24661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2FF680-8142-BF63-1459-F3DEEC1FD0C4}"/>
              </a:ext>
            </a:extLst>
          </p:cNvPr>
          <p:cNvSpPr txBox="1"/>
          <p:nvPr/>
        </p:nvSpPr>
        <p:spPr>
          <a:xfrm>
            <a:off x="10649986" y="3625151"/>
            <a:ext cx="942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9" name="yt_shape_11652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11824" y="4364114"/>
            <a:ext cx="1924812" cy="2283093"/>
            <a:chOff x="0" y="0"/>
            <a:chExt cx="1924812" cy="2283093"/>
          </a:xfrm>
        </p:grpSpPr>
        <p:pic>
          <p:nvPicPr>
            <p:cNvPr id="10" name="yt_image_1165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4812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654"/>
            <p:cNvSpPr txBox="1"/>
            <p:nvPr/>
          </p:nvSpPr>
          <p:spPr>
            <a:xfrm>
              <a:off x="429125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6" name="yt_shape_11656"/>
          <p:cNvSpPr txBox="1"/>
          <p:nvPr/>
        </p:nvSpPr>
        <p:spPr>
          <a:xfrm>
            <a:off x="540119" y="980728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郑州一附中月考卷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政策的落实，中学生有了更多的课余时间进行户外运动，为此某校决定购买一批体育器材，已知足球的单价比排球的单价多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元购得排球的数量与用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元购得足球的数量相同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求排球、足球的单价各是多少元；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14165F-BD14-2991-74C7-395AF61C872B}"/>
                  </a:ext>
                </a:extLst>
              </p:cNvPr>
              <p:cNvSpPr txBox="1"/>
              <p:nvPr/>
            </p:nvSpPr>
            <p:spPr>
              <a:xfrm>
                <a:off x="450108" y="3370421"/>
                <a:ext cx="11217911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设排球的单价为</a:t>
                </a:r>
                <a:r>
                  <a:rPr kumimoji="0" lang="en-US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元，则足球的单价为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元，根据题意，得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-10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-10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num>
                      <m:den>
                        <m:r>
                          <a:rPr kumimoji="0" lang="en-US" altLang="zh-CN" sz="2400" b="0" i="1" strike="noStrike" kern="1200" cap="none" spc="-10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pc="-1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800</m:t>
                        </m:r>
                      </m:num>
                      <m:den>
                        <m: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pc="-1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</m:t>
                        </m:r>
                      </m:den>
                    </m:f>
                  </m:oMath>
                </a14:m>
                <a:r>
                  <a:rPr lang="zh-CN" altLang="zh-CN" sz="2400" spc="-1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</a:t>
                </a:r>
                <a:endParaRPr lang="zh-CN" altLang="en-US" sz="2400" spc="-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14165F-BD14-2991-74C7-395AF61C8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70421"/>
                <a:ext cx="11217911" cy="775412"/>
              </a:xfrm>
              <a:prstGeom prst="rect">
                <a:avLst/>
              </a:prstGeom>
              <a:blipFill>
                <a:blip r:embed="rId2"/>
                <a:stretch>
                  <a:fillRect l="-870" r="-375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3B4A151-8B8F-82AF-E780-53B9CA0DE481}"/>
              </a:ext>
            </a:extLst>
          </p:cNvPr>
          <p:cNvSpPr txBox="1"/>
          <p:nvPr/>
        </p:nvSpPr>
        <p:spPr>
          <a:xfrm>
            <a:off x="450108" y="4052221"/>
            <a:ext cx="2793747" cy="769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8B423B-F0E4-B71C-A6EA-DCF772CFAA74}"/>
              </a:ext>
            </a:extLst>
          </p:cNvPr>
          <p:cNvSpPr txBox="1"/>
          <p:nvPr/>
        </p:nvSpPr>
        <p:spPr>
          <a:xfrm>
            <a:off x="450108" y="4727671"/>
            <a:ext cx="596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是分式方程的解且符合题意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AF640B-1A41-B349-B534-3A4AACED5173}"/>
              </a:ext>
            </a:extLst>
          </p:cNvPr>
          <p:cNvSpPr txBox="1"/>
          <p:nvPr/>
        </p:nvSpPr>
        <p:spPr>
          <a:xfrm>
            <a:off x="450108" y="5203158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401E11-55DC-9EDE-6F4A-01C5928AEBE4}"/>
              </a:ext>
            </a:extLst>
          </p:cNvPr>
          <p:cNvSpPr txBox="1"/>
          <p:nvPr/>
        </p:nvSpPr>
        <p:spPr>
          <a:xfrm>
            <a:off x="450108" y="5678646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答：排球的单价为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元，足球的单价为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" name="yt_shape_11663"/>
          <p:cNvSpPr txBox="1"/>
          <p:nvPr/>
        </p:nvSpPr>
        <p:spPr>
          <a:xfrm>
            <a:off x="540000" y="2365711"/>
            <a:ext cx="977190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取得最小值，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此时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费用最少的购买方案为排球购买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个，足球购买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个，最少费用为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58550D-22AF-C5A3-0CDD-0BB5A3B55D16}"/>
              </a:ext>
            </a:extLst>
          </p:cNvPr>
          <p:cNvSpPr txBox="1"/>
          <p:nvPr/>
        </p:nvSpPr>
        <p:spPr>
          <a:xfrm>
            <a:off x="449989" y="2318905"/>
            <a:ext cx="7718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52F36B-E927-F7E0-AFCA-AB0621606142}"/>
              </a:ext>
            </a:extLst>
          </p:cNvPr>
          <p:cNvSpPr txBox="1"/>
          <p:nvPr/>
        </p:nvSpPr>
        <p:spPr>
          <a:xfrm>
            <a:off x="449989" y="2794393"/>
            <a:ext cx="31818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FB98C5-EC8E-D0F9-5C27-629031732BFC}"/>
              </a:ext>
            </a:extLst>
          </p:cNvPr>
          <p:cNvSpPr txBox="1"/>
          <p:nvPr/>
        </p:nvSpPr>
        <p:spPr>
          <a:xfrm>
            <a:off x="449989" y="3269881"/>
            <a:ext cx="544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291DE0-0D78-6316-5C22-3690F9C4E2BE}"/>
              </a:ext>
            </a:extLst>
          </p:cNvPr>
          <p:cNvSpPr txBox="1"/>
          <p:nvPr/>
        </p:nvSpPr>
        <p:spPr>
          <a:xfrm>
            <a:off x="449989" y="3745369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8E8C92-C50D-395A-8ABD-D001CF9DD20C}"/>
              </a:ext>
            </a:extLst>
          </p:cNvPr>
          <p:cNvSpPr txBox="1"/>
          <p:nvPr/>
        </p:nvSpPr>
        <p:spPr>
          <a:xfrm>
            <a:off x="449989" y="4220857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4F8913-7D10-ED90-A318-F945A52C4757}"/>
              </a:ext>
            </a:extLst>
          </p:cNvPr>
          <p:cNvSpPr txBox="1"/>
          <p:nvPr/>
        </p:nvSpPr>
        <p:spPr>
          <a:xfrm>
            <a:off x="449989" y="4696345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取得最小值，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D93B6F-D0E6-D265-2C4D-B2CBFE1BB2D7}"/>
              </a:ext>
            </a:extLst>
          </p:cNvPr>
          <p:cNvSpPr txBox="1"/>
          <p:nvPr/>
        </p:nvSpPr>
        <p:spPr>
          <a:xfrm>
            <a:off x="449989" y="5171833"/>
            <a:ext cx="20563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F63776-D497-5164-FD33-EAB000191052}"/>
              </a:ext>
            </a:extLst>
          </p:cNvPr>
          <p:cNvSpPr txBox="1"/>
          <p:nvPr/>
        </p:nvSpPr>
        <p:spPr>
          <a:xfrm>
            <a:off x="449989" y="5647321"/>
            <a:ext cx="9857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费用最少的购买方案为排球购买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个，足球购买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个，最少费用为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660"/>
          <p:cNvSpPr txBox="1"/>
          <p:nvPr/>
        </p:nvSpPr>
        <p:spPr>
          <a:xfrm>
            <a:off x="540119" y="9301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若该校准备购买排球和足球共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个，且足球不少于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个，设购买排球和足球所需费用为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元，排球购买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之间的函数关系式，并设计一种费用最少的购买方案，写出最少费用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单价为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6753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1038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2023-11-02T11:06:30Z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