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2" r:id="rId5"/>
    <p:sldId id="375" r:id="rId6"/>
    <p:sldId id="381" r:id="rId7"/>
    <p:sldId id="383" r:id="rId8"/>
    <p:sldId id="385" r:id="rId9"/>
    <p:sldId id="386" r:id="rId10"/>
    <p:sldId id="387" r:id="rId11"/>
    <p:sldId id="389" r:id="rId12"/>
    <p:sldId id="390" r:id="rId13"/>
    <p:sldId id="391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26642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" name="yt_shape_10096"/>
          <p:cNvSpPr txBox="1"/>
          <p:nvPr/>
        </p:nvSpPr>
        <p:spPr>
          <a:xfrm>
            <a:off x="540000" y="1845622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095" name="yt_image_10095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562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8" name="yt_shape_10098"/>
          <p:cNvSpPr txBox="1"/>
          <p:nvPr/>
        </p:nvSpPr>
        <p:spPr>
          <a:xfrm>
            <a:off x="540119" y="254320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分式的基本性质是：分式的分子与分母都乘以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或都除以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不等于零的整式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，分式的值不变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约分：把分式的分子与分母中的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公因式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约去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最简分式：分式的分子与分母不再有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公因式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分式的通分，即要求把几个异分母的分式分别化为与原来的分式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同分母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的分式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180E1D-9A1F-3BE3-F431-267611C8EB85}"/>
              </a:ext>
            </a:extLst>
          </p:cNvPr>
          <p:cNvSpPr txBox="1"/>
          <p:nvPr/>
        </p:nvSpPr>
        <p:spPr>
          <a:xfrm>
            <a:off x="9822707" y="249639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不等于零的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89924D-839B-030E-47C6-88C445AE5644}"/>
              </a:ext>
            </a:extLst>
          </p:cNvPr>
          <p:cNvSpPr txBox="1"/>
          <p:nvPr/>
        </p:nvSpPr>
        <p:spPr>
          <a:xfrm>
            <a:off x="450108" y="297188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18DC36-DECE-8332-FE3B-19E6109F25D6}"/>
              </a:ext>
            </a:extLst>
          </p:cNvPr>
          <p:cNvSpPr txBox="1"/>
          <p:nvPr/>
        </p:nvSpPr>
        <p:spPr>
          <a:xfrm>
            <a:off x="5250708" y="344737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公因式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069A34-20CA-98EC-CFAC-A6AAC5508485}"/>
              </a:ext>
            </a:extLst>
          </p:cNvPr>
          <p:cNvSpPr txBox="1"/>
          <p:nvPr/>
        </p:nvSpPr>
        <p:spPr>
          <a:xfrm>
            <a:off x="5860308" y="392286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公因式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1F34FE-2F0F-96D1-F73E-CA39C677B2A7}"/>
              </a:ext>
            </a:extLst>
          </p:cNvPr>
          <p:cNvSpPr txBox="1"/>
          <p:nvPr/>
        </p:nvSpPr>
        <p:spPr>
          <a:xfrm>
            <a:off x="9517907" y="439835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4E79F3-E366-52FE-E6EB-42E142EC8A9D}"/>
              </a:ext>
            </a:extLst>
          </p:cNvPr>
          <p:cNvSpPr txBox="1"/>
          <p:nvPr/>
        </p:nvSpPr>
        <p:spPr>
          <a:xfrm>
            <a:off x="11041907" y="439835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483EAC-7707-086E-6A88-DDC126470E8D}"/>
              </a:ext>
            </a:extLst>
          </p:cNvPr>
          <p:cNvSpPr txBox="1"/>
          <p:nvPr/>
        </p:nvSpPr>
        <p:spPr>
          <a:xfrm>
            <a:off x="450108" y="487383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4" name="yt_shape_10154"/>
              <p:cNvSpPr txBox="1"/>
              <p:nvPr/>
            </p:nvSpPr>
            <p:spPr>
              <a:xfrm>
                <a:off x="540000" y="900000"/>
                <a:ext cx="10233571" cy="5603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对分式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的变形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甲同学的做法是：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乙同学的做法是：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请根据分式的基本性质，判断甲、乙两名同学的解法是否正确，并说明理由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解：甲的解法正确，乙的解法错误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已隐含了a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可用分式的基本性质，将分式的分子、分母约去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不确定，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不能用分式的基本性质将分式的分子、分母同乘以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54" name="yt_shape_10154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33571" cy="5603265"/>
              </a:xfrm>
              <a:prstGeom prst="rect">
                <a:avLst/>
              </a:prstGeom>
              <a:blipFill>
                <a:blip r:embed="rId2"/>
                <a:stretch>
                  <a:fillRect l="-1847" r="-894" b="-2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7DB799-B3E8-83DC-19B0-592EA326357A}"/>
              </a:ext>
            </a:extLst>
          </p:cNvPr>
          <p:cNvSpPr txBox="1"/>
          <p:nvPr/>
        </p:nvSpPr>
        <p:spPr>
          <a:xfrm>
            <a:off x="449989" y="3790577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解：甲的解法正确，乙的解法错误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F30DA63-8E06-F850-7815-405740113EAA}"/>
                  </a:ext>
                </a:extLst>
              </p:cNvPr>
              <p:cNvSpPr txBox="1"/>
              <p:nvPr/>
            </p:nvSpPr>
            <p:spPr>
              <a:xfrm>
                <a:off x="449989" y="4266065"/>
                <a:ext cx="4362767" cy="8544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已隐含了a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4, 'hasSerialNum': 1}">
                <a:extLst>
                  <a:ext uri="{FF2B5EF4-FFF2-40B4-BE49-F238E27FC236}">
                    <a16:creationId xmlns:a16="http://schemas.microsoft.com/office/drawing/2014/main" id="{6F30DA63-8E06-F850-7815-405740113E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6065"/>
                <a:ext cx="4362767" cy="854469"/>
              </a:xfrm>
              <a:prstGeom prst="rect">
                <a:avLst/>
              </a:prstGeom>
              <a:blipFill>
                <a:blip r:embed="rId3"/>
                <a:stretch>
                  <a:fillRect l="-2238" r="-2098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3426492-5D51-6959-862F-3EAEEEE0FD6C}"/>
              </a:ext>
            </a:extLst>
          </p:cNvPr>
          <p:cNvSpPr txBox="1"/>
          <p:nvPr/>
        </p:nvSpPr>
        <p:spPr>
          <a:xfrm>
            <a:off x="449989" y="5026922"/>
            <a:ext cx="755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可用分式的基本性质，将分式的分子、分母约去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46BF78-9E5D-73C5-BABF-DDFC0A911CAA}"/>
              </a:ext>
            </a:extLst>
          </p:cNvPr>
          <p:cNvSpPr txBox="1"/>
          <p:nvPr/>
        </p:nvSpPr>
        <p:spPr>
          <a:xfrm>
            <a:off x="449989" y="5502410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不确定，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C04FDF-BA1A-9787-850E-163AD726B858}"/>
              </a:ext>
            </a:extLst>
          </p:cNvPr>
          <p:cNvSpPr txBox="1"/>
          <p:nvPr/>
        </p:nvSpPr>
        <p:spPr>
          <a:xfrm>
            <a:off x="449989" y="5977898"/>
            <a:ext cx="785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不能用分式的基本性质将分式的分子、分母同乘以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68" name="yt_shape_10168"/>
              <p:cNvSpPr txBox="1"/>
              <p:nvPr/>
            </p:nvSpPr>
            <p:spPr>
              <a:xfrm>
                <a:off x="540119" y="1988840"/>
                <a:ext cx="11111999" cy="43375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【阅读理解】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阅读下面的材料：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通过小学的学习我们知道，分数可分为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真分数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假分数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而假分数都可化为整数或带分数，如：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我们定义：在分式中，对于只含有一个字母的分式，当分子的次数大于或等于分母的次数时，我们称之为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假分式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；当分子的次数小于分母的次数时，我们称之为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真分式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如：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这样的分式就是假分式；再如：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这样的分式就是真分式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类似地，假分式也可以化为整式或带分式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即整式与真分式的和的形式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如：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再如：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8" name="yt_shape_10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11111999" cy="4337598"/>
              </a:xfrm>
              <a:prstGeom prst="rect">
                <a:avLst/>
              </a:prstGeom>
              <a:blipFill>
                <a:blip r:embed="rId2"/>
                <a:stretch>
                  <a:fillRect l="-1701" t="-2528" r="-1153" b="-1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0163" title="H_29.7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431" y="889470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166"/>
          <p:cNvSpPr txBox="1"/>
          <p:nvPr/>
        </p:nvSpPr>
        <p:spPr>
          <a:xfrm>
            <a:off x="5018782" y="1318496"/>
            <a:ext cx="21544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真分式与假分式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5" name="yt_shape_10175"/>
              <p:cNvSpPr txBox="1"/>
              <p:nvPr/>
            </p:nvSpPr>
            <p:spPr>
              <a:xfrm>
                <a:off x="540000" y="1311351"/>
                <a:ext cx="7833491" cy="4595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解决下列问题：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【直接应用】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真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【变式应用】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假分式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可化为带分式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的形式；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【拓展应用】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的值为整数，求整数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为整数，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时，分式的值为整数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75" name="yt_shape_10175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1351"/>
                <a:ext cx="7833491" cy="4595297"/>
              </a:xfrm>
              <a:prstGeom prst="rect">
                <a:avLst/>
              </a:prstGeom>
              <a:blipFill>
                <a:blip r:embed="rId2"/>
                <a:stretch>
                  <a:fillRect l="-2412" t="-1061" r="-1401" b="-3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7EE9BA-42EF-E04D-8A79-32550752F43B}"/>
              </a:ext>
            </a:extLst>
          </p:cNvPr>
          <p:cNvSpPr txBox="1"/>
          <p:nvPr/>
        </p:nvSpPr>
        <p:spPr>
          <a:xfrm>
            <a:off x="3635721" y="1740033"/>
            <a:ext cx="789685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4354A2-8236-A236-DB3C-226C1AE56626}"/>
                  </a:ext>
                </a:extLst>
              </p:cNvPr>
              <p:cNvSpPr txBox="1"/>
              <p:nvPr/>
            </p:nvSpPr>
            <p:spPr>
              <a:xfrm>
                <a:off x="5755033" y="2415038"/>
                <a:ext cx="137033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2A4354A2-8236-A236-DB3C-226C1AE56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5033" y="2415038"/>
                <a:ext cx="1370331" cy="768617"/>
              </a:xfrm>
              <a:prstGeom prst="rect">
                <a:avLst/>
              </a:prstGeom>
              <a:blipFill>
                <a:blip r:embed="rId3"/>
                <a:stretch>
                  <a:fillRect l="-666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FD4453C-D02D-4831-43BE-E78EE9030411}"/>
              </a:ext>
            </a:extLst>
          </p:cNvPr>
          <p:cNvCxnSpPr/>
          <p:nvPr/>
        </p:nvCxnSpPr>
        <p:spPr>
          <a:xfrm>
            <a:off x="5540244" y="3155899"/>
            <a:ext cx="14951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A0708E-8970-3660-FAF7-04FE6DA7A24A}"/>
                  </a:ext>
                </a:extLst>
              </p:cNvPr>
              <p:cNvSpPr txBox="1"/>
              <p:nvPr/>
            </p:nvSpPr>
            <p:spPr>
              <a:xfrm>
                <a:off x="449989" y="3765048"/>
                <a:ext cx="376510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F3A0708E-8970-3660-FAF7-04FE6DA7A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65048"/>
                <a:ext cx="3765105" cy="768617"/>
              </a:xfrm>
              <a:prstGeom prst="rect">
                <a:avLst/>
              </a:prstGeom>
              <a:blipFill>
                <a:blip r:embed="rId4"/>
                <a:stretch>
                  <a:fillRect l="-2593" r="-25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974849F-6C8A-BDE9-28CC-55D3FA8708B7}"/>
              </a:ext>
            </a:extLst>
          </p:cNvPr>
          <p:cNvSpPr txBox="1"/>
          <p:nvPr/>
        </p:nvSpPr>
        <p:spPr>
          <a:xfrm>
            <a:off x="449989" y="4440053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606D0F-8183-6B24-BA3B-FB8B9DF8C444}"/>
              </a:ext>
            </a:extLst>
          </p:cNvPr>
          <p:cNvSpPr txBox="1"/>
          <p:nvPr/>
        </p:nvSpPr>
        <p:spPr>
          <a:xfrm>
            <a:off x="449989" y="4915541"/>
            <a:ext cx="724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时，分式的值为整数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9FF5D4-E6FE-9EA6-AF50-29EE4D67BF55}"/>
              </a:ext>
            </a:extLst>
          </p:cNvPr>
          <p:cNvSpPr txBox="1"/>
          <p:nvPr/>
        </p:nvSpPr>
        <p:spPr>
          <a:xfrm>
            <a:off x="449989" y="5391029"/>
            <a:ext cx="475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15809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3" name="yt_shape_10103"/>
          <p:cNvSpPr txBox="1"/>
          <p:nvPr/>
        </p:nvSpPr>
        <p:spPr>
          <a:xfrm>
            <a:off x="540000" y="2038249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02" name="yt_image_10102" title="H_51.39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8249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5" name="yt_shape_10105"/>
          <p:cNvSpPr txBox="1"/>
          <p:nvPr/>
        </p:nvSpPr>
        <p:spPr>
          <a:xfrm>
            <a:off x="540000" y="274154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分式的基本性质</a:t>
            </a:r>
          </a:p>
        </p:txBody>
      </p:sp>
      <p:sp>
        <p:nvSpPr>
          <p:cNvPr id="10106" name="yt_shape_10106"/>
          <p:cNvSpPr txBox="1"/>
          <p:nvPr/>
        </p:nvSpPr>
        <p:spPr>
          <a:xfrm>
            <a:off x="540000" y="3245856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下列式子从左到右的变形一定正确的是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07" name="yt_table_10107" title="H_114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5928465"/>
                  </p:ext>
                </p:extLst>
              </p:nvPr>
            </p:nvGraphicFramePr>
            <p:xfrm>
              <a:off x="540000" y="3725159"/>
              <a:ext cx="4666616" cy="1543940"/>
            </p:xfrm>
            <a:graphic>
              <a:graphicData uri="http://schemas.openxmlformats.org/drawingml/2006/table">
                <a:tbl>
                  <a:tblPr/>
                  <a:tblGrid>
                    <a:gridCol w="2995613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  <a:gridCol w="1671003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𝑏𝑐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𝑎𝑘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𝑏𝑘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07" name="yt_table_10107" title="H_114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5928465"/>
                  </p:ext>
                </p:extLst>
              </p:nvPr>
            </p:nvGraphicFramePr>
            <p:xfrm>
              <a:off x="540000" y="3725159"/>
              <a:ext cx="4666616" cy="1543940"/>
            </p:xfrm>
            <a:graphic>
              <a:graphicData uri="http://schemas.openxmlformats.org/drawingml/2006/table">
                <a:tbl>
                  <a:tblPr/>
                  <a:tblGrid>
                    <a:gridCol w="2995613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  <a:gridCol w="1671003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</a:tblGrid>
                  <a:tr h="80232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5894" b="-99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8909" b="-992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  <a:tr h="7416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8197" r="-55894" b="-7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8909" t="-108197" b="-73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1917484" title="H_28.801733">
            <a:extLst>
              <a:ext uri="{FF2B5EF4-FFF2-40B4-BE49-F238E27FC236}">
                <a16:creationId xmlns:a16="http://schemas.microsoft.com/office/drawing/2014/main" id="{70CC6718-2245-60AA-A6C0-E7B2FBE14F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8322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402369-D6F1-7AD5-9A4D-7E4D6301FA9B}"/>
              </a:ext>
            </a:extLst>
          </p:cNvPr>
          <p:cNvSpPr txBox="1"/>
          <p:nvPr/>
        </p:nvSpPr>
        <p:spPr>
          <a:xfrm>
            <a:off x="6469789" y="31990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9" name="yt_shape_10109"/>
              <p:cNvSpPr txBox="1"/>
              <p:nvPr/>
            </p:nvSpPr>
            <p:spPr>
              <a:xfrm>
                <a:off x="540000" y="2118110"/>
                <a:ext cx="4808496" cy="2981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　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xy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x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y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x</m:t>
                        </m:r>
                        <m: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y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09" name="yt_shape_10109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18110"/>
                <a:ext cx="4808496" cy="2981778"/>
              </a:xfrm>
              <a:prstGeom prst="rect">
                <a:avLst/>
              </a:prstGeom>
              <a:blipFill>
                <a:blip r:embed="rId2"/>
                <a:stretch>
                  <a:fillRect l="-3934" t="-1633" r="-2919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B404FF9-4D65-7ED4-DEF2-DC99F5999432}"/>
              </a:ext>
            </a:extLst>
          </p:cNvPr>
          <p:cNvSpPr txBox="1"/>
          <p:nvPr/>
        </p:nvSpPr>
        <p:spPr>
          <a:xfrm>
            <a:off x="2710032" y="2636912"/>
            <a:ext cx="289624" cy="3131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743F0C-BA22-3555-4C95-BAC368871B8C}"/>
                  </a:ext>
                </a:extLst>
              </p:cNvPr>
              <p:cNvSpPr txBox="1"/>
              <p:nvPr/>
            </p:nvSpPr>
            <p:spPr>
              <a:xfrm>
                <a:off x="2786726" y="3946460"/>
                <a:ext cx="446786" cy="3471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sty m:val="p"/>
                        </m:rP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b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59743F0C-BA22-3555-4C95-BAC368871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726" y="3946460"/>
                <a:ext cx="446786" cy="3471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B62F5-0D05-08C3-4D8B-D4DFCB9DF5C1}"/>
                  </a:ext>
                </a:extLst>
              </p:cNvPr>
              <p:cNvSpPr txBox="1"/>
              <p:nvPr/>
            </p:nvSpPr>
            <p:spPr>
              <a:xfrm>
                <a:off x="3437982" y="4744972"/>
                <a:ext cx="735710" cy="3728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x</m:t>
                      </m:r>
                      <m: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m:rPr>
                          <m:sty m:val="p"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y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5, 'mathAnswerShape': 1}">
                <a:extLst>
                  <a:ext uri="{FF2B5EF4-FFF2-40B4-BE49-F238E27FC236}">
                    <a16:creationId xmlns:a16="http://schemas.microsoft.com/office/drawing/2014/main" id="{FFCB62F5-0D05-08C3-4D8B-D4DFCB9DF5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7982" y="4744972"/>
                <a:ext cx="735710" cy="3728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/>
              <p:cNvSpPr txBox="1"/>
              <p:nvPr/>
            </p:nvSpPr>
            <p:spPr>
              <a:xfrm>
                <a:off x="2587566" y="2708920"/>
                <a:ext cx="64594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𝑥</m:t>
                          </m:r>
                          <m:r>
                            <m:rPr>
                              <m:nor/>
                            </m:rPr>
                            <a:rPr lang="zh-CN" altLang="en-US" sz="2400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e>
                        <m:sup>
                          <m: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566" y="2708920"/>
                <a:ext cx="645946" cy="369332"/>
              </a:xfrm>
              <a:prstGeom prst="rect">
                <a:avLst/>
              </a:prstGeom>
              <a:blipFill>
                <a:blip r:embed="rId8"/>
                <a:stretch>
                  <a:fillRect l="-9434" r="-2830" b="-9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5" name="yt_shape_10115"/>
          <p:cNvSpPr txBox="1"/>
          <p:nvPr/>
        </p:nvSpPr>
        <p:spPr>
          <a:xfrm>
            <a:off x="540000" y="1019010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分式的约分与最简分式</a:t>
            </a:r>
          </a:p>
        </p:txBody>
      </p:sp>
      <p:sp>
        <p:nvSpPr>
          <p:cNvPr id="10116" name="yt_shape_10116"/>
          <p:cNvSpPr txBox="1"/>
          <p:nvPr/>
        </p:nvSpPr>
        <p:spPr>
          <a:xfrm>
            <a:off x="540000" y="1523320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下列分式中，是最简分式的是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7" name="yt_table_10117" title="H_112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6520420"/>
                  </p:ext>
                </p:extLst>
              </p:nvPr>
            </p:nvGraphicFramePr>
            <p:xfrm>
              <a:off x="540000" y="2002623"/>
              <a:ext cx="3961384" cy="1467422"/>
            </p:xfrm>
            <a:graphic>
              <a:graphicData uri="http://schemas.openxmlformats.org/drawingml/2006/table">
                <a:tbl>
                  <a:tblPr/>
                  <a:tblGrid>
                    <a:gridCol w="2497074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464310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117" name="yt_table_10117" descr="{&quot;rangeId&quot;:7,&quot;type&quot;:&quot;Option&quot;}" title="H_112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6520420"/>
                  </p:ext>
                </p:extLst>
              </p:nvPr>
            </p:nvGraphicFramePr>
            <p:xfrm>
              <a:off x="540000" y="1883613"/>
              <a:ext cx="3961384" cy="1423544"/>
            </p:xfrm>
            <a:graphic>
              <a:graphicData uri="http://schemas.openxmlformats.org/drawingml/2006/table">
                <a:tbl>
                  <a:tblPr/>
                  <a:tblGrid>
                    <a:gridCol w="2497074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464310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</a:tblGrid>
                  <a:tr h="7169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8780" b="-108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0124" b="-1084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7065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855" r="-58780" b="-94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0124" t="-100855" b="-9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9" name="yt_shape_10119"/>
              <p:cNvSpPr txBox="1"/>
              <p:nvPr/>
            </p:nvSpPr>
            <p:spPr>
              <a:xfrm>
                <a:off x="540000" y="3476641"/>
                <a:ext cx="4218142" cy="27223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约分：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119" name="yt_shape_10119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6641"/>
                <a:ext cx="4218142" cy="2722348"/>
              </a:xfrm>
              <a:prstGeom prst="rect">
                <a:avLst/>
              </a:prstGeom>
              <a:blipFill>
                <a:blip r:embed="rId3"/>
                <a:stretch>
                  <a:fillRect l="-4480" t="-1790" r="-3324" b="-2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17552" title="H_28.801733">
            <a:extLst>
              <a:ext uri="{FF2B5EF4-FFF2-40B4-BE49-F238E27FC236}">
                <a16:creationId xmlns:a16="http://schemas.microsoft.com/office/drawing/2014/main" id="{887EA5FB-5FE8-EADB-C3D8-100DDD5EA7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606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C117E0-CF37-FBFA-0028-219852EE1FD5}"/>
              </a:ext>
            </a:extLst>
          </p:cNvPr>
          <p:cNvSpPr txBox="1"/>
          <p:nvPr/>
        </p:nvSpPr>
        <p:spPr>
          <a:xfrm>
            <a:off x="5250589" y="14765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B48CD5-F12D-D425-4FEC-242D4F26A8F1}"/>
                  </a:ext>
                </a:extLst>
              </p:cNvPr>
              <p:cNvSpPr txBox="1"/>
              <p:nvPr/>
            </p:nvSpPr>
            <p:spPr>
              <a:xfrm>
                <a:off x="2224751" y="3905323"/>
                <a:ext cx="748728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67B48CD5-F12D-D425-4FEC-242D4F26A8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4751" y="3905323"/>
                <a:ext cx="748728" cy="7784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230BCBC-67BF-D1C9-C93A-40BE7424C366}"/>
              </a:ext>
            </a:extLst>
          </p:cNvPr>
          <p:cNvCxnSpPr/>
          <p:nvPr/>
        </p:nvCxnSpPr>
        <p:spPr>
          <a:xfrm>
            <a:off x="2009962" y="4656027"/>
            <a:ext cx="87350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C2905F-C199-B24C-2021-90D4BEEA4B2C}"/>
                  </a:ext>
                </a:extLst>
              </p:cNvPr>
              <p:cNvSpPr txBox="1"/>
              <p:nvPr/>
            </p:nvSpPr>
            <p:spPr>
              <a:xfrm>
                <a:off x="3439252" y="4590171"/>
                <a:ext cx="1063371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0DC2905F-C199-B24C-2021-90D4BEEA4B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252" y="4590171"/>
                <a:ext cx="1063371" cy="930034"/>
              </a:xfrm>
              <a:prstGeom prst="rect">
                <a:avLst/>
              </a:prstGeom>
              <a:blipFill>
                <a:blip r:embed="rId6"/>
                <a:stretch>
                  <a:fillRect l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148A914-2BA1-E3A6-CD29-345949819737}"/>
              </a:ext>
            </a:extLst>
          </p:cNvPr>
          <p:cNvCxnSpPr/>
          <p:nvPr/>
        </p:nvCxnSpPr>
        <p:spPr>
          <a:xfrm>
            <a:off x="3224463" y="5492449"/>
            <a:ext cx="11881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9BD20D9-C7EA-28D3-6482-31BBE01B74D5}"/>
                  </a:ext>
                </a:extLst>
              </p:cNvPr>
              <p:cNvSpPr txBox="1"/>
              <p:nvPr/>
            </p:nvSpPr>
            <p:spPr>
              <a:xfrm>
                <a:off x="3030312" y="5426593"/>
                <a:ext cx="1163066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8" name="文本框 7" descr="{'rangeId': 8, 'mathAnswerShape': 1}">
                <a:extLst>
                  <a:ext uri="{FF2B5EF4-FFF2-40B4-BE49-F238E27FC236}">
                    <a16:creationId xmlns:a16="http://schemas.microsoft.com/office/drawing/2014/main" id="{99BD20D9-C7EA-28D3-6482-31BBE01B7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0312" y="5426593"/>
                <a:ext cx="1163066" cy="79287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A2074E-CCE2-DA13-67CD-B7F6A2333705}"/>
              </a:ext>
            </a:extLst>
          </p:cNvPr>
          <p:cNvCxnSpPr/>
          <p:nvPr/>
        </p:nvCxnSpPr>
        <p:spPr>
          <a:xfrm>
            <a:off x="2815523" y="6191711"/>
            <a:ext cx="128784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000" y="900198"/>
            <a:ext cx="5062283" cy="42466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最简公分母与分式的通分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6" name="yt_shape_10126"/>
              <p:cNvSpPr txBox="1"/>
              <p:nvPr/>
            </p:nvSpPr>
            <p:spPr>
              <a:xfrm>
                <a:off x="540000" y="1375666"/>
                <a:ext cx="5423985" cy="678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的最简分公母是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126" name="yt_shape_1012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5666"/>
                <a:ext cx="5423985" cy="678647"/>
              </a:xfrm>
              <a:prstGeom prst="rect">
                <a:avLst/>
              </a:prstGeom>
              <a:blipFill>
                <a:blip r:embed="rId2"/>
                <a:stretch>
                  <a:fillRect l="-3487" r="-247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8" name="yt_table_10128" title="H_69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006686"/>
              </p:ext>
            </p:extLst>
          </p:nvPr>
        </p:nvGraphicFramePr>
        <p:xfrm>
          <a:off x="540000" y="2105113"/>
          <a:ext cx="3767456" cy="877824"/>
        </p:xfrm>
        <a:graphic>
          <a:graphicData uri="http://schemas.openxmlformats.org/drawingml/2006/table">
            <a:tbl>
              <a:tblPr/>
              <a:tblGrid>
                <a:gridCol w="2387918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1379538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30" name="yt_shape_10130"/>
              <p:cNvSpPr txBox="1"/>
              <p:nvPr/>
            </p:nvSpPr>
            <p:spPr>
              <a:xfrm>
                <a:off x="540119" y="3033737"/>
                <a:ext cx="11111999" cy="34994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把分式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进行通分，它们的最简公分母是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的最简公分母是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，进行通分的结果分别是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的最简公分母是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，通分的结果分别是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130" name="yt_shape_1013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33737"/>
                <a:ext cx="11111999" cy="3499484"/>
              </a:xfrm>
              <a:prstGeom prst="rect">
                <a:avLst/>
              </a:prstGeom>
              <a:blipFill>
                <a:blip r:embed="rId3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98821917613" title="H_28.801733">
            <a:extLst>
              <a:ext uri="{FF2B5EF4-FFF2-40B4-BE49-F238E27FC236}">
                <a16:creationId xmlns:a16="http://schemas.microsoft.com/office/drawing/2014/main" id="{07CCF960-099D-E022-37BB-B57C6EAA8D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75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5212B6-B8C3-DD84-37CF-2BDD61743B7F}"/>
              </a:ext>
            </a:extLst>
          </p:cNvPr>
          <p:cNvSpPr txBox="1"/>
          <p:nvPr/>
        </p:nvSpPr>
        <p:spPr>
          <a:xfrm>
            <a:off x="5008718" y="1328860"/>
            <a:ext cx="383285" cy="76569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BFD2FC-8AFD-739B-8DC4-44273A993BCF}"/>
              </a:ext>
            </a:extLst>
          </p:cNvPr>
          <p:cNvSpPr txBox="1"/>
          <p:nvPr/>
        </p:nvSpPr>
        <p:spPr>
          <a:xfrm>
            <a:off x="8358778" y="2959184"/>
            <a:ext cx="2853436" cy="76480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CF8E44-5BFC-1E63-0EBB-A62962FE4AE7}"/>
              </a:ext>
            </a:extLst>
          </p:cNvPr>
          <p:cNvSpPr txBox="1"/>
          <p:nvPr/>
        </p:nvSpPr>
        <p:spPr>
          <a:xfrm>
            <a:off x="5603768" y="3630379"/>
            <a:ext cx="1008762" cy="8271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CACE6F-7DE3-FEE7-127B-FD2FF21E2E5D}"/>
                  </a:ext>
                </a:extLst>
              </p:cNvPr>
              <p:cNvSpPr txBox="1"/>
              <p:nvPr/>
            </p:nvSpPr>
            <p:spPr>
              <a:xfrm>
                <a:off x="10090042" y="3573016"/>
                <a:ext cx="1020954" cy="8271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CACE6F-7DE3-FEE7-127B-FD2FF21E2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0042" y="3573016"/>
                <a:ext cx="1020954" cy="827164"/>
              </a:xfrm>
              <a:prstGeom prst="rect">
                <a:avLst/>
              </a:prstGeom>
              <a:blipFill>
                <a:blip r:embed="rId5"/>
                <a:stretch>
                  <a:fillRect r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59F0B4D-B32F-5AD7-FBE0-A250E95BEC41}"/>
              </a:ext>
            </a:extLst>
          </p:cNvPr>
          <p:cNvCxnSpPr/>
          <p:nvPr/>
        </p:nvCxnSpPr>
        <p:spPr>
          <a:xfrm>
            <a:off x="9875254" y="4457534"/>
            <a:ext cx="114573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CA98909-49C8-A44D-EC46-2D0F10D035F2}"/>
                  </a:ext>
                </a:extLst>
              </p:cNvPr>
              <p:cNvSpPr txBox="1"/>
              <p:nvPr/>
            </p:nvSpPr>
            <p:spPr>
              <a:xfrm>
                <a:off x="450108" y="4177313"/>
                <a:ext cx="1019874" cy="7638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CA98909-49C8-A44D-EC46-2D0F10D03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7313"/>
                <a:ext cx="1019874" cy="76385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186D307-29F1-C266-1B9B-AE30597093F1}"/>
              </a:ext>
            </a:extLst>
          </p:cNvPr>
          <p:cNvSpPr txBox="1"/>
          <p:nvPr/>
        </p:nvSpPr>
        <p:spPr>
          <a:xfrm>
            <a:off x="5673047" y="5061921"/>
            <a:ext cx="3040761" cy="71578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2F285F9-2622-3392-938A-A272508A54AD}"/>
                  </a:ext>
                </a:extLst>
              </p:cNvPr>
              <p:cNvSpPr txBox="1"/>
              <p:nvPr/>
            </p:nvSpPr>
            <p:spPr>
              <a:xfrm>
                <a:off x="1100591" y="5445224"/>
                <a:ext cx="4347337" cy="8620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2F285F9-2622-3392-938A-A272508A54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0591" y="5445224"/>
                <a:ext cx="4347337" cy="8620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6" name="yt_shape_10136"/>
          <p:cNvSpPr txBox="1"/>
          <p:nvPr/>
        </p:nvSpPr>
        <p:spPr>
          <a:xfrm>
            <a:off x="540000" y="2796820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对分式的基本性质理解不清而致错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7" name="yt_shape_10137"/>
              <p:cNvSpPr txBox="1"/>
              <p:nvPr/>
            </p:nvSpPr>
            <p:spPr>
              <a:xfrm>
                <a:off x="540120" y="3301130"/>
                <a:ext cx="11388528" cy="6915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下列变形：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𝑎𝑚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𝑎𝑚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，其中正确的序号是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②③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7" name="yt_shape_10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01130"/>
                <a:ext cx="11388528" cy="691536"/>
              </a:xfrm>
              <a:prstGeom prst="rect">
                <a:avLst/>
              </a:prstGeom>
              <a:blipFill>
                <a:blip r:embed="rId2"/>
                <a:stretch>
                  <a:fillRect l="-1660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17671" title="H_28.801733">
            <a:extLst>
              <a:ext uri="{FF2B5EF4-FFF2-40B4-BE49-F238E27FC236}">
                <a16:creationId xmlns:a16="http://schemas.microsoft.com/office/drawing/2014/main" id="{AAE986C7-815E-ABA0-BBE8-883DCD1B1C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384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C499DB-7CA9-F87A-C389-834918EF19ED}"/>
              </a:ext>
            </a:extLst>
          </p:cNvPr>
          <p:cNvSpPr txBox="1"/>
          <p:nvPr/>
        </p:nvSpPr>
        <p:spPr>
          <a:xfrm>
            <a:off x="10596138" y="3254324"/>
            <a:ext cx="4848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1F271F-325E-25DF-0C9D-72ECAA0BD0EE}"/>
              </a:ext>
            </a:extLst>
          </p:cNvPr>
          <p:cNvSpPr txBox="1"/>
          <p:nvPr/>
        </p:nvSpPr>
        <p:spPr>
          <a:xfrm>
            <a:off x="11081024" y="3356992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0" name="yt_shape_10140"/>
          <p:cNvSpPr txBox="1"/>
          <p:nvPr/>
        </p:nvSpPr>
        <p:spPr>
          <a:xfrm>
            <a:off x="540000" y="214753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139" name="yt_image_10139" title="H_50.04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753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42" name="yt_shape_10142"/>
              <p:cNvSpPr txBox="1"/>
              <p:nvPr/>
            </p:nvSpPr>
            <p:spPr>
              <a:xfrm>
                <a:off x="540120" y="2833693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长沙广益中学单元卷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如果把分式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都扩大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倍，那么分式的值一定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142" name="yt_shape_1014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33693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4" name="yt_table_10144" title="H_83.9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8416265"/>
                  </p:ext>
                </p:extLst>
              </p:nvPr>
            </p:nvGraphicFramePr>
            <p:xfrm>
              <a:off x="540000" y="4004531"/>
              <a:ext cx="6013768" cy="1149350"/>
            </p:xfrm>
            <a:graphic>
              <a:graphicData uri="http://schemas.openxmlformats.org/drawingml/2006/table">
                <a:tbl>
                  <a:tblPr/>
                  <a:tblGrid>
                    <a:gridCol w="3481705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  <a:gridCol w="2532063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0144" name="yt_table_10144" descr="{&quot;rangeId&quot;:15,&quot;type&quot;:&quot;Option&quot;}" title="H_83.9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8416265"/>
                  </p:ext>
                </p:extLst>
              </p:nvPr>
            </p:nvGraphicFramePr>
            <p:xfrm>
              <a:off x="540000" y="2756993"/>
              <a:ext cx="6013768" cy="1066165"/>
            </p:xfrm>
            <a:graphic>
              <a:graphicData uri="http://schemas.openxmlformats.org/drawingml/2006/table">
                <a:tbl>
                  <a:tblPr/>
                  <a:tblGrid>
                    <a:gridCol w="3481705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  <a:gridCol w="2532063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</a:tblGrid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是原来的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5238" r="-7272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05F2DD-8659-2DF9-E0FD-2F4B69A50FF3}"/>
              </a:ext>
            </a:extLst>
          </p:cNvPr>
          <p:cNvSpPr txBox="1"/>
          <p:nvPr/>
        </p:nvSpPr>
        <p:spPr>
          <a:xfrm>
            <a:off x="1364509" y="347173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6" name="yt_shape_10146"/>
              <p:cNvSpPr txBox="1"/>
              <p:nvPr/>
            </p:nvSpPr>
            <p:spPr>
              <a:xfrm>
                <a:off x="540000" y="2414506"/>
                <a:ext cx="9618018" cy="2388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不改变分式的值，把下列各式的分子、分母中各项系数都化为整数：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46" name="yt_shape_10146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4506"/>
                <a:ext cx="9618018" cy="2388987"/>
              </a:xfrm>
              <a:prstGeom prst="rect">
                <a:avLst/>
              </a:prstGeom>
              <a:blipFill>
                <a:blip r:embed="rId2"/>
                <a:stretch>
                  <a:fillRect l="-1966" t="-2041" r="-1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B782E1-2FD7-26D8-4CFA-5B1EBA1739F5}"/>
                  </a:ext>
                </a:extLst>
              </p:cNvPr>
              <p:cNvSpPr txBox="1"/>
              <p:nvPr/>
            </p:nvSpPr>
            <p:spPr>
              <a:xfrm>
                <a:off x="3063268" y="2843188"/>
                <a:ext cx="1445578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73B782E1-2FD7-26D8-4CFA-5B1EBA173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268" y="2843188"/>
                <a:ext cx="1445578" cy="9297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9A861C9-915C-7E05-49A1-C717DB783AD1}"/>
              </a:ext>
            </a:extLst>
          </p:cNvPr>
          <p:cNvCxnSpPr/>
          <p:nvPr/>
        </p:nvCxnSpPr>
        <p:spPr>
          <a:xfrm>
            <a:off x="2848479" y="3745212"/>
            <a:ext cx="157035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324D0C-6E65-7DE6-6888-AE27FD49811E}"/>
                  </a:ext>
                </a:extLst>
              </p:cNvPr>
              <p:cNvSpPr txBox="1"/>
              <p:nvPr/>
            </p:nvSpPr>
            <p:spPr>
              <a:xfrm>
                <a:off x="2623912" y="3793329"/>
                <a:ext cx="1188403" cy="1147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324D0C-6E65-7DE6-6888-AE27FD498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912" y="3793329"/>
                <a:ext cx="1188403" cy="11478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89608AA-CE48-EDB0-D014-B2F6622DAF65}"/>
              </a:ext>
            </a:extLst>
          </p:cNvPr>
          <p:cNvCxnSpPr/>
          <p:nvPr/>
        </p:nvCxnSpPr>
        <p:spPr>
          <a:xfrm>
            <a:off x="2409123" y="4799439"/>
            <a:ext cx="131318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0" name="yt_shape_10150"/>
              <p:cNvSpPr txBox="1"/>
              <p:nvPr/>
            </p:nvSpPr>
            <p:spPr>
              <a:xfrm>
                <a:off x="540000" y="1382492"/>
                <a:ext cx="5687647" cy="4453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可以设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+2×2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50" name="yt_shape_10150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2492"/>
                <a:ext cx="5687647" cy="4453014"/>
              </a:xfrm>
              <a:prstGeom prst="rect">
                <a:avLst/>
              </a:prstGeom>
              <a:blipFill>
                <a:blip r:embed="rId2"/>
                <a:stretch>
                  <a:fillRect l="-3323" r="-2251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90DD9F-896A-4BAF-50A7-3BBD8D945351}"/>
              </a:ext>
            </a:extLst>
          </p:cNvPr>
          <p:cNvSpPr txBox="1"/>
          <p:nvPr/>
        </p:nvSpPr>
        <p:spPr>
          <a:xfrm>
            <a:off x="449989" y="2063777"/>
            <a:ext cx="376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977364-0364-92E6-5340-F48E9F6EFEB7}"/>
              </a:ext>
            </a:extLst>
          </p:cNvPr>
          <p:cNvSpPr txBox="1"/>
          <p:nvPr/>
        </p:nvSpPr>
        <p:spPr>
          <a:xfrm>
            <a:off x="449989" y="2539265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可以设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C7405F-2B71-F767-42E9-392360CDF2BC}"/>
                  </a:ext>
                </a:extLst>
              </p:cNvPr>
              <p:cNvSpPr txBox="1"/>
              <p:nvPr/>
            </p:nvSpPr>
            <p:spPr>
              <a:xfrm>
                <a:off x="449989" y="3014753"/>
                <a:ext cx="3486213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+2×2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B0C7405F-2B71-F767-42E9-392360CDF2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4753"/>
                <a:ext cx="3486213" cy="821703"/>
              </a:xfrm>
              <a:prstGeom prst="rect">
                <a:avLst/>
              </a:prstGeom>
              <a:blipFill>
                <a:blip r:embed="rId3"/>
                <a:stretch>
                  <a:fillRect l="-2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F71C7B-5EAC-BF91-0994-DE06D9F0C38F}"/>
                  </a:ext>
                </a:extLst>
              </p:cNvPr>
              <p:cNvSpPr txBox="1"/>
              <p:nvPr/>
            </p:nvSpPr>
            <p:spPr>
              <a:xfrm>
                <a:off x="449989" y="3742844"/>
                <a:ext cx="1747520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87F71C7B-5EAC-BF91-0994-DE06D9F0C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2844"/>
                <a:ext cx="1747520" cy="778841"/>
              </a:xfrm>
              <a:prstGeom prst="rect">
                <a:avLst/>
              </a:prstGeom>
              <a:blipFill>
                <a:blip r:embed="rId4"/>
                <a:stretch>
                  <a:fillRect l="-5594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0DB6EDF-949C-3E26-BF87-101A6B68830B}"/>
                  </a:ext>
                </a:extLst>
              </p:cNvPr>
              <p:cNvSpPr txBox="1"/>
              <p:nvPr/>
            </p:nvSpPr>
            <p:spPr>
              <a:xfrm>
                <a:off x="449989" y="4428074"/>
                <a:ext cx="1045465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7, 'hasSerialNum': 1}">
                <a:extLst>
                  <a:ext uri="{FF2B5EF4-FFF2-40B4-BE49-F238E27FC236}">
                    <a16:creationId xmlns:a16="http://schemas.microsoft.com/office/drawing/2014/main" id="{B0DB6EDF-949C-3E26-BF87-101A6B688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8074"/>
                <a:ext cx="1045465" cy="778459"/>
              </a:xfrm>
              <a:prstGeom prst="rect">
                <a:avLst/>
              </a:prstGeom>
              <a:blipFill>
                <a:blip r:embed="rId5"/>
                <a:stretch>
                  <a:fillRect l="-9357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F8865C-EA4B-FDA8-08F0-50CA2E5B1FEB}"/>
                  </a:ext>
                </a:extLst>
              </p:cNvPr>
              <p:cNvSpPr txBox="1"/>
              <p:nvPr/>
            </p:nvSpPr>
            <p:spPr>
              <a:xfrm>
                <a:off x="449989" y="5112920"/>
                <a:ext cx="818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7, 'hasSerialNum': 1}">
                <a:extLst>
                  <a:ext uri="{FF2B5EF4-FFF2-40B4-BE49-F238E27FC236}">
                    <a16:creationId xmlns:a16="http://schemas.microsoft.com/office/drawing/2014/main" id="{86F8865C-EA4B-FDA8-08F0-50CA2E5B1F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12920"/>
                <a:ext cx="818261" cy="726326"/>
              </a:xfrm>
              <a:prstGeom prst="rect">
                <a:avLst/>
              </a:prstGeom>
              <a:blipFill>
                <a:blip r:embed="rId6"/>
                <a:stretch>
                  <a:fillRect l="-11940" r="-119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2477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2023-11-02T10:04:23Z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