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4" r:id="rId3"/>
    <p:sldId id="366" r:id="rId4"/>
    <p:sldId id="367" r:id="rId5"/>
    <p:sldId id="368" r:id="rId6"/>
    <p:sldId id="370" r:id="rId7"/>
    <p:sldId id="371" r:id="rId8"/>
    <p:sldId id="373" r:id="rId9"/>
    <p:sldId id="374" r:id="rId10"/>
    <p:sldId id="379" r:id="rId11"/>
    <p:sldId id="382" r:id="rId12"/>
    <p:sldId id="383" r:id="rId13"/>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2" y="27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4" name="圆角矩形 7"/>
          <p:cNvSpPr/>
          <p:nvPr/>
        </p:nvSpPr>
        <p:spPr>
          <a:xfrm>
            <a:off x="173881" y="548680"/>
            <a:ext cx="11844239" cy="6144683"/>
          </a:xfrm>
          <a:prstGeom prst="roundRect">
            <a:avLst>
              <a:gd name="adj" fmla="val 4549"/>
            </a:avLst>
          </a:prstGeom>
          <a:noFill/>
          <a:ln w="9525">
            <a:solidFill>
              <a:srgbClr val="EE1D25"/>
            </a:solidFill>
          </a:ln>
          <a:effectLst/>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0" b="0" i="0" u="none" strike="noStrike" kern="1200" cap="none" spc="0" normalizeH="0" baseline="0" noProof="0" dirty="0">
              <a:ln w="18415" cmpd="sng">
                <a:solidFill>
                  <a:srgbClr val="FFFFFF"/>
                </a:solidFill>
                <a:prstDash val="solid"/>
              </a:ln>
              <a:solidFill>
                <a:srgbClr val="FF0000"/>
              </a:solidFill>
              <a:effectLst>
                <a:outerShdw blurRad="63500" dir="3600000" algn="tl" rotWithShape="0">
                  <a:srgbClr val="000000">
                    <a:alpha val="70000"/>
                  </a:srgbClr>
                </a:outerShdw>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19408468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bin"/><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1788" name="yt_shape_11788"/>
          <p:cNvSpPr txBox="1"/>
          <p:nvPr/>
        </p:nvSpPr>
        <p:spPr>
          <a:xfrm>
            <a:off x="540000" y="2325753"/>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1787" name="yt_image_11787" title="H_50.9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2325753"/>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1790" name="yt_shape_11790"/>
          <p:cNvSpPr txBox="1"/>
          <p:nvPr/>
        </p:nvSpPr>
        <p:spPr>
          <a:xfrm>
            <a:off x="540119" y="3023336"/>
            <a:ext cx="11111999" cy="186891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rPr>
              <a:t>　　把实际问题中的两个变量的对应值作为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点的坐标</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，在直角坐标系中描出相应的点，根据这些点在直角坐标系中的位置呈现的规律判断两个变量之间符合哪种函数关系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到目前为止，已学过</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一次函数</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和</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反比例函数</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两种基本函数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，再用</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待定系数</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法求出函数关系式，进而解决实际问题</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082DAF96-3309-B33B-7DD0-1CF218C4EEBF}"/>
              </a:ext>
            </a:extLst>
          </p:cNvPr>
          <p:cNvSpPr txBox="1"/>
          <p:nvPr/>
        </p:nvSpPr>
        <p:spPr>
          <a:xfrm>
            <a:off x="6546107" y="2976530"/>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点的坐标</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17330D75-65C6-2D9A-A75E-D655D6AF552D}"/>
              </a:ext>
            </a:extLst>
          </p:cNvPr>
          <p:cNvSpPr txBox="1"/>
          <p:nvPr/>
        </p:nvSpPr>
        <p:spPr>
          <a:xfrm>
            <a:off x="5022108" y="3927506"/>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一次函数</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5D85AE46-0F38-FB60-8F69-CAD36CF2DD85}"/>
              </a:ext>
            </a:extLst>
          </p:cNvPr>
          <p:cNvSpPr txBox="1"/>
          <p:nvPr/>
        </p:nvSpPr>
        <p:spPr>
          <a:xfrm>
            <a:off x="7155707" y="3927506"/>
            <a:ext cx="200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反比例函数</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5B95C9E8-42DF-BCDC-998F-3FD068A93CFC}"/>
              </a:ext>
            </a:extLst>
          </p:cNvPr>
          <p:cNvSpPr txBox="1"/>
          <p:nvPr/>
        </p:nvSpPr>
        <p:spPr>
          <a:xfrm>
            <a:off x="1364508" y="4402994"/>
            <a:ext cx="1704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待定系数</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61BB1ECA-B219-8949-C291-73C7F1B45243}"/>
              </a:ext>
            </a:extLst>
          </p:cNvPr>
          <p:cNvSpPr txBox="1"/>
          <p:nvPr/>
        </p:nvSpPr>
        <p:spPr>
          <a:xfrm>
            <a:off x="449989" y="2060848"/>
            <a:ext cx="44298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①</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每天销售鲢鱼</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斤，</a:t>
            </a:r>
            <a:endParaRPr lang="zh-CN" altLang="en-US">
              <a:solidFill>
                <a:srgbClr val="FF0000"/>
              </a:solidFill>
            </a:endParaRPr>
          </a:p>
        </p:txBody>
      </p:sp>
      <p:sp>
        <p:nvSpPr>
          <p:cNvPr id="3" name="文本框 2">
            <a:extLst>
              <a:ext uri="{FF2B5EF4-FFF2-40B4-BE49-F238E27FC236}">
                <a16:creationId xmlns:a16="http://schemas.microsoft.com/office/drawing/2014/main" id="{4DCDEDE5-4D5F-4DA1-CEEE-F5523AA8CFD1}"/>
              </a:ext>
            </a:extLst>
          </p:cNvPr>
          <p:cNvSpPr txBox="1"/>
          <p:nvPr/>
        </p:nvSpPr>
        <p:spPr>
          <a:xfrm>
            <a:off x="449989" y="2536336"/>
            <a:ext cx="59363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则销售草鱼</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斤，且</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6915FFB3-D7FA-8F88-0B1B-393E436FE563}"/>
              </a:ext>
            </a:extLst>
          </p:cNvPr>
          <p:cNvSpPr txBox="1"/>
          <p:nvPr/>
        </p:nvSpPr>
        <p:spPr>
          <a:xfrm>
            <a:off x="449989" y="3011824"/>
            <a:ext cx="29820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则</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220.</a:t>
            </a:r>
            <a:endParaRPr lang="zh-CN" altLang="en-US">
              <a:solidFill>
                <a:srgbClr val="FF0000"/>
              </a:solidFill>
            </a:endParaRPr>
          </a:p>
        </p:txBody>
      </p:sp>
      <p:sp>
        <p:nvSpPr>
          <p:cNvPr id="5" name="文本框 4">
            <a:extLst>
              <a:ext uri="{FF2B5EF4-FFF2-40B4-BE49-F238E27FC236}">
                <a16:creationId xmlns:a16="http://schemas.microsoft.com/office/drawing/2014/main" id="{50844D2B-9F1C-F1D6-1A37-07EDCD00C40D}"/>
              </a:ext>
            </a:extLst>
          </p:cNvPr>
          <p:cNvSpPr txBox="1"/>
          <p:nvPr/>
        </p:nvSpPr>
        <p:spPr>
          <a:xfrm>
            <a:off x="449989" y="3487312"/>
            <a:ext cx="60887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当</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时，即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时，</a:t>
            </a:r>
            <a:endParaRPr lang="zh-CN" altLang="en-US">
              <a:solidFill>
                <a:srgbClr val="FF0000"/>
              </a:solidFill>
            </a:endParaRPr>
          </a:p>
        </p:txBody>
      </p:sp>
      <p:sp>
        <p:nvSpPr>
          <p:cNvPr id="6" name="文本框 5">
            <a:extLst>
              <a:ext uri="{FF2B5EF4-FFF2-40B4-BE49-F238E27FC236}">
                <a16:creationId xmlns:a16="http://schemas.microsoft.com/office/drawing/2014/main" id="{AC5EDCA0-5896-ADEB-23D1-C4C7A72A150B}"/>
              </a:ext>
            </a:extLst>
          </p:cNvPr>
          <p:cNvSpPr txBox="1"/>
          <p:nvPr/>
        </p:nvSpPr>
        <p:spPr>
          <a:xfrm>
            <a:off x="449989" y="3962800"/>
            <a:ext cx="689203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900.</a:t>
            </a:r>
            <a:endParaRPr lang="zh-CN" altLang="en-US">
              <a:solidFill>
                <a:srgbClr val="FF0000"/>
              </a:solidFill>
            </a:endParaRPr>
          </a:p>
        </p:txBody>
      </p:sp>
      <p:sp>
        <p:nvSpPr>
          <p:cNvPr id="7" name="文本框 6">
            <a:extLst>
              <a:ext uri="{FF2B5EF4-FFF2-40B4-BE49-F238E27FC236}">
                <a16:creationId xmlns:a16="http://schemas.microsoft.com/office/drawing/2014/main" id="{67EA2330-D32A-DE19-5A8F-38D803B65CF9}"/>
              </a:ext>
            </a:extLst>
          </p:cNvPr>
          <p:cNvSpPr txBox="1"/>
          <p:nvPr/>
        </p:nvSpPr>
        <p:spPr>
          <a:xfrm>
            <a:off x="449989" y="4438288"/>
            <a:ext cx="59363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当</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220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时，即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时，</a:t>
            </a:r>
            <a:endParaRPr lang="zh-CN" altLang="en-US">
              <a:solidFill>
                <a:srgbClr val="FF0000"/>
              </a:solidFill>
            </a:endParaRPr>
          </a:p>
        </p:txBody>
      </p:sp>
      <p:sp>
        <p:nvSpPr>
          <p:cNvPr id="8" name="文本框 7">
            <a:extLst>
              <a:ext uri="{FF2B5EF4-FFF2-40B4-BE49-F238E27FC236}">
                <a16:creationId xmlns:a16="http://schemas.microsoft.com/office/drawing/2014/main" id="{5880AED2-8A4E-F22C-8CE1-A53174FC7BFA}"/>
              </a:ext>
            </a:extLst>
          </p:cNvPr>
          <p:cNvSpPr txBox="1"/>
          <p:nvPr/>
        </p:nvSpPr>
        <p:spPr>
          <a:xfrm>
            <a:off x="449989" y="4913776"/>
            <a:ext cx="1085443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0.5</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850.</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622F18AF-A869-CDBB-6911-F032E9A339A5}"/>
                  </a:ext>
                </a:extLst>
              </p:cNvPr>
              <p:cNvSpPr txBox="1"/>
              <p:nvPr/>
            </p:nvSpPr>
            <p:spPr>
              <a:xfrm>
                <a:off x="449989" y="5245248"/>
                <a:ext cx="5680583" cy="1154189"/>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综上，</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y</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+900</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0</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+850</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&lt;100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dirty="0">
                  <a:solidFill>
                    <a:srgbClr val="FF0000"/>
                  </a:solidFill>
                </a:endParaRPr>
              </a:p>
            </p:txBody>
          </p:sp>
        </mc:Choice>
        <mc:Fallback>
          <p:sp>
            <p:nvSpPr>
              <p:cNvPr id="9" name="文本框 8">
                <a:extLst>
                  <a:ext uri="{FF2B5EF4-FFF2-40B4-BE49-F238E27FC236}">
                    <a16:creationId xmlns:a16="http://schemas.microsoft.com/office/drawing/2014/main" id="{622F18AF-A869-CDBB-6911-F032E9A339A5}"/>
                  </a:ext>
                </a:extLst>
              </p:cNvPr>
              <p:cNvSpPr txBox="1">
                <a:spLocks noRot="1" noChangeAspect="1" noMove="1" noResize="1" noEditPoints="1" noAdjustHandles="1" noChangeArrowheads="1" noChangeShapeType="1" noTextEdit="1"/>
              </p:cNvSpPr>
              <p:nvPr/>
            </p:nvSpPr>
            <p:spPr>
              <a:xfrm>
                <a:off x="449989" y="5245248"/>
                <a:ext cx="5680583" cy="1154189"/>
              </a:xfrm>
              <a:prstGeom prst="rect">
                <a:avLst/>
              </a:prstGeom>
              <a:blipFill>
                <a:blip r:embed="rId2"/>
                <a:stretch>
                  <a:fillRect l="-1717"/>
                </a:stretch>
              </a:blipFill>
            </p:spPr>
            <p:txBody>
              <a:bodyPr/>
              <a:lstStyle/>
              <a:p>
                <a:r>
                  <a:rPr lang="zh-CN" altLang="en-US">
                    <a:noFill/>
                  </a:rPr>
                  <a:t> </a:t>
                </a:r>
              </a:p>
            </p:txBody>
          </p:sp>
        </mc:Fallback>
      </mc:AlternateContent>
      <p:sp>
        <p:nvSpPr>
          <p:cNvPr id="11" name="yt_shape_11843"/>
          <p:cNvSpPr txBox="1"/>
          <p:nvPr/>
        </p:nvSpPr>
        <p:spPr>
          <a:xfrm>
            <a:off x="540119" y="917185"/>
            <a:ext cx="11111999" cy="1218795"/>
          </a:xfrm>
          <a:prstGeom prst="rect">
            <a:avLst/>
          </a:prstGeom>
        </p:spPr>
        <p:txBody>
          <a:bodyPr vert="horz" wrap="square" lIns="0" tIns="0" rIns="0" bIns="0" rtlCol="0">
            <a:spAutoFit/>
          </a:bodyPr>
          <a:lstStyle/>
          <a:p>
            <a:pPr algn="l" eaLnBrk="1" latinLnBrk="0" hangingPunct="0">
              <a:lnSpc>
                <a:spcPct val="110000"/>
              </a:lnSpc>
            </a:pPr>
            <a:r>
              <a:rPr lang="zh-CN" altLang="zh-CN" sz="2400" b="0" i="0" u="none" dirty="0" smtClean="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老李每天购进两种鱼共</a:t>
            </a:r>
            <a:r>
              <a:rPr lang="en-US" altLang="zh-CN" sz="2400" b="0" i="0" u="none" dirty="0">
                <a:solidFill>
                  <a:srgbClr val="000000"/>
                </a:solidFill>
                <a:effectLst/>
                <a:latin typeface="Times New Roman" pitchFamily="24"/>
                <a:ea typeface="Times New Roman" pitchFamily="24"/>
              </a:rPr>
              <a:t>300</a:t>
            </a:r>
            <a:r>
              <a:rPr lang="zh-CN" altLang="zh-CN" sz="2400" b="0" i="0" u="none" dirty="0">
                <a:solidFill>
                  <a:srgbClr val="000000"/>
                </a:solidFill>
                <a:effectLst/>
                <a:latin typeface="白正" pitchFamily="24"/>
                <a:ea typeface="宋体" pitchFamily="24"/>
              </a:rPr>
              <a:t>斤，并在当天都销售完，其中销售鲢鱼不少于</a:t>
            </a:r>
            <a:r>
              <a:rPr lang="en-US" altLang="zh-CN" sz="2400" b="0" i="0" u="none" dirty="0">
                <a:solidFill>
                  <a:srgbClr val="000000"/>
                </a:solidFill>
                <a:effectLst/>
                <a:latin typeface="Times New Roman" pitchFamily="24"/>
                <a:ea typeface="Times New Roman" pitchFamily="24"/>
              </a:rPr>
              <a:t>80</a:t>
            </a:r>
            <a:r>
              <a:rPr lang="zh-CN" altLang="zh-CN" sz="2400" b="0" i="0" u="none" dirty="0">
                <a:solidFill>
                  <a:srgbClr val="000000"/>
                </a:solidFill>
                <a:effectLst/>
                <a:latin typeface="白正" pitchFamily="24"/>
                <a:ea typeface="宋体" pitchFamily="24"/>
              </a:rPr>
              <a:t>斤且不超过</a:t>
            </a:r>
            <a:r>
              <a:rPr lang="en-US" altLang="zh-CN" sz="2400" b="0" i="0" u="none" dirty="0">
                <a:solidFill>
                  <a:srgbClr val="000000"/>
                </a:solidFill>
                <a:effectLst/>
                <a:latin typeface="Times New Roman" pitchFamily="24"/>
                <a:ea typeface="Times New Roman" pitchFamily="24"/>
              </a:rPr>
              <a:t>120</a:t>
            </a:r>
            <a:r>
              <a:rPr lang="zh-CN" altLang="zh-CN" sz="2400" b="0" i="0" u="none" dirty="0">
                <a:solidFill>
                  <a:srgbClr val="000000"/>
                </a:solidFill>
                <a:effectLst/>
                <a:latin typeface="白正" pitchFamily="24"/>
                <a:ea typeface="宋体" pitchFamily="24"/>
              </a:rPr>
              <a:t>斤，设每天销售鲢鱼</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斤</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销售过程中损耗不计</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10000"/>
              </a:lnSpc>
            </a:pPr>
            <a:r>
              <a:rPr lang="en-US" altLang="zh-CN" sz="2400" b="0" i="0" u="none" dirty="0">
                <a:solidFill>
                  <a:srgbClr val="000000"/>
                </a:solidFill>
                <a:effectLst/>
                <a:latin typeface="宋体" pitchFamily="24"/>
                <a:ea typeface="宋体" pitchFamily="24"/>
              </a:rPr>
              <a:t>①</a:t>
            </a:r>
            <a:r>
              <a:rPr lang="zh-CN" altLang="zh-CN" sz="2400" b="0" i="0" u="none" dirty="0">
                <a:solidFill>
                  <a:srgbClr val="000000"/>
                </a:solidFill>
                <a:effectLst/>
                <a:latin typeface="白正" pitchFamily="24"/>
                <a:ea typeface="宋体" pitchFamily="24"/>
              </a:rPr>
              <a:t>求出每天销售获利</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与</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的函数关系式，并写出</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的取值范围</a:t>
            </a:r>
            <a:r>
              <a:rPr lang="zh-CN" altLang="zh-CN" sz="2400" b="0" i="0" u="none" dirty="0" smtClean="0">
                <a:solidFill>
                  <a:srgbClr val="000000"/>
                </a:solidFill>
                <a:effectLst/>
                <a:latin typeface="白正" pitchFamily="24"/>
                <a:ea typeface="宋体" pitchFamily="24"/>
              </a:rPr>
              <a:t>；</a:t>
            </a:r>
            <a:endParaRPr lang="zh-CN" altLang="zh-CN" sz="2400" b="0" i="0" u="none" dirty="0">
              <a:solidFill>
                <a:srgbClr val="000000"/>
              </a:solidFill>
              <a:effectLst/>
              <a:latin typeface="白正" pitchFamily="24"/>
              <a:ea typeface="宋体" pitchFamily="2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50" name="yt_shape_11850"/>
          <p:cNvSpPr txBox="1"/>
          <p:nvPr/>
        </p:nvSpPr>
        <p:spPr>
          <a:xfrm>
            <a:off x="540000" y="2242767"/>
            <a:ext cx="7582204" cy="426956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②</a:t>
            </a:r>
            <a:r>
              <a:rPr lang="zh-CN" altLang="zh-CN" sz="2400" b="0" i="0" u="none">
                <a:solidFill>
                  <a:srgbClr val="FF0000">
                    <a:alpha val="0"/>
                  </a:srgbClr>
                </a:solidFill>
                <a:effectLst/>
                <a:latin typeface="白正" pitchFamily="24"/>
                <a:ea typeface="楷体" pitchFamily="24"/>
              </a:rPr>
              <a:t>设每天销售鲢鱼</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白正" pitchFamily="24"/>
                <a:ea typeface="楷体" pitchFamily="24"/>
              </a:rPr>
              <a:t>斤，则销售草鱼</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300</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斤</a:t>
            </a:r>
            <a:r>
              <a:rPr lang="en-US"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白正" pitchFamily="24"/>
                <a:ea typeface="楷体" pitchFamily="24"/>
              </a:rPr>
              <a:t>则利润</a:t>
            </a:r>
            <a:r>
              <a:rPr lang="zh-CN" altLang="zh-CN" sz="100" b="0" i="0" u="none">
                <a:noFill/>
                <a:effectLst/>
                <a:latin typeface="白正"/>
                <a:ea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300</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0.5</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750.</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0.5</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则</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白正" pitchFamily="24"/>
                <a:ea typeface="楷体" pitchFamily="24"/>
              </a:rPr>
              <a:t>随</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白正" pitchFamily="24"/>
                <a:ea typeface="楷体" pitchFamily="24"/>
              </a:rPr>
              <a:t>的增大而减少，且</a:t>
            </a:r>
            <a:r>
              <a:rPr lang="en-US" altLang="zh-CN" sz="2400" b="0" i="0" u="none">
                <a:solidFill>
                  <a:srgbClr val="FF0000">
                    <a:alpha val="0"/>
                  </a:srgbClr>
                </a:solidFill>
                <a:effectLst/>
                <a:latin typeface="Times New Roman" pitchFamily="24"/>
                <a:ea typeface="Times New Roman" pitchFamily="24"/>
              </a:rPr>
              <a:t>80</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当</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a:t>
            </a:r>
            <a:r>
              <a:rPr lang="zh-CN" altLang="zh-CN" sz="2400" b="0" i="0" u="none">
                <a:solidFill>
                  <a:srgbClr val="FF0000">
                    <a:alpha val="0"/>
                  </a:srgbClr>
                </a:solidFill>
                <a:effectLst/>
                <a:latin typeface="白正" pitchFamily="24"/>
                <a:ea typeface="楷体" pitchFamily="24"/>
              </a:rPr>
              <a:t>时，</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白正" pitchFamily="24"/>
                <a:ea typeface="楷体" pitchFamily="24"/>
              </a:rPr>
              <a:t>的最小值为</a:t>
            </a:r>
            <a:r>
              <a:rPr lang="en-US" altLang="zh-CN" sz="2400" b="0" i="0" u="none">
                <a:solidFill>
                  <a:srgbClr val="FF0000">
                    <a:alpha val="0"/>
                  </a:srgbClr>
                </a:solidFill>
                <a:effectLst/>
                <a:latin typeface="Times New Roman" pitchFamily="24"/>
                <a:ea typeface="Times New Roman" pitchFamily="24"/>
              </a:rPr>
              <a:t>630</a:t>
            </a:r>
            <a:r>
              <a:rPr lang="zh-CN" altLang="zh-CN" sz="2400" b="0" i="0" u="none">
                <a:solidFill>
                  <a:srgbClr val="FF0000">
                    <a:alpha val="0"/>
                  </a:srgbClr>
                </a:solidFill>
                <a:effectLst/>
                <a:latin typeface="白正" pitchFamily="24"/>
                <a:ea typeface="楷体" pitchFamily="24"/>
              </a:rPr>
              <a:t>元，</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0.5</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750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630.</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解得</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0.5.</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答：</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白正" pitchFamily="24"/>
                <a:ea typeface="楷体" pitchFamily="24"/>
              </a:rPr>
              <a:t>的值为</a:t>
            </a:r>
            <a:r>
              <a:rPr lang="en-US" altLang="zh-CN" sz="2400" b="0" i="0" u="none">
                <a:solidFill>
                  <a:srgbClr val="FF0000">
                    <a:alpha val="0"/>
                  </a:srgbClr>
                </a:solidFill>
                <a:effectLst/>
                <a:latin typeface="Times New Roman" pitchFamily="24"/>
                <a:ea typeface="Times New Roman" pitchFamily="24"/>
              </a:rPr>
              <a:t>0.5.</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64F1C091-DE13-0115-3244-3277544BBA88}"/>
              </a:ext>
            </a:extLst>
          </p:cNvPr>
          <p:cNvSpPr txBox="1"/>
          <p:nvPr/>
        </p:nvSpPr>
        <p:spPr>
          <a:xfrm>
            <a:off x="449989" y="2195961"/>
            <a:ext cx="7688962"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②</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设每天销售鲢鱼</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斤，则销售草鱼</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斤</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则利润</a:t>
            </a:r>
            <a:endParaRPr lang="zh-CN" altLang="en-US">
              <a:solidFill>
                <a:srgbClr val="FF0000"/>
              </a:solidFill>
            </a:endParaRPr>
          </a:p>
        </p:txBody>
      </p:sp>
      <p:sp>
        <p:nvSpPr>
          <p:cNvPr id="3" name="文本框 2">
            <a:extLst>
              <a:ext uri="{FF2B5EF4-FFF2-40B4-BE49-F238E27FC236}">
                <a16:creationId xmlns:a16="http://schemas.microsoft.com/office/drawing/2014/main" id="{4879BEC1-B801-B071-D9E6-E070A0EA4A55}"/>
              </a:ext>
            </a:extLst>
          </p:cNvPr>
          <p:cNvSpPr txBox="1"/>
          <p:nvPr/>
        </p:nvSpPr>
        <p:spPr>
          <a:xfrm>
            <a:off x="449989" y="2671449"/>
            <a:ext cx="575856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D0D426CB-0225-5943-A5CD-70B5D6A10F54}"/>
              </a:ext>
            </a:extLst>
          </p:cNvPr>
          <p:cNvSpPr txBox="1"/>
          <p:nvPr/>
        </p:nvSpPr>
        <p:spPr>
          <a:xfrm>
            <a:off x="449989" y="3146937"/>
            <a:ext cx="327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750.</a:t>
            </a:r>
            <a:endParaRPr lang="zh-CN" altLang="en-US">
              <a:solidFill>
                <a:srgbClr val="FF0000"/>
              </a:solidFill>
            </a:endParaRPr>
          </a:p>
        </p:txBody>
      </p:sp>
      <p:sp>
        <p:nvSpPr>
          <p:cNvPr id="5" name="文本框 4">
            <a:extLst>
              <a:ext uri="{FF2B5EF4-FFF2-40B4-BE49-F238E27FC236}">
                <a16:creationId xmlns:a16="http://schemas.microsoft.com/office/drawing/2014/main" id="{9DDB81D4-1785-115A-E7FD-B90FDACB4313}"/>
              </a:ext>
            </a:extLst>
          </p:cNvPr>
          <p:cNvSpPr txBox="1"/>
          <p:nvPr/>
        </p:nvSpPr>
        <p:spPr>
          <a:xfrm>
            <a:off x="449989" y="3622425"/>
            <a:ext cx="245814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BAA5CC9B-AC77-4400-688B-F20CE8C5B797}"/>
              </a:ext>
            </a:extLst>
          </p:cNvPr>
          <p:cNvSpPr txBox="1"/>
          <p:nvPr/>
        </p:nvSpPr>
        <p:spPr>
          <a:xfrm>
            <a:off x="449989" y="4097913"/>
            <a:ext cx="53092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则</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随</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的增大而减少，且</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E81B9A23-DCC1-585D-C709-5EAD46DADEE3}"/>
              </a:ext>
            </a:extLst>
          </p:cNvPr>
          <p:cNvSpPr txBox="1"/>
          <p:nvPr/>
        </p:nvSpPr>
        <p:spPr>
          <a:xfrm>
            <a:off x="449989" y="4573401"/>
            <a:ext cx="50219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的最小值为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630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元，</a:t>
            </a:r>
            <a:endParaRPr lang="zh-CN" altLang="en-US">
              <a:solidFill>
                <a:srgbClr val="FF0000"/>
              </a:solidFill>
            </a:endParaRPr>
          </a:p>
        </p:txBody>
      </p:sp>
      <p:sp>
        <p:nvSpPr>
          <p:cNvPr id="8" name="文本框 7">
            <a:extLst>
              <a:ext uri="{FF2B5EF4-FFF2-40B4-BE49-F238E27FC236}">
                <a16:creationId xmlns:a16="http://schemas.microsoft.com/office/drawing/2014/main" id="{81FB6983-E14E-47E2-2E98-0B8F4E497C8B}"/>
              </a:ext>
            </a:extLst>
          </p:cNvPr>
          <p:cNvSpPr txBox="1"/>
          <p:nvPr/>
        </p:nvSpPr>
        <p:spPr>
          <a:xfrm>
            <a:off x="449989" y="5048889"/>
            <a:ext cx="46679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120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750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630.</a:t>
            </a:r>
            <a:endParaRPr lang="zh-CN" altLang="en-US">
              <a:solidFill>
                <a:srgbClr val="FF0000"/>
              </a:solidFill>
            </a:endParaRPr>
          </a:p>
        </p:txBody>
      </p:sp>
      <p:sp>
        <p:nvSpPr>
          <p:cNvPr id="9" name="文本框 8">
            <a:extLst>
              <a:ext uri="{FF2B5EF4-FFF2-40B4-BE49-F238E27FC236}">
                <a16:creationId xmlns:a16="http://schemas.microsoft.com/office/drawing/2014/main" id="{4008C615-F793-E9D1-0C48-BFD6A7194591}"/>
              </a:ext>
            </a:extLst>
          </p:cNvPr>
          <p:cNvSpPr txBox="1"/>
          <p:nvPr/>
        </p:nvSpPr>
        <p:spPr>
          <a:xfrm>
            <a:off x="449989" y="5524377"/>
            <a:ext cx="17723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0.5.</a:t>
            </a:r>
            <a:endParaRPr lang="zh-CN" altLang="en-US">
              <a:solidFill>
                <a:srgbClr val="FF0000"/>
              </a:solidFill>
            </a:endParaRPr>
          </a:p>
        </p:txBody>
      </p:sp>
      <p:sp>
        <p:nvSpPr>
          <p:cNvPr id="10" name="文本框 9">
            <a:extLst>
              <a:ext uri="{FF2B5EF4-FFF2-40B4-BE49-F238E27FC236}">
                <a16:creationId xmlns:a16="http://schemas.microsoft.com/office/drawing/2014/main" id="{DDE8266B-4D0B-83A5-2FBF-A242478D4F9A}"/>
              </a:ext>
            </a:extLst>
          </p:cNvPr>
          <p:cNvSpPr txBox="1"/>
          <p:nvPr/>
        </p:nvSpPr>
        <p:spPr>
          <a:xfrm>
            <a:off x="449989" y="5999865"/>
            <a:ext cx="2381949"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答：</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的值为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0.5.</a:t>
            </a:r>
            <a:endParaRPr lang="zh-CN" altLang="en-US">
              <a:solidFill>
                <a:srgbClr val="FF0000"/>
              </a:solidFill>
            </a:endParaRPr>
          </a:p>
        </p:txBody>
      </p:sp>
      <p:sp>
        <p:nvSpPr>
          <p:cNvPr id="12" name="yt_shape_11843"/>
          <p:cNvSpPr txBox="1"/>
          <p:nvPr/>
        </p:nvSpPr>
        <p:spPr>
          <a:xfrm>
            <a:off x="540119" y="1052736"/>
            <a:ext cx="11111999" cy="1185646"/>
          </a:xfrm>
          <a:prstGeom prst="rect">
            <a:avLst/>
          </a:prstGeom>
        </p:spPr>
        <p:txBody>
          <a:bodyPr vert="horz" wrap="square" lIns="0" tIns="0" rIns="0" bIns="0" rtlCol="0">
            <a:spAutoFit/>
          </a:bodyPr>
          <a:lstStyle/>
          <a:p>
            <a:pPr algn="l" eaLnBrk="1" latinLnBrk="0" hangingPunct="0">
              <a:lnSpc>
                <a:spcPct val="110000"/>
              </a:lnSpc>
            </a:pPr>
            <a:r>
              <a:rPr lang="en-US" altLang="zh-CN" sz="2400" b="0" i="0" u="none" dirty="0" smtClean="0">
                <a:solidFill>
                  <a:srgbClr val="000000"/>
                </a:solidFill>
                <a:effectLst/>
                <a:latin typeface="宋体" pitchFamily="24"/>
                <a:ea typeface="宋体" pitchFamily="24"/>
              </a:rPr>
              <a:t>②</a:t>
            </a:r>
            <a:r>
              <a:rPr lang="zh-CN" altLang="zh-CN" sz="2400" b="0" i="0" u="none" dirty="0">
                <a:solidFill>
                  <a:srgbClr val="000000"/>
                </a:solidFill>
                <a:effectLst/>
                <a:latin typeface="白正" pitchFamily="24"/>
                <a:ea typeface="宋体" pitchFamily="24"/>
              </a:rPr>
              <a:t>元旦节这天，老李让利销售，将鲢鱼售价每斤降低</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白正" pitchFamily="24"/>
                <a:ea typeface="宋体" pitchFamily="24"/>
              </a:rPr>
              <a:t>元</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，草鱼售价全部定为</a:t>
            </a:r>
            <a:r>
              <a:rPr lang="en-US" altLang="zh-CN" sz="2400" b="0" i="0" u="none" dirty="0">
                <a:solidFill>
                  <a:srgbClr val="000000"/>
                </a:solidFill>
                <a:effectLst/>
                <a:latin typeface="Times New Roman" pitchFamily="24"/>
                <a:ea typeface="Times New Roman" pitchFamily="24"/>
              </a:rPr>
              <a:t>8.5</a:t>
            </a:r>
            <a:r>
              <a:rPr lang="zh-CN" altLang="zh-CN" sz="2400" b="0" i="0" u="none" dirty="0">
                <a:solidFill>
                  <a:srgbClr val="000000"/>
                </a:solidFill>
                <a:effectLst/>
                <a:latin typeface="白正" pitchFamily="24"/>
                <a:ea typeface="宋体" pitchFamily="24"/>
              </a:rPr>
              <a:t>元</a:t>
            </a:r>
            <a:r>
              <a:rPr lang="en-US" altLang="zh-CN" sz="2400" b="0" i="1"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斤，为保证元旦节这一天销售这两种鱼获得最小利润，且最小利润为</a:t>
            </a:r>
            <a:r>
              <a:rPr lang="en-US" altLang="zh-CN" sz="2400" b="0" i="0" u="none" dirty="0">
                <a:solidFill>
                  <a:srgbClr val="000000"/>
                </a:solidFill>
                <a:effectLst/>
                <a:latin typeface="Times New Roman" pitchFamily="24"/>
                <a:ea typeface="Times New Roman" pitchFamily="24"/>
              </a:rPr>
              <a:t>630</a:t>
            </a:r>
            <a:r>
              <a:rPr lang="zh-CN" altLang="zh-CN" sz="2400" b="0" i="0" u="none" dirty="0">
                <a:solidFill>
                  <a:srgbClr val="000000"/>
                </a:solidFill>
                <a:effectLst/>
                <a:latin typeface="白正" pitchFamily="24"/>
                <a:ea typeface="宋体" pitchFamily="24"/>
              </a:rPr>
              <a:t>元，求</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白正" pitchFamily="24"/>
                <a:ea typeface="宋体" pitchFamily="24"/>
              </a:rPr>
              <a:t>的值</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3BF94A87-590B-1D75-9681-85BD32918BA2}"/>
              </a:ext>
            </a:extLst>
          </p:cNvPr>
          <p:cNvSpPr txBox="1"/>
          <p:nvPr/>
        </p:nvSpPr>
        <p:spPr>
          <a:xfrm>
            <a:off x="0" y="794677"/>
            <a:ext cx="12192000" cy="830997"/>
          </a:xfrm>
          <a:prstGeom prst="rect">
            <a:avLst/>
          </a:prstGeom>
          <a:noFill/>
        </p:spPr>
        <p:txBody>
          <a:bodyPr wrap="square" rtlCol="0">
            <a:spAutoFit/>
          </a:bodyPr>
          <a:lstStyle/>
          <a:p>
            <a:pPr algn="ctr"/>
            <a:r>
              <a:rPr lang="zh-CN" altLang="en-US" sz="4800" b="1" dirty="0">
                <a:latin typeface="黑体" panose="02010609060101010101" charset="-122"/>
                <a:ea typeface="黑体" panose="02010609060101010101" charset="-122"/>
              </a:rPr>
              <a:t>课件使用说明</a:t>
            </a:r>
          </a:p>
        </p:txBody>
      </p:sp>
      <p:sp>
        <p:nvSpPr>
          <p:cNvPr id="3" name="TextBox 6">
            <a:extLst>
              <a:ext uri="{FF2B5EF4-FFF2-40B4-BE49-F238E27FC236}">
                <a16:creationId xmlns:a16="http://schemas.microsoft.com/office/drawing/2014/main" id="{D8EE0A1C-7F66-B500-0ACD-246CD80A40B9}"/>
              </a:ext>
            </a:extLst>
          </p:cNvPr>
          <p:cNvSpPr txBox="1"/>
          <p:nvPr/>
        </p:nvSpPr>
        <p:spPr>
          <a:xfrm>
            <a:off x="558139" y="1731714"/>
            <a:ext cx="11162805" cy="4577663"/>
          </a:xfrm>
          <a:prstGeom prst="rect">
            <a:avLst/>
          </a:prstGeom>
          <a:noFill/>
          <a:ln>
            <a:solidFill>
              <a:schemeClr val="tx1"/>
            </a:solidFill>
          </a:ln>
        </p:spPr>
        <p:txBody>
          <a:bodyPr wrap="square" rtlCol="0">
            <a:spAutoFit/>
          </a:bodyPr>
          <a:lstStyle/>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a:t>
            </a:r>
            <a:r>
              <a:rPr lang="zh-CN" altLang="zh-CN" sz="2000" dirty="0">
                <a:latin typeface="微软雅黑" panose="020B0503020204020204" charset="-122"/>
                <a:ea typeface="微软雅黑" panose="020B0503020204020204" charset="-122"/>
              </a:rPr>
              <a:t>课件</a:t>
            </a:r>
            <a:r>
              <a:rPr lang="zh-CN" altLang="en-US" sz="2000" dirty="0">
                <a:latin typeface="微软雅黑" panose="020B0503020204020204" charset="-122"/>
                <a:ea typeface="微软雅黑" panose="020B0503020204020204" charset="-122"/>
              </a:rPr>
              <a:t>使用</a:t>
            </a:r>
            <a:r>
              <a:rPr lang="en-US" altLang="zh-CN" sz="2000" dirty="0">
                <a:solidFill>
                  <a:srgbClr val="C00000"/>
                </a:solidFill>
                <a:latin typeface="微软雅黑" panose="020B0503020204020204" charset="-122"/>
                <a:ea typeface="微软雅黑" panose="020B0503020204020204" charset="-122"/>
              </a:rPr>
              <a:t>Office2016</a:t>
            </a:r>
            <a:r>
              <a:rPr lang="zh-CN" altLang="en-US" sz="2000" dirty="0">
                <a:latin typeface="微软雅黑" panose="020B0503020204020204" charset="-122"/>
                <a:ea typeface="微软雅黑" panose="020B0503020204020204" charset="-122"/>
              </a:rPr>
              <a:t>制作</a:t>
            </a:r>
            <a:r>
              <a:rPr lang="zh-CN"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请使用相应软件打开并使用。</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本课件文本框内容可编辑，单击文本框即可进行修改和编辑。</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本课件理科公式均采用微软公式制作，</a:t>
            </a:r>
            <a:r>
              <a:rPr lang="zh-CN" altLang="zh-CN" sz="2000" dirty="0">
                <a:latin typeface="微软雅黑" panose="020B0503020204020204" charset="-122"/>
                <a:ea typeface="微软雅黑" panose="020B0503020204020204" charset="-122"/>
              </a:rPr>
              <a:t>如果您是</a:t>
            </a:r>
            <a:r>
              <a:rPr lang="en-US" altLang="zh-CN" sz="2000" dirty="0">
                <a:solidFill>
                  <a:srgbClr val="C00000"/>
                </a:solidFill>
                <a:latin typeface="微软雅黑" panose="020B0503020204020204" charset="-122"/>
                <a:ea typeface="微软雅黑" panose="020B0503020204020204" charset="-122"/>
              </a:rPr>
              <a:t>Office2007</a:t>
            </a:r>
            <a:r>
              <a:rPr lang="zh-CN" altLang="en-US" sz="2000" dirty="0">
                <a:solidFill>
                  <a:srgbClr val="C00000"/>
                </a:solidFill>
                <a:latin typeface="微软雅黑" panose="020B0503020204020204" charset="-122"/>
                <a:ea typeface="微软雅黑" panose="020B0503020204020204" charset="-122"/>
              </a:rPr>
              <a:t>或</a:t>
            </a:r>
            <a:r>
              <a:rPr lang="en-US" altLang="zh-CN" sz="2000" dirty="0">
                <a:solidFill>
                  <a:srgbClr val="C00000"/>
                </a:solidFill>
                <a:latin typeface="微软雅黑" panose="020B0503020204020204" charset="-122"/>
                <a:ea typeface="微软雅黑" panose="020B0503020204020204" charset="-122"/>
              </a:rPr>
              <a:t>WPS</a:t>
            </a:r>
            <a:r>
              <a:rPr lang="zh-CN" altLang="en-US" sz="2000" dirty="0">
                <a:solidFill>
                  <a:srgbClr val="C00000"/>
                </a:solidFill>
                <a:latin typeface="微软雅黑" panose="020B0503020204020204" charset="-122"/>
                <a:ea typeface="微软雅黑" panose="020B0503020204020204" charset="-122"/>
              </a:rPr>
              <a:t> </a:t>
            </a:r>
            <a:r>
              <a:rPr lang="en-US" altLang="zh-CN" sz="2000" dirty="0">
                <a:solidFill>
                  <a:srgbClr val="C00000"/>
                </a:solidFill>
                <a:latin typeface="微软雅黑" panose="020B0503020204020204" charset="-122"/>
                <a:ea typeface="微软雅黑" panose="020B0503020204020204" charset="-122"/>
              </a:rPr>
              <a:t>2021</a:t>
            </a:r>
            <a:r>
              <a:rPr lang="zh-CN" altLang="en-US" sz="2000" dirty="0">
                <a:solidFill>
                  <a:srgbClr val="C00000"/>
                </a:solidFill>
                <a:latin typeface="微软雅黑" panose="020B0503020204020204" charset="-122"/>
                <a:ea typeface="微软雅黑" panose="020B0503020204020204" charset="-122"/>
              </a:rPr>
              <a:t>年</a:t>
            </a:r>
            <a:r>
              <a:rPr lang="en-US" altLang="zh-CN" sz="2000" dirty="0">
                <a:solidFill>
                  <a:srgbClr val="C00000"/>
                </a:solidFill>
                <a:latin typeface="微软雅黑" panose="020B0503020204020204" charset="-122"/>
                <a:ea typeface="微软雅黑" panose="020B0503020204020204" charset="-122"/>
              </a:rPr>
              <a:t>4</a:t>
            </a:r>
            <a:r>
              <a:rPr lang="zh-CN" altLang="en-US" sz="2000" dirty="0">
                <a:solidFill>
                  <a:srgbClr val="C00000"/>
                </a:solidFill>
                <a:latin typeface="微软雅黑" panose="020B0503020204020204" charset="-122"/>
                <a:ea typeface="微软雅黑" panose="020B0503020204020204" charset="-122"/>
              </a:rPr>
              <a:t>月份以前的版本，会</a:t>
            </a:r>
            <a:r>
              <a:rPr lang="zh-CN" altLang="zh-CN" sz="2000" dirty="0">
                <a:solidFill>
                  <a:srgbClr val="C00000"/>
                </a:solidFill>
                <a:latin typeface="微软雅黑" panose="020B0503020204020204" charset="-122"/>
                <a:ea typeface="微软雅黑" panose="020B0503020204020204" charset="-122"/>
              </a:rPr>
              <a:t>出现</a:t>
            </a:r>
            <a:r>
              <a:rPr lang="zh-CN" altLang="en-US" sz="2000" dirty="0">
                <a:solidFill>
                  <a:srgbClr val="C00000"/>
                </a:solidFill>
                <a:latin typeface="微软雅黑" panose="020B0503020204020204" charset="-122"/>
                <a:ea typeface="微软雅黑" panose="020B0503020204020204" charset="-122"/>
              </a:rPr>
              <a:t>包含公式及数字无法编辑的情况</a:t>
            </a:r>
            <a:r>
              <a:rPr lang="zh-CN" altLang="en-US" sz="2000" dirty="0">
                <a:latin typeface="微软雅黑" panose="020B0503020204020204" charset="-122"/>
                <a:ea typeface="微软雅黑" panose="020B0503020204020204" charset="-122"/>
              </a:rPr>
              <a:t>，请您升级软件享受更优质体验。</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由于</a:t>
            </a:r>
            <a:r>
              <a:rPr lang="en-US" altLang="zh-CN" sz="2000" dirty="0">
                <a:latin typeface="微软雅黑" panose="020B0503020204020204" charset="-122"/>
                <a:ea typeface="微软雅黑" panose="020B0503020204020204" charset="-122"/>
              </a:rPr>
              <a:t>WPS</a:t>
            </a:r>
            <a:r>
              <a:rPr lang="zh-CN" altLang="en-US" sz="2000" dirty="0">
                <a:latin typeface="微软雅黑" panose="020B0503020204020204" charset="-122"/>
                <a:ea typeface="微软雅黑" panose="020B0503020204020204" charset="-122"/>
              </a:rPr>
              <a:t>软件原因，少量电脑可能存在理科公式无动画的问题，请您安装</a:t>
            </a:r>
            <a:r>
              <a:rPr lang="en-US" altLang="zh-CN" sz="2000" dirty="0">
                <a:latin typeface="微软雅黑" panose="020B0503020204020204" charset="-122"/>
                <a:ea typeface="微软雅黑" panose="020B0503020204020204" charset="-122"/>
              </a:rPr>
              <a:t>Office</a:t>
            </a:r>
            <a:r>
              <a:rPr lang="zh-CN" altLang="en-US" sz="2000" dirty="0">
                <a:latin typeface="微软雅黑" panose="020B0503020204020204" charset="-122"/>
                <a:ea typeface="微软雅黑" panose="020B0503020204020204" charset="-122"/>
              </a:rPr>
              <a:t> </a:t>
            </a:r>
            <a:r>
              <a:rPr lang="en-US" altLang="zh-CN" sz="2000" dirty="0">
                <a:latin typeface="微软雅黑" panose="020B0503020204020204" charset="-122"/>
                <a:ea typeface="微软雅黑" panose="020B0503020204020204" charset="-122"/>
              </a:rPr>
              <a:t>2016</a:t>
            </a:r>
            <a:r>
              <a:rPr lang="zh-CN" altLang="en-US" sz="2000" dirty="0">
                <a:latin typeface="微软雅黑" panose="020B0503020204020204" charset="-122"/>
                <a:ea typeface="微软雅黑" panose="020B0503020204020204" charset="-122"/>
              </a:rPr>
              <a:t>或以上版本即可解决该问题。</a:t>
            </a:r>
            <a:endParaRPr lang="en-US" altLang="zh-CN" sz="2000" dirty="0">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62773644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92" name="yt_shape_11792"/>
          <p:cNvSpPr txBox="1"/>
          <p:nvPr/>
        </p:nvSpPr>
        <p:spPr>
          <a:xfrm>
            <a:off x="540000" y="1334647"/>
            <a:ext cx="4137479"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1791" name="yt_image_11791" title="H_51.39">
            <a:extLst>
              <a:ext uri="">
                <a16:creationId xmlns="" xmlns:a16="http://schemas.microsoft.com/office/drawing/2014/main" xmlns:a14="http://schemas.microsoft.com/office/drawing/2010/main"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540000" y="1334647"/>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1794" name="yt_shape_11794"/>
          <p:cNvSpPr txBox="1"/>
          <p:nvPr/>
        </p:nvSpPr>
        <p:spPr>
          <a:xfrm>
            <a:off x="540000" y="2037944"/>
            <a:ext cx="5985613"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建立一次函数模型解决实际问题</a:t>
            </a:r>
          </a:p>
        </p:txBody>
      </p:sp>
      <p:sp>
        <p:nvSpPr>
          <p:cNvPr id="11795" name="yt_shape_11795"/>
          <p:cNvSpPr txBox="1"/>
          <p:nvPr/>
        </p:nvSpPr>
        <p:spPr>
          <a:xfrm>
            <a:off x="540120" y="2542254"/>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某计算器每个定价</a:t>
            </a:r>
            <a:r>
              <a:rPr lang="en-US" altLang="zh-CN" sz="2400" b="0" i="0" u="none">
                <a:solidFill>
                  <a:srgbClr val="000000"/>
                </a:solidFill>
                <a:effectLst/>
                <a:latin typeface="Times New Roman" pitchFamily="24"/>
                <a:ea typeface="Times New Roman" pitchFamily="24"/>
              </a:rPr>
              <a:t>80</a:t>
            </a:r>
            <a:r>
              <a:rPr lang="zh-CN" altLang="zh-CN" sz="2400" b="0" i="0" u="none">
                <a:solidFill>
                  <a:srgbClr val="000000"/>
                </a:solidFill>
                <a:effectLst/>
                <a:latin typeface="白正" pitchFamily="24"/>
                <a:ea typeface="宋体" pitchFamily="24"/>
              </a:rPr>
              <a:t>元，若购买不超过</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白正" pitchFamily="24"/>
                <a:ea typeface="宋体" pitchFamily="24"/>
              </a:rPr>
              <a:t>个，则按原价付款；若一次购买超过</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白正" pitchFamily="24"/>
                <a:ea typeface="宋体" pitchFamily="24"/>
              </a:rPr>
              <a:t>个，则超过的部分按七折付款</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设一次购买数量为</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个，付款金额为</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元，则</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之间的表达式为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96" name="yt_table_11796"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76627391"/>
              </p:ext>
            </p:extLst>
          </p:nvPr>
        </p:nvGraphicFramePr>
        <p:xfrm>
          <a:off x="540000" y="3981820"/>
          <a:ext cx="4884738" cy="1901952"/>
        </p:xfrm>
        <a:graphic>
          <a:graphicData uri="http://schemas.openxmlformats.org/drawingml/2006/table">
            <a:tbl>
              <a:tblPr/>
              <a:tblGrid>
                <a:gridCol w="4884738">
                  <a:extLst>
                    <a:ext uri="{9D8B030D-6E8A-4147-A177-3AD203B41FA5}">
                      <a16:colId xmlns:a16="http://schemas.microsoft.com/office/drawing/2014/main" val="1028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0.7</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r>
                        <a:rPr lang="en-US" altLang="zh-CN" sz="2400" b="0" i="1" u="none">
                          <a:solidFill>
                            <a:srgbClr val="000000"/>
                          </a:solidFill>
                          <a:effectLst/>
                          <a:latin typeface="Times New Roman" pitchFamily="24"/>
                          <a:ea typeface="Times New Roman" pitchFamily="24"/>
                        </a:rPr>
                        <a:t>x</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8"/>
                  </a:ext>
                </a:extLst>
              </a:tr>
            </a:tbl>
          </a:graphicData>
        </a:graphic>
      </p:graphicFrame>
      <p:pic>
        <p:nvPicPr>
          <p:cNvPr id="3" name="yt_shape_1698822095734" title="H_28.801733">
            <a:extLst>
              <a:ext uri="{FF2B5EF4-FFF2-40B4-BE49-F238E27FC236}">
                <a16:creationId xmlns:a16="http://schemas.microsoft.com/office/drawing/2014/main" id="{8279EAE9-1597-6AA0-DA85-8EA2AD4F6E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079621"/>
            <a:ext cx="1355917" cy="365782"/>
          </a:xfrm>
          <a:prstGeom prst="rect">
            <a:avLst/>
          </a:prstGeom>
        </p:spPr>
      </p:pic>
      <p:sp>
        <p:nvSpPr>
          <p:cNvPr id="2" name="文本框 1">
            <a:extLst>
              <a:ext uri="{FF2B5EF4-FFF2-40B4-BE49-F238E27FC236}">
                <a16:creationId xmlns:a16="http://schemas.microsoft.com/office/drawing/2014/main" id="{B0C2398B-307D-6D05-6953-C011BD05E3F2}"/>
              </a:ext>
            </a:extLst>
          </p:cNvPr>
          <p:cNvSpPr txBox="1"/>
          <p:nvPr/>
        </p:nvSpPr>
        <p:spPr>
          <a:xfrm>
            <a:off x="4072784" y="344642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98" name="yt_shape_11798"/>
          <p:cNvSpPr txBox="1"/>
          <p:nvPr/>
        </p:nvSpPr>
        <p:spPr>
          <a:xfrm>
            <a:off x="540119" y="190906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小明从</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地出发匀速走到</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地，小明经过</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小时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后距离</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千米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的函数图象如图所示</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两地距离为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千米</a:t>
            </a:r>
            <a:r>
              <a:rPr lang="en-US" altLang="zh-CN" sz="2400" b="0" i="0" u="none">
                <a:solidFill>
                  <a:srgbClr val="000000"/>
                </a:solidFill>
                <a:effectLst/>
                <a:latin typeface="Times New Roman" pitchFamily="24"/>
                <a:ea typeface="Times New Roman" pitchFamily="24"/>
              </a:rPr>
              <a:t>.</a:t>
            </a:r>
          </a:p>
        </p:txBody>
      </p:sp>
      <p:sp>
        <p:nvSpPr>
          <p:cNvPr id="11802" name="yt_shape_11802"/>
          <p:cNvSpPr txBox="1"/>
          <p:nvPr/>
        </p:nvSpPr>
        <p:spPr>
          <a:xfrm>
            <a:off x="540000" y="498628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1799" name="yt_shape_11799" title="H_150.7911">
            <a:extLst>
              <a:ext uri="{FF2B5EF4-FFF2-40B4-BE49-F238E27FC236}">
                <a16:creationId xmlns:a16="http://schemas.microsoft.com/office/drawing/2014/main" id="{249740F1-2B05-4C5A-B423-6F681AEFABC2}"/>
              </a:ext>
            </a:extLst>
          </p:cNvPr>
          <p:cNvGrpSpPr/>
          <p:nvPr/>
        </p:nvGrpSpPr>
        <p:grpSpPr>
          <a:xfrm>
            <a:off x="5006149" y="3020867"/>
            <a:ext cx="2179701" cy="1915047"/>
            <a:chOff x="0" y="0"/>
            <a:chExt cx="2179701" cy="1915047"/>
          </a:xfrm>
        </p:grpSpPr>
        <p:pic>
          <p:nvPicPr>
            <p:cNvPr id="2" name="yt_image_1179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2179701" cy="1519047"/>
            </a:xfrm>
            <a:prstGeom prst="rect">
              <a:avLst/>
            </a:prstGeom>
            <a:noFill/>
            <a:extLst>
              <a:ext uri="{909E8E84-426E-40DD-AFC4-6F175D3DCCD1}">
                <a14:hiddenFill xmlns:a14="http://schemas.microsoft.com/office/drawing/2010/main">
                  <a:solidFill>
                    <a:srgbClr val="FFFFFF"/>
                  </a:solidFill>
                </a14:hiddenFill>
              </a:ext>
            </a:extLst>
          </p:spPr>
        </p:pic>
        <p:sp>
          <p:nvSpPr>
            <p:cNvPr id="11801" name="yt_shape_11801"/>
            <p:cNvSpPr txBox="1"/>
            <p:nvPr/>
          </p:nvSpPr>
          <p:spPr>
            <a:xfrm>
              <a:off x="556569" y="1555047"/>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B5B1AF0B-D47B-D67B-35DE-CDC0263C8665}"/>
              </a:ext>
            </a:extLst>
          </p:cNvPr>
          <p:cNvSpPr txBox="1"/>
          <p:nvPr/>
        </p:nvSpPr>
        <p:spPr>
          <a:xfrm>
            <a:off x="4912571" y="2337750"/>
            <a:ext cx="7896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03" name="yt_shape_11803"/>
          <p:cNvSpPr txBox="1"/>
          <p:nvPr/>
        </p:nvSpPr>
        <p:spPr>
          <a:xfrm>
            <a:off x="540119" y="1633577"/>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小明到超市买练习本，超市正在打折促销：购买</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本以上，从第</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白正" pitchFamily="24"/>
                <a:ea typeface="宋体" pitchFamily="24"/>
              </a:rPr>
              <a:t>本开始按标价打折优惠，买练习本所花费的钱数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与练习本的数量</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本</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之间的函数关系如图所示，那么在这个超市买</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本以上的练习本的优惠折扣是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七</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折</a:t>
            </a:r>
            <a:r>
              <a:rPr lang="en-US" altLang="zh-CN" sz="2400" b="0" i="0" u="none">
                <a:solidFill>
                  <a:srgbClr val="000000"/>
                </a:solidFill>
                <a:effectLst/>
                <a:latin typeface="Times New Roman" pitchFamily="24"/>
                <a:ea typeface="Times New Roman" pitchFamily="24"/>
              </a:rPr>
              <a:t>.</a:t>
            </a:r>
          </a:p>
        </p:txBody>
      </p:sp>
      <p:sp>
        <p:nvSpPr>
          <p:cNvPr id="11807" name="yt_shape_11807"/>
          <p:cNvSpPr txBox="1"/>
          <p:nvPr/>
        </p:nvSpPr>
        <p:spPr>
          <a:xfrm>
            <a:off x="540000" y="526177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1804" name="yt_shape_11804" title="H_156.37111">
            <a:extLst>
              <a:ext uri="{FF2B5EF4-FFF2-40B4-BE49-F238E27FC236}">
                <a16:creationId xmlns:a16="http://schemas.microsoft.com/office/drawing/2014/main" id="{249740F1-2B05-4C5A-B423-6F681AEFABC2}"/>
              </a:ext>
            </a:extLst>
          </p:cNvPr>
          <p:cNvGrpSpPr/>
          <p:nvPr/>
        </p:nvGrpSpPr>
        <p:grpSpPr>
          <a:xfrm>
            <a:off x="5249608" y="3225507"/>
            <a:ext cx="1692783" cy="1985913"/>
            <a:chOff x="0" y="0"/>
            <a:chExt cx="1692783" cy="1985913"/>
          </a:xfrm>
        </p:grpSpPr>
        <p:pic>
          <p:nvPicPr>
            <p:cNvPr id="2" name="yt_image_1180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692783" cy="1589913"/>
            </a:xfrm>
            <a:prstGeom prst="rect">
              <a:avLst/>
            </a:prstGeom>
            <a:noFill/>
            <a:extLst>
              <a:ext uri="{909E8E84-426E-40DD-AFC4-6F175D3DCCD1}">
                <a14:hiddenFill xmlns:a14="http://schemas.microsoft.com/office/drawing/2010/main">
                  <a:solidFill>
                    <a:srgbClr val="FFFFFF"/>
                  </a:solidFill>
                </a14:hiddenFill>
              </a:ext>
            </a:extLst>
          </p:spPr>
        </p:pic>
        <p:sp>
          <p:nvSpPr>
            <p:cNvPr id="11806" name="yt_shape_11806"/>
            <p:cNvSpPr txBox="1"/>
            <p:nvPr/>
          </p:nvSpPr>
          <p:spPr>
            <a:xfrm>
              <a:off x="313110" y="1625913"/>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题图</a:t>
              </a:r>
            </a:p>
          </p:txBody>
        </p:sp>
      </p:grpSp>
      <p:sp>
        <p:nvSpPr>
          <p:cNvPr id="3" name="文本框 2">
            <a:extLst>
              <a:ext uri="{FF2B5EF4-FFF2-40B4-BE49-F238E27FC236}">
                <a16:creationId xmlns:a16="http://schemas.microsoft.com/office/drawing/2014/main" id="{DA6A3553-3724-73F9-BD55-BDF7111FD929}"/>
              </a:ext>
            </a:extLst>
          </p:cNvPr>
          <p:cNvSpPr txBox="1"/>
          <p:nvPr/>
        </p:nvSpPr>
        <p:spPr>
          <a:xfrm>
            <a:off x="8984507" y="2537747"/>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七</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08" name="yt_shape_11808"/>
          <p:cNvSpPr txBox="1"/>
          <p:nvPr/>
        </p:nvSpPr>
        <p:spPr>
          <a:xfrm>
            <a:off x="540000" y="2554060"/>
            <a:ext cx="629339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建立反比例函数模型解决实际问题</a:t>
            </a:r>
          </a:p>
        </p:txBody>
      </p:sp>
      <p:sp>
        <p:nvSpPr>
          <p:cNvPr id="11809" name="yt_shape_11809"/>
          <p:cNvSpPr txBox="1"/>
          <p:nvPr/>
        </p:nvSpPr>
        <p:spPr>
          <a:xfrm>
            <a:off x="540120" y="3058370"/>
            <a:ext cx="11111999" cy="91897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已知甲、乙两地相距</a:t>
            </a:r>
            <a:r>
              <a:rPr lang="en-US" altLang="zh-CN" sz="2400" b="0" i="0" u="none">
                <a:solidFill>
                  <a:srgbClr val="000000"/>
                </a:solidFill>
                <a:effectLst/>
                <a:latin typeface="Times New Roman" pitchFamily="24"/>
                <a:ea typeface="Times New Roman" pitchFamily="24"/>
              </a:rPr>
              <a:t>20km</a:t>
            </a:r>
            <a:r>
              <a:rPr lang="zh-CN" altLang="zh-CN" sz="2400" b="0" i="0" u="none">
                <a:solidFill>
                  <a:srgbClr val="000000"/>
                </a:solidFill>
                <a:effectLst/>
                <a:latin typeface="白正" pitchFamily="24"/>
                <a:ea typeface="宋体" pitchFamily="24"/>
              </a:rPr>
              <a:t>，汽车从甲地匀速行驶到乙地，则汽车行驶时间</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a:t>
            </a:r>
            <a:r>
              <a:rPr lang="en-US" altLang="zh-CN" sz="2400" b="0" i="0" u="none">
                <a:solidFill>
                  <a:srgbClr val="000000"/>
                </a:solidFill>
                <a:effectLst/>
                <a:latin typeface="Times New Roman" pitchFamily="24"/>
                <a:ea typeface="Times New Roman" pitchFamily="24"/>
              </a:rPr>
              <a:t>h</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关于行驶速度</a:t>
            </a:r>
            <a:r>
              <a:rPr lang="en-US" altLang="zh-CN" sz="2400" b="0" i="1" u="none">
                <a:solidFill>
                  <a:srgbClr val="000000"/>
                </a:solidFill>
                <a:effectLst/>
                <a:latin typeface="Book Antiqua" pitchFamily="24"/>
                <a:ea typeface="Book Antiqua" pitchFamily="24"/>
              </a:rPr>
              <a:t>v</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a:t>
            </a:r>
            <a:r>
              <a:rPr lang="en-US" altLang="zh-CN" sz="2400" b="0" i="0" u="none">
                <a:solidFill>
                  <a:srgbClr val="000000"/>
                </a:solidFill>
                <a:effectLst/>
                <a:latin typeface="Times New Roman" pitchFamily="24"/>
                <a:ea typeface="Times New Roman" pitchFamily="24"/>
              </a:rPr>
              <a:t>km/h</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的函数关系式是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1810" name="yt_table_11810"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2536824"/>
                  </p:ext>
                </p:extLst>
              </p:nvPr>
            </p:nvGraphicFramePr>
            <p:xfrm>
              <a:off x="540000" y="4028128"/>
              <a:ext cx="9298941" cy="674878"/>
            </p:xfrm>
            <a:graphic>
              <a:graphicData uri="http://schemas.openxmlformats.org/drawingml/2006/table">
                <a:tbl>
                  <a:tblPr/>
                  <a:tblGrid>
                    <a:gridCol w="2659380">
                      <a:extLst>
                        <a:ext uri="{9D8B030D-6E8A-4147-A177-3AD203B41FA5}">
                          <a16:colId xmlns:a16="http://schemas.microsoft.com/office/drawing/2014/main" val="10288"/>
                        </a:ext>
                      </a:extLst>
                    </a:gridCol>
                    <a:gridCol w="2518093">
                      <a:extLst>
                        <a:ext uri="{9D8B030D-6E8A-4147-A177-3AD203B41FA5}">
                          <a16:colId xmlns:a16="http://schemas.microsoft.com/office/drawing/2014/main" val="10289"/>
                        </a:ext>
                      </a:extLst>
                    </a:gridCol>
                    <a:gridCol w="2518093">
                      <a:extLst>
                        <a:ext uri="{9D8B030D-6E8A-4147-A177-3AD203B41FA5}">
                          <a16:colId xmlns:a16="http://schemas.microsoft.com/office/drawing/2014/main" val="10290"/>
                        </a:ext>
                      </a:extLst>
                    </a:gridCol>
                    <a:gridCol w="1603375">
                      <a:extLst>
                        <a:ext uri="{9D8B030D-6E8A-4147-A177-3AD203B41FA5}">
                          <a16:colId xmlns:a16="http://schemas.microsoft.com/office/drawing/2014/main" val="1029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r>
                            <a:rPr lang="en-US" altLang="zh-CN" sz="2400" b="0" i="1" u="none">
                              <a:solidFill>
                                <a:srgbClr val="000000"/>
                              </a:solidFill>
                              <a:effectLst/>
                              <a:latin typeface="Book Antiqua" pitchFamily="24"/>
                              <a:ea typeface="Book Antiqua" pitchFamily="24"/>
                            </a:rPr>
                            <a:t>v</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20</m:t>
                                  </m:r>
                                </m:num>
                                <m:den>
                                  <m:r>
                                    <a:rPr lang="en-US" altLang="zh-CN" sz="2400" b="0" i="1">
                                      <a:solidFill>
                                        <a:srgbClr val="010000"/>
                                      </a:solidFill>
                                      <a:effectLst/>
                                      <a:latin typeface="Cambria Math" panose="02040503050406030204" pitchFamily="48" charset="0"/>
                                      <a:ea typeface="Cambria Math" panose="02040503050406030204" pitchFamily="48" charset="0"/>
                                    </a:rPr>
                                    <m:t>𝑣</m:t>
                                  </m:r>
                                </m:den>
                              </m:f>
                            </m:oMath>
                          </a14:m>
                          <a:endParaRPr lang="zh-CN" altLang="zh-CN" sz="2400" b="0" i="0" u="none">
                            <a:solidFill>
                              <a:srgbClr val="000000"/>
                            </a:solidFill>
                            <a:effectLst/>
                            <a:latin typeface="宋体" pitchFamily="24"/>
                            <a:ea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𝑣</m:t>
                                  </m:r>
                                </m:num>
                                <m:den>
                                  <m:r>
                                    <a:rPr lang="en-US" altLang="zh-CN" sz="2400" b="0" i="0">
                                      <a:solidFill>
                                        <a:srgbClr val="010000"/>
                                      </a:solidFill>
                                      <a:effectLst/>
                                      <a:latin typeface="Cambria Math" panose="02040503050406030204" pitchFamily="48" charset="0"/>
                                      <a:ea typeface="Cambria Math" panose="02040503050406030204" pitchFamily="48" charset="0"/>
                                    </a:rPr>
                                    <m:t>20</m:t>
                                  </m:r>
                                </m:den>
                              </m:f>
                            </m:oMath>
                          </a14:m>
                          <a:endParaRPr lang="zh-CN" altLang="zh-CN" sz="2400" b="0" i="0" u="none">
                            <a:solidFill>
                              <a:srgbClr val="000000"/>
                            </a:solidFill>
                            <a:effectLst/>
                            <a:latin typeface="宋体" pitchFamily="24"/>
                            <a:ea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10</m:t>
                                  </m:r>
                                </m:num>
                                <m:den>
                                  <m:r>
                                    <a:rPr lang="en-US" altLang="zh-CN" sz="2400" b="0" i="1">
                                      <a:solidFill>
                                        <a:srgbClr val="010000"/>
                                      </a:solidFill>
                                      <a:effectLst/>
                                      <a:latin typeface="Cambria Math" panose="02040503050406030204" pitchFamily="48" charset="0"/>
                                      <a:ea typeface="Cambria Math" panose="02040503050406030204" pitchFamily="48" charset="0"/>
                                    </a:rPr>
                                    <m:t>𝑣</m:t>
                                  </m:r>
                                </m:den>
                              </m:f>
                            </m:oMath>
                          </a14:m>
                          <a:endParaRPr lang="zh-CN" altLang="zh-CN" sz="2400" b="0" i="0" u="none">
                            <a:solidFill>
                              <a:srgbClr val="000000"/>
                            </a:solidFill>
                            <a:effectLst/>
                            <a:latin typeface="宋体" pitchFamily="24"/>
                            <a:ea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39"/>
                      </a:ext>
                    </a:extLst>
                  </a:tr>
                </a:tbl>
              </a:graphicData>
            </a:graphic>
          </p:graphicFrame>
        </mc:Choice>
        <mc:Fallback xmlns="" xmlns:p14="http://schemas.microsoft.com/office/powerpoint/2010/main" xmlns:a16="http://schemas.microsoft.com/office/drawing/2014/main">
          <p:graphicFrame>
            <p:nvGraphicFramePr>
              <p:cNvPr id="11810" name="yt_table_11810" descr="{&quot;rangeId&quot;:7,&quot;type&quot;:&quot;Option&quot;}"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2536824"/>
                  </p:ext>
                </p:extLst>
              </p:nvPr>
            </p:nvGraphicFramePr>
            <p:xfrm>
              <a:off x="540000" y="2374068"/>
              <a:ext cx="9298941" cy="635953"/>
            </p:xfrm>
            <a:graphic>
              <a:graphicData uri="http://schemas.openxmlformats.org/drawingml/2006/table">
                <a:tbl>
                  <a:tblPr/>
                  <a:tblGrid>
                    <a:gridCol w="2659380">
                      <a:extLst>
                        <a:ext uri="{9D8B030D-6E8A-4147-A177-3AD203B41FA5}">
                          <a16:colId xmlns:a16="http://schemas.microsoft.com/office/drawing/2014/main" val="10288"/>
                        </a:ext>
                      </a:extLst>
                    </a:gridCol>
                    <a:gridCol w="2518093">
                      <a:extLst>
                        <a:ext uri="{9D8B030D-6E8A-4147-A177-3AD203B41FA5}">
                          <a16:colId xmlns:a16="http://schemas.microsoft.com/office/drawing/2014/main" val="10289"/>
                        </a:ext>
                      </a:extLst>
                    </a:gridCol>
                    <a:gridCol w="2518093">
                      <a:extLst>
                        <a:ext uri="{9D8B030D-6E8A-4147-A177-3AD203B41FA5}">
                          <a16:colId xmlns:a16="http://schemas.microsoft.com/office/drawing/2014/main" val="10290"/>
                        </a:ext>
                      </a:extLst>
                    </a:gridCol>
                    <a:gridCol w="1603375">
                      <a:extLst>
                        <a:ext uri="{9D8B030D-6E8A-4147-A177-3AD203B41FA5}">
                          <a16:colId xmlns:a16="http://schemas.microsoft.com/office/drawing/2014/main" val="10291"/>
                        </a:ext>
                      </a:extLst>
                    </a:gridCol>
                  </a:tblGrid>
                  <a:tr h="635953">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r>
                            <a:rPr lang="en-US" altLang="zh-CN" sz="2400" b="0" i="1" u="none">
                              <a:solidFill>
                                <a:srgbClr val="000000"/>
                              </a:solidFill>
                              <a:effectLst/>
                              <a:latin typeface="Book Antiqua" pitchFamily="24"/>
                              <a:ea typeface="Book Antiqua" pitchFamily="24"/>
                            </a:rPr>
                            <a:t>v</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5314" r="-163285"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05811" r="-63680"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480228" b="-16190"/>
                          </a:stretch>
                        </a:blipFill>
                      </a:tcPr>
                    </a:tc>
                    <a:extLst>
                      <a:ext uri="{0D108BD9-81ED-4DB2-BD59-A6C34878D82A}">
                        <a16:rowId xmlns:a16="http://schemas.microsoft.com/office/drawing/2014/main" val="10339"/>
                      </a:ext>
                    </a:extLst>
                  </a:tr>
                </a:tbl>
              </a:graphicData>
            </a:graphic>
          </p:graphicFrame>
        </mc:Fallback>
      </mc:AlternateContent>
      <p:pic>
        <p:nvPicPr>
          <p:cNvPr id="3" name="yt_shape_1698822095801" title="H_28.801733">
            <a:extLst>
              <a:ext uri="{FF2B5EF4-FFF2-40B4-BE49-F238E27FC236}">
                <a16:creationId xmlns:a16="http://schemas.microsoft.com/office/drawing/2014/main" id="{87AB0ADB-851D-98D7-B23A-DD1E0A7210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595737"/>
            <a:ext cx="1355917" cy="365782"/>
          </a:xfrm>
          <a:prstGeom prst="rect">
            <a:avLst/>
          </a:prstGeom>
        </p:spPr>
      </p:pic>
      <p:sp>
        <p:nvSpPr>
          <p:cNvPr id="2" name="文本框 1">
            <a:extLst>
              <a:ext uri="{FF2B5EF4-FFF2-40B4-BE49-F238E27FC236}">
                <a16:creationId xmlns:a16="http://schemas.microsoft.com/office/drawing/2014/main" id="{216063BF-A226-5221-AA8C-AEF90D704665}"/>
              </a:ext>
            </a:extLst>
          </p:cNvPr>
          <p:cNvSpPr txBox="1"/>
          <p:nvPr/>
        </p:nvSpPr>
        <p:spPr>
          <a:xfrm>
            <a:off x="8390783" y="3487052"/>
            <a:ext cx="383286" cy="528206"/>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814" name="yt_shape_11814"/>
              <p:cNvSpPr txBox="1"/>
              <p:nvPr/>
            </p:nvSpPr>
            <p:spPr>
              <a:xfrm>
                <a:off x="540119" y="900000"/>
                <a:ext cx="11111999" cy="563276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黑体" pitchFamily="24"/>
                  </a:rPr>
                  <a:t>绵阳实验中学单元卷</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校园超市以</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元</a:t>
                </a:r>
                <a:r>
                  <a:rPr lang="en-US" altLang="zh-CN" sz="2400" b="0" i="1"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件购进某物品，为制定该物品合理的销售价格，对该物品进行试销调查</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发现每天调整不同的销售价，其销售总金额为定值，其中某天该物品的售价为</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白正" pitchFamily="24"/>
                    <a:ea typeface="宋体" pitchFamily="24"/>
                  </a:rPr>
                  <a:t>元</a:t>
                </a:r>
                <a:r>
                  <a:rPr lang="en-US" altLang="zh-CN" sz="2400" b="0" i="1"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件时，销售量为</a:t>
                </a:r>
                <a:r>
                  <a:rPr lang="en-US" altLang="zh-CN" sz="2400" b="0" i="0" u="none" dirty="0">
                    <a:solidFill>
                      <a:srgbClr val="000000"/>
                    </a:solidFill>
                    <a:effectLst/>
                    <a:latin typeface="Times New Roman" pitchFamily="24"/>
                    <a:ea typeface="Times New Roman" pitchFamily="24"/>
                  </a:rPr>
                  <a:t>50</a:t>
                </a:r>
                <a:r>
                  <a:rPr lang="zh-CN" altLang="zh-CN" sz="2400" b="0" i="0" u="none" dirty="0">
                    <a:solidFill>
                      <a:srgbClr val="000000"/>
                    </a:solidFill>
                    <a:effectLst/>
                    <a:latin typeface="白正" pitchFamily="24"/>
                    <a:ea typeface="宋体" pitchFamily="24"/>
                  </a:rPr>
                  <a:t>件</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设售价为</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元</a:t>
                </a:r>
                <a:r>
                  <a:rPr lang="en-US" altLang="zh-CN" sz="2400" b="0" i="1"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件时，销售量为</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件</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请写出</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与</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的函数关系式；</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若超市考虑学生的消费实际，计划将该物品每天的销售利润定为</a:t>
                </a:r>
                <a:r>
                  <a:rPr lang="en-US" altLang="zh-CN" sz="2400" b="0" i="0" u="none" dirty="0">
                    <a:solidFill>
                      <a:srgbClr val="000000"/>
                    </a:solidFill>
                    <a:effectLst/>
                    <a:latin typeface="Times New Roman" pitchFamily="24"/>
                    <a:ea typeface="Times New Roman" pitchFamily="24"/>
                  </a:rPr>
                  <a:t>60</a:t>
                </a:r>
                <a:r>
                  <a:rPr lang="zh-CN" altLang="zh-CN" sz="2400" b="0" i="0" u="none" dirty="0">
                    <a:solidFill>
                      <a:srgbClr val="000000"/>
                    </a:solidFill>
                    <a:effectLst/>
                    <a:latin typeface="白正" pitchFamily="24"/>
                    <a:ea typeface="宋体" pitchFamily="24"/>
                  </a:rPr>
                  <a:t>元，则该物品的售价应定为多少元</a:t>
                </a:r>
                <a:r>
                  <a:rPr lang="en-US" altLang="zh-CN" sz="2400" b="0" i="1"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件？</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依题意，得</a:t>
                </a:r>
                <a:r>
                  <a:rPr lang="en-US" altLang="zh-CN" sz="2400" b="0" i="1" u="none" dirty="0" err="1">
                    <a:solidFill>
                      <a:srgbClr val="FF0000">
                        <a:alpha val="0"/>
                      </a:srgbClr>
                    </a:solidFill>
                    <a:effectLst/>
                    <a:latin typeface="Times New Roman" pitchFamily="24"/>
                    <a:ea typeface="Times New Roman" pitchFamily="24"/>
                  </a:rPr>
                  <a:t>xy</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50</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6</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300</a:t>
                </a:r>
                <a:r>
                  <a:rPr lang="zh-CN" altLang="zh-CN" sz="2400" b="0" i="0" u="none" dirty="0">
                    <a:solidFill>
                      <a:srgbClr val="FF0000">
                        <a:alpha val="0"/>
                      </a:srgbClr>
                    </a:solidFill>
                    <a:effectLst/>
                    <a:latin typeface="白正" pitchFamily="24"/>
                    <a:ea typeface="楷体" pitchFamily="24"/>
                  </a:rPr>
                  <a:t>，则</a:t>
                </a:r>
                <a:r>
                  <a:rPr lang="en-US" altLang="zh-CN" sz="2400" b="0" i="1" u="none" dirty="0">
                    <a:solidFill>
                      <a:srgbClr val="FF0000">
                        <a:alpha val="0"/>
                      </a:srgbClr>
                    </a:solidFill>
                    <a:effectLst/>
                    <a:latin typeface="Times New Roman" pitchFamily="24"/>
                    <a:ea typeface="Times New Roman" pitchFamily="24"/>
                  </a:rPr>
                  <a:t>y</a:t>
                </a:r>
                <a:r>
                  <a:rPr lang="zh-CN" altLang="zh-CN" sz="2400" b="0" i="0" u="none" dirty="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300</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den>
                    </m:f>
                  </m:oMath>
                </a14:m>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根据题意，得</a:t>
                </a:r>
                <a:r>
                  <a:rPr lang="en-US" altLang="zh-CN" sz="2400" b="0" i="0" u="none" dirty="0">
                    <a:solidFill>
                      <a:srgbClr val="FF0000">
                        <a:alpha val="0"/>
                      </a:srgbClr>
                    </a:solidFill>
                    <a:effectLst/>
                    <a:latin typeface="Times New Roman" pitchFamily="24"/>
                    <a:ea typeface="Times New Roman" pitchFamily="24"/>
                  </a:rPr>
                  <a:t>60</a:t>
                </a:r>
                <a:r>
                  <a:rPr lang="zh-CN" altLang="zh-CN" sz="2400" b="0" i="0" u="none" dirty="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300</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den>
                    </m:f>
                  </m:oMath>
                </a14:m>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4</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解得</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经检验，</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5</a:t>
                </a:r>
                <a:r>
                  <a:rPr lang="zh-CN" altLang="zh-CN" sz="2400" b="0" i="0" u="none" dirty="0">
                    <a:solidFill>
                      <a:srgbClr val="FF0000">
                        <a:alpha val="0"/>
                      </a:srgbClr>
                    </a:solidFill>
                    <a:effectLst/>
                    <a:latin typeface="白正" pitchFamily="24"/>
                    <a:ea typeface="楷体" pitchFamily="24"/>
                  </a:rPr>
                  <a:t>是方程的根且符合题意</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答：该物品的售价应定为</a:t>
                </a:r>
                <a:r>
                  <a:rPr lang="en-US" altLang="zh-CN" sz="2400" b="0" i="0" u="none" dirty="0">
                    <a:solidFill>
                      <a:srgbClr val="FF0000">
                        <a:alpha val="0"/>
                      </a:srgbClr>
                    </a:solidFill>
                    <a:effectLst/>
                    <a:latin typeface="Times New Roman" pitchFamily="24"/>
                    <a:ea typeface="Times New Roman" pitchFamily="24"/>
                  </a:rPr>
                  <a:t>5</a:t>
                </a:r>
                <a:r>
                  <a:rPr lang="zh-CN" altLang="zh-CN" sz="2400" b="0" i="0" u="none" dirty="0">
                    <a:solidFill>
                      <a:srgbClr val="FF0000">
                        <a:alpha val="0"/>
                      </a:srgbClr>
                    </a:solidFill>
                    <a:effectLst/>
                    <a:latin typeface="白正" pitchFamily="24"/>
                    <a:ea typeface="楷体" pitchFamily="24"/>
                  </a:rPr>
                  <a:t>元</a:t>
                </a:r>
                <a:r>
                  <a:rPr lang="en-US" altLang="zh-CN" sz="2400" b="0" i="1" u="none" dirty="0">
                    <a:solidFill>
                      <a:srgbClr val="FF0000">
                        <a:alpha val="0"/>
                      </a:srgbClr>
                    </a:solidFill>
                    <a:effectLst/>
                    <a:latin typeface="Times New Roman" pitchFamily="24"/>
                    <a:ea typeface="Times New Roman" pitchFamily="24"/>
                  </a:rPr>
                  <a:t>/</a:t>
                </a:r>
                <a:r>
                  <a:rPr lang="zh-CN" altLang="zh-CN" sz="2400" b="0" i="0" u="none" dirty="0">
                    <a:solidFill>
                      <a:srgbClr val="FF0000">
                        <a:alpha val="0"/>
                      </a:srgbClr>
                    </a:solidFill>
                    <a:effectLst/>
                    <a:latin typeface="白正" pitchFamily="24"/>
                    <a:ea typeface="楷体" pitchFamily="24"/>
                  </a:rPr>
                  <a:t>件</a:t>
                </a:r>
                <a:r>
                  <a:rPr lang="en-US" altLang="zh-CN" sz="2400" b="0" i="0" u="none" dirty="0">
                    <a:solidFill>
                      <a:srgbClr val="FF0000">
                        <a:alpha val="0"/>
                      </a:srgbClr>
                    </a:solidFill>
                    <a:effectLst/>
                    <a:latin typeface="Times New Roman" pitchFamily="24"/>
                    <a:ea typeface="Times New Roman" pitchFamily="24"/>
                  </a:rPr>
                  <a:t>.</a:t>
                </a:r>
                <a:r>
                  <a:rPr lang="zh-CN" altLang="zh-CN" sz="100" b="0" i="0" u="none" dirty="0">
                    <a:noFill/>
                    <a:effectLst/>
                    <a:latin typeface="白正"/>
                    <a:ea typeface="宋体"/>
                  </a:rPr>
                  <a:t>⁠</a:t>
                </a:r>
              </a:p>
            </p:txBody>
          </p:sp>
        </mc:Choice>
        <mc:Fallback xmlns="" xmlns:a16="http://schemas.microsoft.com/office/drawing/2014/main">
          <p:sp>
            <p:nvSpPr>
              <p:cNvPr id="11814" name="yt_shape_11814" descr="{&quot;rangeId&quot;:8,&quot;mathAnswerShape&quot;:1}"/>
              <p:cNvSpPr txBox="1">
                <a:spLocks noRot="1" noChangeAspect="1" noMove="1" noResize="1" noEditPoints="1" noAdjustHandles="1" noChangeArrowheads="1" noChangeShapeType="1" noTextEdit="1"/>
              </p:cNvSpPr>
              <p:nvPr/>
            </p:nvSpPr>
            <p:spPr>
              <a:xfrm>
                <a:off x="540119" y="900000"/>
                <a:ext cx="11111999" cy="5632760"/>
              </a:xfrm>
              <a:prstGeom prst="rect">
                <a:avLst/>
              </a:prstGeom>
              <a:blipFill>
                <a:blip r:embed="rId2"/>
                <a:stretch>
                  <a:fillRect l="-1701" t="-974" b="-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40E5BF16-2085-3AB0-768C-F9034081DF8D}"/>
                  </a:ext>
                </a:extLst>
              </p:cNvPr>
              <p:cNvSpPr txBox="1"/>
              <p:nvPr/>
            </p:nvSpPr>
            <p:spPr>
              <a:xfrm>
                <a:off x="450108" y="3706122"/>
                <a:ext cx="6685662" cy="768617"/>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依题意，得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300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，则</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300</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xmlns:a16="http://schemas.microsoft.com/office/drawing/2014/main">
          <p:sp>
            <p:nvSpPr>
              <p:cNvPr id="2" name="文本框 1" descr="{'rangeId': 8, 'mathAnswerShape': 1}">
                <a:extLst>
                  <a:ext uri="{FF2B5EF4-FFF2-40B4-BE49-F238E27FC236}">
                    <a16:creationId xmlns:a16="http://schemas.microsoft.com/office/drawing/2014/main" id="{40E5BF16-2085-3AB0-768C-F9034081DF8D}"/>
                  </a:ext>
                </a:extLst>
              </p:cNvPr>
              <p:cNvSpPr txBox="1">
                <a:spLocks noRot="1" noChangeAspect="1" noMove="1" noResize="1" noEditPoints="1" noAdjustHandles="1" noChangeArrowheads="1" noChangeShapeType="1" noTextEdit="1"/>
              </p:cNvSpPr>
              <p:nvPr/>
            </p:nvSpPr>
            <p:spPr>
              <a:xfrm>
                <a:off x="450108" y="3706122"/>
                <a:ext cx="6685662" cy="768617"/>
              </a:xfrm>
              <a:prstGeom prst="rect">
                <a:avLst/>
              </a:prstGeom>
              <a:blipFill>
                <a:blip r:embed="rId3"/>
                <a:stretch>
                  <a:fillRect l="-1459" r="-1367" b="-47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7F7EAFBB-08C6-5AE6-3032-4FB19F2A595D}"/>
                  </a:ext>
                </a:extLst>
              </p:cNvPr>
              <p:cNvSpPr txBox="1"/>
              <p:nvPr/>
            </p:nvSpPr>
            <p:spPr>
              <a:xfrm>
                <a:off x="450108" y="4381127"/>
                <a:ext cx="5044186" cy="768617"/>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根据题意，得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300</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xmlns:a16="http://schemas.microsoft.com/office/drawing/2014/main">
          <p:sp>
            <p:nvSpPr>
              <p:cNvPr id="3" name="文本框 2" descr="{'rangeId': 8, 'mathAnswerShape': 1}">
                <a:extLst>
                  <a:ext uri="{FF2B5EF4-FFF2-40B4-BE49-F238E27FC236}">
                    <a16:creationId xmlns:a16="http://schemas.microsoft.com/office/drawing/2014/main" id="{7F7EAFBB-08C6-5AE6-3032-4FB19F2A595D}"/>
                  </a:ext>
                </a:extLst>
              </p:cNvPr>
              <p:cNvSpPr txBox="1">
                <a:spLocks noRot="1" noChangeAspect="1" noMove="1" noResize="1" noEditPoints="1" noAdjustHandles="1" noChangeArrowheads="1" noChangeShapeType="1" noTextEdit="1"/>
              </p:cNvSpPr>
              <p:nvPr/>
            </p:nvSpPr>
            <p:spPr>
              <a:xfrm>
                <a:off x="450108" y="4381127"/>
                <a:ext cx="5044186" cy="768617"/>
              </a:xfrm>
              <a:prstGeom prst="rect">
                <a:avLst/>
              </a:prstGeom>
              <a:blipFill>
                <a:blip r:embed="rId4"/>
                <a:stretch>
                  <a:fillRect l="-1935" r="-1935" b="-4762"/>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C66F17AD-D647-E032-128D-4B9BB8B9D456}"/>
              </a:ext>
            </a:extLst>
          </p:cNvPr>
          <p:cNvSpPr txBox="1"/>
          <p:nvPr/>
        </p:nvSpPr>
        <p:spPr>
          <a:xfrm>
            <a:off x="450108" y="5056132"/>
            <a:ext cx="14580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endParaRPr lang="zh-CN" altLang="en-US">
              <a:solidFill>
                <a:srgbClr val="FF0000"/>
              </a:solidFill>
            </a:endParaRPr>
          </a:p>
        </p:txBody>
      </p:sp>
      <p:sp>
        <p:nvSpPr>
          <p:cNvPr id="5" name="文本框 4">
            <a:extLst>
              <a:ext uri="{FF2B5EF4-FFF2-40B4-BE49-F238E27FC236}">
                <a16:creationId xmlns:a16="http://schemas.microsoft.com/office/drawing/2014/main" id="{F6C06E03-F4EA-CCDB-7B8F-E1E3B1FE2801}"/>
              </a:ext>
            </a:extLst>
          </p:cNvPr>
          <p:cNvSpPr txBox="1"/>
          <p:nvPr/>
        </p:nvSpPr>
        <p:spPr>
          <a:xfrm>
            <a:off x="450108" y="5531620"/>
            <a:ext cx="5115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经检验，</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是方程的根且符合题意</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C7AE965D-0B35-E960-BD1D-BBA5FF3AEFD2}"/>
              </a:ext>
            </a:extLst>
          </p:cNvPr>
          <p:cNvSpPr txBox="1"/>
          <p:nvPr/>
        </p:nvSpPr>
        <p:spPr>
          <a:xfrm>
            <a:off x="450108" y="6007108"/>
            <a:ext cx="4455223"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答：该物品的售价应定为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元</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件</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21" name="yt_shape_11821"/>
          <p:cNvSpPr txBox="1"/>
          <p:nvPr/>
        </p:nvSpPr>
        <p:spPr>
          <a:xfrm>
            <a:off x="540000" y="1773586"/>
            <a:ext cx="3943580" cy="579261"/>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白正" pitchFamily="32"/>
                <a:ea typeface="宋体" pitchFamily="32"/>
              </a:rPr>
              <a:t> </a:t>
            </a:r>
            <a:r>
              <a:rPr lang="en-US" altLang="zh-CN" sz="3150" b="0" i="0" u="none" spc="30039">
                <a:solidFill>
                  <a:srgbClr val="1EE3CF"/>
                </a:solidFill>
                <a:effectLst/>
                <a:latin typeface="白正" pitchFamily="32"/>
                <a:ea typeface="宋体" pitchFamily="32"/>
              </a:rPr>
              <a:t> </a:t>
            </a:r>
          </a:p>
        </p:txBody>
      </p:sp>
      <p:pic>
        <p:nvPicPr>
          <p:cNvPr id="11820" name="yt_image_11820" title="H_50.04">
            <a:extLst>
              <a:ext uri="">
                <a16:creationId xmlns="" xmlns:a16="http://schemas.microsoft.com/office/drawing/2014/main" xmlns:a14="http://schemas.microsoft.com/office/drawing/2010/main" xmlns:mc="http://schemas.openxmlformats.org/markup-compatibility/2006"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540000" y="1773586"/>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1823" name="yt_shape_11823"/>
          <p:cNvSpPr txBox="1"/>
          <p:nvPr/>
        </p:nvSpPr>
        <p:spPr>
          <a:xfrm>
            <a:off x="540120" y="245974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张师傅驾车从甲地到乙地，两地相距</a:t>
            </a:r>
            <a:r>
              <a:rPr lang="en-US" altLang="zh-CN" sz="2400" b="0" i="0" u="none">
                <a:solidFill>
                  <a:srgbClr val="000000"/>
                </a:solidFill>
                <a:effectLst/>
                <a:latin typeface="Times New Roman" pitchFamily="24"/>
                <a:ea typeface="Times New Roman" pitchFamily="24"/>
              </a:rPr>
              <a:t>500</a:t>
            </a:r>
            <a:r>
              <a:rPr lang="zh-CN" altLang="zh-CN" sz="2400" b="0" i="0" u="none">
                <a:solidFill>
                  <a:srgbClr val="000000"/>
                </a:solidFill>
                <a:effectLst/>
                <a:latin typeface="白正" pitchFamily="24"/>
                <a:ea typeface="宋体" pitchFamily="24"/>
              </a:rPr>
              <a:t>千米，汽车出发前油箱有油</a:t>
            </a:r>
            <a:r>
              <a:rPr lang="en-US" altLang="zh-CN" sz="2400" b="0" i="0" u="none">
                <a:solidFill>
                  <a:srgbClr val="000000"/>
                </a:solidFill>
                <a:effectLst/>
                <a:latin typeface="Times New Roman" pitchFamily="24"/>
                <a:ea typeface="Times New Roman" pitchFamily="24"/>
              </a:rPr>
              <a:t>25</a:t>
            </a:r>
            <a:r>
              <a:rPr lang="zh-CN" altLang="zh-CN" sz="2400" b="0" i="0" u="none">
                <a:solidFill>
                  <a:srgbClr val="000000"/>
                </a:solidFill>
                <a:effectLst/>
                <a:latin typeface="白正" pitchFamily="24"/>
                <a:ea typeface="宋体" pitchFamily="24"/>
              </a:rPr>
              <a:t>升，途中加油若干升，加油前、后汽车都以</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白正" pitchFamily="24"/>
                <a:ea typeface="宋体" pitchFamily="24"/>
              </a:rPr>
              <a:t>千米</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时的速度匀速行驶，已知油箱中剩余油量</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升</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与行驶时间</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小时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之间的关系如图所示，以下说法错误的是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825" name="yt_table_11825_skip" title="H_187.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196536123"/>
              </p:ext>
            </p:extLst>
          </p:nvPr>
        </p:nvGraphicFramePr>
        <p:xfrm>
          <a:off x="540000" y="3899307"/>
          <a:ext cx="9213913" cy="2377440"/>
        </p:xfrm>
        <a:graphic>
          <a:graphicData uri="http://schemas.openxmlformats.org/drawingml/2006/table">
            <a:tbl>
              <a:tblPr/>
              <a:tblGrid>
                <a:gridCol w="9213913">
                  <a:extLst>
                    <a:ext uri="{9D8B030D-6E8A-4147-A177-3AD203B41FA5}">
                      <a16:colId xmlns:a16="http://schemas.microsoft.com/office/drawing/2014/main" val="1029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加油前油箱中剩余油量</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升</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与行驶时间</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小时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的函数关系是</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en-US" altLang="zh-CN" sz="2400" b="0" i="1" u="none">
                          <a:solidFill>
                            <a:srgbClr val="000000"/>
                          </a:solidFill>
                          <a:effectLst/>
                          <a:latin typeface="Times New Roman" pitchFamily="24"/>
                          <a:ea typeface="Times New Roman" pitchFamily="24"/>
                        </a:rPr>
                        <a:t>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途中加油</a:t>
                      </a:r>
                      <a:r>
                        <a:rPr lang="en-US" altLang="zh-CN" sz="2400" b="0" i="0" u="none">
                          <a:solidFill>
                            <a:srgbClr val="000000"/>
                          </a:solidFill>
                          <a:effectLst/>
                          <a:latin typeface="Times New Roman" pitchFamily="24"/>
                          <a:ea typeface="Times New Roman" pitchFamily="24"/>
                        </a:rPr>
                        <a:t>21</a:t>
                      </a:r>
                      <a:r>
                        <a:rPr lang="zh-CN" altLang="zh-CN" sz="2400" b="0" i="0" u="none">
                          <a:solidFill>
                            <a:srgbClr val="000000"/>
                          </a:solidFill>
                          <a:effectLst/>
                          <a:latin typeface="白正" pitchFamily="24"/>
                          <a:ea typeface="宋体" pitchFamily="24"/>
                        </a:rPr>
                        <a:t>升</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汽车加油后还可行驶</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小时</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汽车到达乙地时油箱中还余油</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升</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3"/>
                  </a:ext>
                </a:extLst>
              </a:tr>
            </a:tbl>
          </a:graphicData>
        </a:graphic>
      </p:graphicFrame>
      <p:pic>
        <p:nvPicPr>
          <p:cNvPr id="11824" name="yt_image_11824_skip" title="H_121.66197">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9751951" y="3899307"/>
            <a:ext cx="1897951" cy="154510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151A4C30-9552-CE87-C740-F69874F2FA19}"/>
              </a:ext>
            </a:extLst>
          </p:cNvPr>
          <p:cNvSpPr txBox="1"/>
          <p:nvPr/>
        </p:nvSpPr>
        <p:spPr>
          <a:xfrm>
            <a:off x="10287846" y="3363911"/>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27" name="yt_shape_11827"/>
          <p:cNvSpPr txBox="1"/>
          <p:nvPr/>
        </p:nvSpPr>
        <p:spPr>
          <a:xfrm>
            <a:off x="540120" y="773353"/>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spc="150">
                <a:solidFill>
                  <a:srgbClr val="000000"/>
                </a:solidFill>
                <a:effectLst/>
                <a:latin typeface="Times New Roman" pitchFamily="24"/>
                <a:ea typeface="Times New Roman" pitchFamily="24"/>
              </a:rPr>
              <a:t>7.</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白正" pitchFamily="24"/>
                <a:ea typeface="楷体" pitchFamily="24"/>
              </a:rPr>
              <a:t>长沙南雅中学单元卷</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白正" pitchFamily="24"/>
                <a:ea typeface="宋体" pitchFamily="24"/>
              </a:rPr>
              <a:t>如图，正方形</a:t>
            </a:r>
            <a:r>
              <a:rPr lang="en-US" altLang="zh-CN" sz="2400" b="0" i="0" u="none" spc="150">
                <a:solidFill>
                  <a:srgbClr val="000000"/>
                </a:solidFill>
                <a:effectLst/>
                <a:latin typeface="Times New Roman" pitchFamily="24"/>
                <a:ea typeface="Times New Roman" pitchFamily="24"/>
              </a:rPr>
              <a:t>ABCD</a:t>
            </a:r>
            <a:r>
              <a:rPr lang="zh-CN" altLang="zh-CN" sz="2400" b="0" i="0" u="none" spc="150">
                <a:solidFill>
                  <a:srgbClr val="000000"/>
                </a:solidFill>
                <a:effectLst/>
                <a:latin typeface="白正" pitchFamily="24"/>
                <a:ea typeface="宋体" pitchFamily="24"/>
              </a:rPr>
              <a:t>的边长是</a:t>
            </a:r>
            <a:r>
              <a:rPr lang="en-US" altLang="zh-CN" sz="2400" b="0" i="0" u="none" spc="150">
                <a:solidFill>
                  <a:srgbClr val="000000"/>
                </a:solidFill>
                <a:effectLst/>
                <a:latin typeface="Times New Roman" pitchFamily="24"/>
                <a:ea typeface="Times New Roman" pitchFamily="24"/>
              </a:rPr>
              <a:t>2</a:t>
            </a:r>
            <a:r>
              <a:rPr lang="zh-CN" altLang="zh-CN" sz="2400" b="0" i="0" u="none" spc="150">
                <a:solidFill>
                  <a:srgbClr val="000000"/>
                </a:solidFill>
                <a:effectLst/>
                <a:latin typeface="白正" pitchFamily="24"/>
                <a:ea typeface="宋体" pitchFamily="24"/>
              </a:rPr>
              <a:t>，点</a:t>
            </a:r>
            <a:r>
              <a:rPr lang="en-US" altLang="zh-CN" sz="2400" b="0" i="0" u="none" spc="150">
                <a:solidFill>
                  <a:srgbClr val="000000"/>
                </a:solidFill>
                <a:effectLst/>
                <a:latin typeface="Times New Roman" pitchFamily="24"/>
                <a:ea typeface="Times New Roman" pitchFamily="24"/>
              </a:rPr>
              <a:t>E</a:t>
            </a:r>
            <a:r>
              <a:rPr lang="zh-CN" altLang="zh-CN" sz="2400" b="0" i="0" u="none" spc="150">
                <a:solidFill>
                  <a:srgbClr val="000000"/>
                </a:solidFill>
                <a:effectLst/>
                <a:latin typeface="白正" pitchFamily="24"/>
                <a:ea typeface="宋体" pitchFamily="24"/>
              </a:rPr>
              <a:t>，</a:t>
            </a:r>
            <a:r>
              <a:rPr lang="en-US" altLang="zh-CN" sz="2400" b="0" i="0" u="none" spc="150">
                <a:solidFill>
                  <a:srgbClr val="000000"/>
                </a:solidFill>
                <a:effectLst/>
                <a:latin typeface="Times New Roman" pitchFamily="24"/>
                <a:ea typeface="Times New Roman" pitchFamily="24"/>
              </a:rPr>
              <a:t>F</a:t>
            </a:r>
            <a:r>
              <a:rPr lang="zh-CN" altLang="zh-CN" sz="2400" b="0" i="0" u="none" spc="150">
                <a:solidFill>
                  <a:srgbClr val="000000"/>
                </a:solidFill>
                <a:effectLst/>
                <a:latin typeface="白正" pitchFamily="24"/>
                <a:ea typeface="宋体" pitchFamily="24"/>
              </a:rPr>
              <a:t>分别在</a:t>
            </a:r>
            <a:r>
              <a:rPr lang="en-US" altLang="zh-CN" sz="2400" b="0" i="0" u="none" spc="150">
                <a:solidFill>
                  <a:srgbClr val="000000"/>
                </a:solidFill>
                <a:effectLst/>
                <a:latin typeface="Times New Roman" pitchFamily="24"/>
                <a:ea typeface="Times New Roman" pitchFamily="24"/>
              </a:rPr>
              <a:t>BC</a:t>
            </a:r>
            <a:r>
              <a:rPr lang="zh-CN" altLang="zh-CN" sz="2400" b="0" i="0" u="none" spc="150">
                <a:solidFill>
                  <a:srgbClr val="000000"/>
                </a:solidFill>
                <a:effectLst/>
                <a:latin typeface="白正" pitchFamily="24"/>
                <a:ea typeface="宋体" pitchFamily="24"/>
              </a:rPr>
              <a:t>，</a:t>
            </a:r>
            <a:r>
              <a:rPr lang="en-US" altLang="zh-CN" sz="2400" b="0" i="0" u="none" spc="150">
                <a:solidFill>
                  <a:srgbClr val="000000"/>
                </a:solidFill>
                <a:effectLst/>
                <a:latin typeface="Times New Roman" pitchFamily="24"/>
                <a:ea typeface="Times New Roman" pitchFamily="24"/>
              </a:rPr>
              <a:t>CD</a:t>
            </a:r>
            <a:r>
              <a:rPr lang="zh-CN" altLang="zh-CN" sz="2400" b="0" i="0" u="none" spc="150">
                <a:solidFill>
                  <a:srgbClr val="000000"/>
                </a:solidFill>
                <a:effectLst/>
                <a:latin typeface="白正" pitchFamily="24"/>
                <a:ea typeface="宋体" pitchFamily="24"/>
              </a:rPr>
              <a:t>边上，且点</a:t>
            </a:r>
            <a:r>
              <a:rPr lang="en-US" altLang="zh-CN" sz="2400" b="0" i="0" u="none" spc="150">
                <a:solidFill>
                  <a:srgbClr val="000000"/>
                </a:solidFill>
                <a:effectLst/>
                <a:latin typeface="Times New Roman" pitchFamily="24"/>
                <a:ea typeface="Times New Roman" pitchFamily="24"/>
              </a:rPr>
              <a:t>E</a:t>
            </a:r>
            <a:r>
              <a:rPr lang="zh-CN" altLang="zh-CN" sz="2400" b="0" i="0" u="none" spc="150">
                <a:solidFill>
                  <a:srgbClr val="000000"/>
                </a:solidFill>
                <a:effectLst/>
                <a:latin typeface="白正" pitchFamily="24"/>
                <a:ea typeface="宋体" pitchFamily="24"/>
              </a:rPr>
              <a:t>，</a:t>
            </a:r>
            <a:r>
              <a:rPr lang="en-US" altLang="zh-CN" sz="2400" b="0" i="0" u="none" spc="150">
                <a:solidFill>
                  <a:srgbClr val="000000"/>
                </a:solidFill>
                <a:effectLst/>
                <a:latin typeface="Times New Roman" pitchFamily="24"/>
                <a:ea typeface="Times New Roman" pitchFamily="24"/>
              </a:rPr>
              <a:t>F</a:t>
            </a:r>
            <a:r>
              <a:rPr lang="zh-CN" altLang="zh-CN" sz="2400" b="0" i="0" u="none" spc="150">
                <a:solidFill>
                  <a:srgbClr val="000000"/>
                </a:solidFill>
                <a:effectLst/>
                <a:latin typeface="白正" pitchFamily="24"/>
                <a:ea typeface="宋体" pitchFamily="24"/>
              </a:rPr>
              <a:t>与</a:t>
            </a:r>
            <a:r>
              <a:rPr lang="en-US" altLang="zh-CN" sz="2400" b="0" i="0" u="none" spc="150">
                <a:solidFill>
                  <a:srgbClr val="000000"/>
                </a:solidFill>
                <a:effectLst/>
                <a:latin typeface="Times New Roman" pitchFamily="24"/>
                <a:ea typeface="Times New Roman" pitchFamily="24"/>
              </a:rPr>
              <a:t>BC</a:t>
            </a:r>
            <a:r>
              <a:rPr lang="zh-CN" altLang="zh-CN" sz="2400" b="0" i="0" u="none" spc="150">
                <a:solidFill>
                  <a:srgbClr val="000000"/>
                </a:solidFill>
                <a:effectLst/>
                <a:latin typeface="白正" pitchFamily="24"/>
                <a:ea typeface="宋体" pitchFamily="24"/>
              </a:rPr>
              <a:t>，</a:t>
            </a:r>
            <a:r>
              <a:rPr lang="en-US" altLang="zh-CN" sz="2400" b="0" i="0" u="none" spc="150">
                <a:solidFill>
                  <a:srgbClr val="000000"/>
                </a:solidFill>
                <a:effectLst/>
                <a:latin typeface="Times New Roman" pitchFamily="24"/>
                <a:ea typeface="Times New Roman" pitchFamily="24"/>
              </a:rPr>
              <a:t>CD</a:t>
            </a:r>
            <a:r>
              <a:rPr lang="zh-CN" altLang="zh-CN" sz="2400" b="0" i="0" u="none" spc="150">
                <a:solidFill>
                  <a:srgbClr val="000000"/>
                </a:solidFill>
                <a:effectLst/>
                <a:latin typeface="白正" pitchFamily="24"/>
                <a:ea typeface="宋体" pitchFamily="24"/>
              </a:rPr>
              <a:t>两边的端点不重合，</a:t>
            </a:r>
            <a:r>
              <a:rPr lang="en-US"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AEF</a:t>
            </a:r>
            <a:r>
              <a:rPr lang="zh-CN" altLang="zh-CN" sz="2400" b="0" i="0" u="none" spc="150">
                <a:solidFill>
                  <a:srgbClr val="000000"/>
                </a:solidFill>
                <a:effectLst/>
                <a:latin typeface="白正" pitchFamily="24"/>
                <a:ea typeface="宋体" pitchFamily="24"/>
              </a:rPr>
              <a:t>的面积是</a:t>
            </a:r>
            <a:r>
              <a:rPr lang="en-US" altLang="zh-CN" sz="2400" b="0" i="0" u="none" spc="150">
                <a:solidFill>
                  <a:srgbClr val="000000"/>
                </a:solidFill>
                <a:effectLst/>
                <a:latin typeface="Times New Roman" pitchFamily="24"/>
                <a:ea typeface="Times New Roman" pitchFamily="24"/>
              </a:rPr>
              <a:t>1</a:t>
            </a:r>
            <a:r>
              <a:rPr lang="zh-CN" altLang="zh-CN" sz="2400" b="0" i="0" u="none" spc="150">
                <a:solidFill>
                  <a:srgbClr val="000000"/>
                </a:solidFill>
                <a:effectLst/>
                <a:latin typeface="白正" pitchFamily="24"/>
                <a:ea typeface="宋体" pitchFamily="24"/>
              </a:rPr>
              <a:t>，设</a:t>
            </a:r>
            <a:r>
              <a:rPr lang="en-US" altLang="zh-CN" sz="2400" b="0" i="0" u="none" spc="150">
                <a:solidFill>
                  <a:srgbClr val="000000"/>
                </a:solidFill>
                <a:effectLst/>
                <a:latin typeface="Times New Roman" pitchFamily="24"/>
                <a:ea typeface="Times New Roman" pitchFamily="24"/>
              </a:rPr>
              <a:t>BE</a:t>
            </a:r>
            <a:r>
              <a:rPr lang="zh-CN" altLang="zh-CN" sz="2400" b="0" i="0" u="none" spc="150">
                <a:solidFill>
                  <a:srgbClr val="000000"/>
                </a:solidFill>
                <a:effectLst/>
                <a:latin typeface="宋体" pitchFamily="24"/>
                <a:ea typeface="宋体" pitchFamily="24"/>
              </a:rPr>
              <a:t>＝</a:t>
            </a:r>
            <a:r>
              <a:rPr lang="en-US" altLang="zh-CN" sz="2400" b="0" i="1" u="none" spc="150">
                <a:solidFill>
                  <a:srgbClr val="000000"/>
                </a:solidFill>
                <a:effectLst/>
                <a:latin typeface="Times New Roman" pitchFamily="24"/>
                <a:ea typeface="Times New Roman" pitchFamily="24"/>
              </a:rPr>
              <a:t>x</a:t>
            </a:r>
            <a:r>
              <a:rPr lang="zh-CN" altLang="zh-CN" sz="2400" b="0" i="0" u="none" spc="150">
                <a:solidFill>
                  <a:srgbClr val="000000"/>
                </a:solidFill>
                <a:effectLst/>
                <a:latin typeface="白正" pitchFamily="24"/>
                <a:ea typeface="宋体" pitchFamily="24"/>
              </a:rPr>
              <a:t>，</a:t>
            </a:r>
            <a:r>
              <a:rPr lang="en-US" altLang="zh-CN" sz="2400" b="0" i="0" u="none" spc="150">
                <a:solidFill>
                  <a:srgbClr val="000000"/>
                </a:solidFill>
                <a:effectLst/>
                <a:latin typeface="Times New Roman" pitchFamily="24"/>
                <a:ea typeface="Times New Roman" pitchFamily="24"/>
              </a:rPr>
              <a:t>DF</a:t>
            </a:r>
            <a:r>
              <a:rPr lang="zh-CN" altLang="zh-CN" sz="2400" b="0" i="0" u="none" spc="150">
                <a:solidFill>
                  <a:srgbClr val="000000"/>
                </a:solidFill>
                <a:effectLst/>
                <a:latin typeface="宋体" pitchFamily="24"/>
                <a:ea typeface="宋体" pitchFamily="24"/>
              </a:rPr>
              <a:t>＝</a:t>
            </a:r>
            <a:r>
              <a:rPr lang="en-US" altLang="zh-CN" sz="2400" b="0" i="1" u="none" spc="150">
                <a:solidFill>
                  <a:srgbClr val="000000"/>
                </a:solidFill>
                <a:effectLst/>
                <a:latin typeface="Times New Roman" pitchFamily="24"/>
                <a:ea typeface="Times New Roman" pitchFamily="24"/>
              </a:rPr>
              <a:t>y</a:t>
            </a:r>
            <a:r>
              <a:rPr lang="en-US" altLang="zh-CN" sz="2400" b="0" i="0" u="none" spc="150">
                <a:solidFill>
                  <a:srgbClr val="000000"/>
                </a:solidFill>
                <a:effectLst/>
                <a:latin typeface="Times New Roman" pitchFamily="24"/>
                <a:ea typeface="Times New Roman" pitchFamily="24"/>
              </a:rPr>
              <a:t>.</a:t>
            </a:r>
          </a:p>
        </p:txBody>
      </p:sp>
      <p:pic>
        <p:nvPicPr>
          <p:cNvPr id="11828" name="yt_image_11828" title="H_101.88">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10128448" y="2369002"/>
            <a:ext cx="1434465" cy="1293876"/>
          </a:xfrm>
          <a:prstGeom prst="rect">
            <a:avLst/>
          </a:prstGeom>
          <a:noFill/>
          <a:extLst>
            <a:ext uri="{909E8E84-426E-40DD-AFC4-6F175D3DCCD1}">
              <a14:hiddenFill xmlns:a14="http://schemas.microsoft.com/office/drawing/2010/main">
                <a:solidFill>
                  <a:srgbClr val="FFFFFF"/>
                </a:solidFill>
              </a14:hiddenFill>
            </a:ext>
          </a:extLst>
        </p:spPr>
      </p:pic>
      <p:sp>
        <p:nvSpPr>
          <p:cNvPr id="11830" name="yt_shape_11830"/>
          <p:cNvSpPr txBox="1"/>
          <p:nvPr/>
        </p:nvSpPr>
        <p:spPr>
          <a:xfrm>
            <a:off x="540000" y="2173230"/>
            <a:ext cx="6735818" cy="91550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求</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关于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的函数表达式</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判断在</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关于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的函数是什么函数？</a:t>
            </a:r>
          </a:p>
        </p:txBody>
      </p:sp>
      <p:sp>
        <p:nvSpPr>
          <p:cNvPr id="5" name="yt_shape_11832"/>
          <p:cNvSpPr txBox="1"/>
          <p:nvPr/>
        </p:nvSpPr>
        <p:spPr>
          <a:xfrm>
            <a:off x="540000" y="3124252"/>
            <a:ext cx="436818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写出此函数自变量</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的范围</a:t>
            </a:r>
            <a:r>
              <a:rPr lang="en-US" altLang="zh-CN" sz="2400" b="0" i="0" u="none">
                <a:solidFill>
                  <a:srgbClr val="000000"/>
                </a:solidFill>
                <a:effectLst/>
                <a:latin typeface="Times New Roman" pitchFamily="24"/>
                <a:ea typeface="Times New Roman" pitchFamily="24"/>
              </a:rPr>
              <a:t>.</a:t>
            </a:r>
          </a:p>
        </p:txBody>
      </p:sp>
      <mc:AlternateContent xmlns:mc="http://schemas.openxmlformats.org/markup-compatibility/2006" xmlns:a14="http://schemas.microsoft.com/office/drawing/2010/main">
        <mc:Choice Requires="a14">
          <p:sp>
            <p:nvSpPr>
              <p:cNvPr id="6" name="yt_shape_11833"/>
              <p:cNvSpPr txBox="1"/>
              <p:nvPr/>
            </p:nvSpPr>
            <p:spPr>
              <a:xfrm>
                <a:off x="540000" y="3603555"/>
                <a:ext cx="8148064" cy="228056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ADF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ABE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CEF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zh-CN" altLang="zh-CN" sz="1600" b="0" i="0" u="none">
                    <a:solidFill>
                      <a:srgbClr val="FF0000">
                        <a:alpha val="0"/>
                      </a:srgbClr>
                    </a:solidFill>
                    <a:effectLst/>
                    <a:latin typeface="白正" pitchFamily="24"/>
                    <a:ea typeface="楷体" pitchFamily="24"/>
                  </a:rPr>
                  <a:t>正方形</a:t>
                </a:r>
                <a:r>
                  <a:rPr lang="en-US" altLang="zh-CN" sz="16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AEF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xy</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den>
                    </m:f>
                  </m:oMath>
                </a14:m>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mc:Choice>
        <mc:Fallback xmlns="">
          <p:sp>
            <p:nvSpPr>
              <p:cNvPr id="6" name="yt_shape_11833"/>
              <p:cNvSpPr txBox="1">
                <a:spLocks noRot="1" noChangeAspect="1" noMove="1" noResize="1" noEditPoints="1" noAdjustHandles="1" noChangeArrowheads="1" noChangeShapeType="1" noTextEdit="1"/>
              </p:cNvSpPr>
              <p:nvPr/>
            </p:nvSpPr>
            <p:spPr>
              <a:xfrm>
                <a:off x="540000" y="3603555"/>
                <a:ext cx="8148064" cy="2280561"/>
              </a:xfrm>
              <a:prstGeom prst="rect">
                <a:avLst/>
              </a:prstGeom>
              <a:blipFill>
                <a:blip r:embed="rId3"/>
                <a:stretch>
                  <a:fillRect l="-2320" t="-2139" b="-3743"/>
                </a:stretch>
              </a:blipFill>
            </p:spPr>
            <p:txBody>
              <a:bodyPr/>
              <a:lstStyle/>
              <a:p>
                <a:r>
                  <a:rPr lang="zh-CN" altLang="en-US">
                    <a:noFill/>
                  </a:rPr>
                  <a:t> </a:t>
                </a:r>
              </a:p>
            </p:txBody>
          </p:sp>
        </mc:Fallback>
      </mc:AlternateContent>
      <p:sp>
        <p:nvSpPr>
          <p:cNvPr id="7" name="yt_shape_11835"/>
          <p:cNvSpPr txBox="1"/>
          <p:nvPr/>
        </p:nvSpPr>
        <p:spPr>
          <a:xfrm>
            <a:off x="540000" y="5934904"/>
            <a:ext cx="238526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反比例函数</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8" name="yt_shape_11836"/>
          <p:cNvSpPr txBox="1"/>
          <p:nvPr/>
        </p:nvSpPr>
        <p:spPr>
          <a:xfrm>
            <a:off x="540000" y="6414207"/>
            <a:ext cx="190597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100" b="0" i="0" u="none">
                <a:noFill/>
                <a:effectLst/>
                <a:latin typeface="白正"/>
                <a:ea typeface="宋体"/>
              </a:rPr>
              <a:t>⁠</a:t>
            </a:r>
          </a:p>
        </p:txBody>
      </p:sp>
      <p:sp>
        <p:nvSpPr>
          <p:cNvPr id="9" name="文本框 8">
            <a:extLst>
              <a:ext uri="{FF2B5EF4-FFF2-40B4-BE49-F238E27FC236}">
                <a16:creationId xmlns:a16="http://schemas.microsoft.com/office/drawing/2014/main" id="{598391C7-84E4-748E-5543-5D527FD0C98F}"/>
              </a:ext>
            </a:extLst>
          </p:cNvPr>
          <p:cNvSpPr txBox="1"/>
          <p:nvPr/>
        </p:nvSpPr>
        <p:spPr>
          <a:xfrm>
            <a:off x="449989" y="3556749"/>
            <a:ext cx="81477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ADF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ABE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CEF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zh-CN" altLang="zh-CN" sz="2400" b="0" i="0" strike="noStrike" kern="1200" cap="none" spc="0" normalizeH="0" baseline="-25000" noProof="0">
                <a:ln>
                  <a:noFill/>
                </a:ln>
                <a:solidFill>
                  <a:srgbClr val="FF0000"/>
                </a:solidFill>
                <a:effectLst/>
                <a:uLnTx/>
                <a:uFillTx/>
                <a:latin typeface="白正" pitchFamily="24"/>
                <a:ea typeface="楷体" pitchFamily="24"/>
                <a:cs typeface="+mn-cs"/>
              </a:rPr>
              <a:t>正方形</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AEF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0E0BF998-5B43-8A85-5193-F90814038E86}"/>
                  </a:ext>
                </a:extLst>
              </p:cNvPr>
              <p:cNvSpPr txBox="1"/>
              <p:nvPr/>
            </p:nvSpPr>
            <p:spPr>
              <a:xfrm>
                <a:off x="449989" y="4032237"/>
                <a:ext cx="5829998"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10" name="文本框 9">
                <a:extLst>
                  <a:ext uri="{FF2B5EF4-FFF2-40B4-BE49-F238E27FC236}">
                    <a16:creationId xmlns:a16="http://schemas.microsoft.com/office/drawing/2014/main" id="{0E0BF998-5B43-8A85-5193-F90814038E86}"/>
                  </a:ext>
                </a:extLst>
              </p:cNvPr>
              <p:cNvSpPr txBox="1">
                <a:spLocks noRot="1" noChangeAspect="1" noMove="1" noResize="1" noEditPoints="1" noAdjustHandles="1" noChangeArrowheads="1" noChangeShapeType="1" noTextEdit="1"/>
              </p:cNvSpPr>
              <p:nvPr/>
            </p:nvSpPr>
            <p:spPr>
              <a:xfrm>
                <a:off x="449989" y="4032237"/>
                <a:ext cx="5829998" cy="765061"/>
              </a:xfrm>
              <a:prstGeom prst="rect">
                <a:avLst/>
              </a:prstGeom>
              <a:blipFill>
                <a:blip r:embed="rId4"/>
                <a:stretch>
                  <a:fillRect l="-1674" r="-1569" b="-3175"/>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8AF380AC-D232-79E8-A985-025196672E8E}"/>
              </a:ext>
            </a:extLst>
          </p:cNvPr>
          <p:cNvSpPr txBox="1"/>
          <p:nvPr/>
        </p:nvSpPr>
        <p:spPr>
          <a:xfrm>
            <a:off x="449989" y="4703686"/>
            <a:ext cx="1516762"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5AA7A7B8-EA07-7FF7-360A-5E5E56CE3F47}"/>
                  </a:ext>
                </a:extLst>
              </p:cNvPr>
              <p:cNvSpPr txBox="1"/>
              <p:nvPr/>
            </p:nvSpPr>
            <p:spPr>
              <a:xfrm>
                <a:off x="449989" y="5179174"/>
                <a:ext cx="1138556" cy="72969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p:sp>
            <p:nvSpPr>
              <p:cNvPr id="12" name="文本框 11">
                <a:extLst>
                  <a:ext uri="{FF2B5EF4-FFF2-40B4-BE49-F238E27FC236}">
                    <a16:creationId xmlns:a16="http://schemas.microsoft.com/office/drawing/2014/main" id="{5AA7A7B8-EA07-7FF7-360A-5E5E56CE3F47}"/>
                  </a:ext>
                </a:extLst>
              </p:cNvPr>
              <p:cNvSpPr txBox="1">
                <a:spLocks noRot="1" noChangeAspect="1" noMove="1" noResize="1" noEditPoints="1" noAdjustHandles="1" noChangeArrowheads="1" noChangeShapeType="1" noTextEdit="1"/>
              </p:cNvSpPr>
              <p:nvPr/>
            </p:nvSpPr>
            <p:spPr>
              <a:xfrm>
                <a:off x="449989" y="5179174"/>
                <a:ext cx="1138556" cy="729692"/>
              </a:xfrm>
              <a:prstGeom prst="rect">
                <a:avLst/>
              </a:prstGeom>
              <a:blipFill>
                <a:blip r:embed="rId5"/>
                <a:stretch>
                  <a:fillRect l="-8556" r="-8556" b="-5882"/>
                </a:stretch>
              </a:blipFill>
            </p:spPr>
            <p:txBody>
              <a:bodyPr/>
              <a:lstStyle/>
              <a:p>
                <a:r>
                  <a:rPr lang="zh-CN" altLang="en-US">
                    <a:noFill/>
                  </a:rPr>
                  <a:t> </a:t>
                </a:r>
              </a:p>
            </p:txBody>
          </p:sp>
        </mc:Fallback>
      </mc:AlternateContent>
      <p:sp>
        <p:nvSpPr>
          <p:cNvPr id="13" name="文本框 12">
            <a:extLst>
              <a:ext uri="{FF2B5EF4-FFF2-40B4-BE49-F238E27FC236}">
                <a16:creationId xmlns:a16="http://schemas.microsoft.com/office/drawing/2014/main" id="{D4CF5200-1142-D4EE-8C11-2B4EF3A2D83B}"/>
              </a:ext>
            </a:extLst>
          </p:cNvPr>
          <p:cNvSpPr txBox="1"/>
          <p:nvPr/>
        </p:nvSpPr>
        <p:spPr>
          <a:xfrm>
            <a:off x="449989" y="5888098"/>
            <a:ext cx="2542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反比例函数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4" name="文本框 13">
            <a:extLst>
              <a:ext uri="{FF2B5EF4-FFF2-40B4-BE49-F238E27FC236}">
                <a16:creationId xmlns:a16="http://schemas.microsoft.com/office/drawing/2014/main" id="{9F7DAD47-E8EE-9BF0-4377-38B212CDA08F}"/>
              </a:ext>
            </a:extLst>
          </p:cNvPr>
          <p:cNvSpPr txBox="1"/>
          <p:nvPr/>
        </p:nvSpPr>
        <p:spPr>
          <a:xfrm>
            <a:off x="449989" y="6367401"/>
            <a:ext cx="2067624"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linds(horizontal)">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blinds(horizontal)">
                                      <p:cBhvr>
                                        <p:cTn id="22" dur="500"/>
                                        <p:tgtEl>
                                          <p:spTgt spid="1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linds(horizontal)">
                                      <p:cBhvr>
                                        <p:cTn id="27" dur="500"/>
                                        <p:tgtEl>
                                          <p:spTgt spid="1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blinds(horizontal)">
                                      <p:cBhvr>
                                        <p:cTn id="3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0" grpId="0" build="allAtOnce"/>
      <p:bldP spid="11" grpId="0" build="allAtOnce"/>
      <p:bldP spid="12" grpId="0" build="allAtOnce"/>
      <p:bldP spid="13" grpId="0" build="allAtOnce"/>
      <p:bldP spid="1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38" name="yt_shape_11838"/>
          <p:cNvSpPr txBox="1"/>
          <p:nvPr/>
        </p:nvSpPr>
        <p:spPr>
          <a:xfrm>
            <a:off x="540000" y="931217"/>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1837" name="yt_image_11837" title="H_50.9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31217"/>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1840" name="yt_shape_11840"/>
          <p:cNvSpPr txBox="1"/>
          <p:nvPr/>
        </p:nvSpPr>
        <p:spPr>
          <a:xfrm>
            <a:off x="540119" y="1628800"/>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核心素养</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楷体" pitchFamily="24"/>
              </a:rPr>
              <a:t>运算能力</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为了切实保护长江生态环境，长江实施全面禁渔</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禁渔后，某水库自然生态养殖的鱼在市场上热销，经销商老李每天从该水库购进草鱼和鲢鱼进行销售，两种鱼的进价和售价如表所示：</a:t>
            </a:r>
          </a:p>
        </p:txBody>
      </p:sp>
      <p:graphicFrame>
        <p:nvGraphicFramePr>
          <p:cNvPr id="5" name="yt_table_11841" title="H_187.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30824772"/>
              </p:ext>
            </p:extLst>
          </p:nvPr>
        </p:nvGraphicFramePr>
        <p:xfrm>
          <a:off x="540000" y="3160224"/>
          <a:ext cx="11111998" cy="2377440"/>
        </p:xfrm>
        <a:graphic>
          <a:graphicData uri="http://schemas.openxmlformats.org/drawingml/2006/table">
            <a:tbl>
              <a:tblPr>
                <a:tableStyleId>{5940675A-B579-460E-94D1-54222C63F5DA}</a:tableStyleId>
              </a:tblPr>
              <a:tblGrid>
                <a:gridCol w="671305">
                  <a:extLst>
                    <a:ext uri="{9D8B030D-6E8A-4147-A177-3AD203B41FA5}">
                      <a16:colId xmlns:a16="http://schemas.microsoft.com/office/drawing/2014/main" val="20000"/>
                    </a:ext>
                  </a:extLst>
                </a:gridCol>
                <a:gridCol w="2646665">
                  <a:extLst>
                    <a:ext uri="{9D8B030D-6E8A-4147-A177-3AD203B41FA5}">
                      <a16:colId xmlns:a16="http://schemas.microsoft.com/office/drawing/2014/main" val="20001"/>
                    </a:ext>
                  </a:extLst>
                </a:gridCol>
                <a:gridCol w="4002357">
                  <a:extLst>
                    <a:ext uri="{9D8B030D-6E8A-4147-A177-3AD203B41FA5}">
                      <a16:colId xmlns:a16="http://schemas.microsoft.com/office/drawing/2014/main" val="20002"/>
                    </a:ext>
                  </a:extLst>
                </a:gridCol>
                <a:gridCol w="3791671">
                  <a:extLst>
                    <a:ext uri="{9D8B030D-6E8A-4147-A177-3AD203B41FA5}">
                      <a16:colId xmlns:a16="http://schemas.microsoft.com/office/drawing/2014/main" val="20003"/>
                    </a:ext>
                  </a:extLst>
                </a:gridCol>
              </a:tblGrid>
              <a:tr h="448759">
                <a:tc>
                  <a:txBody>
                    <a:bodyPr/>
                    <a:lstStyle/>
                    <a:p>
                      <a:pPr algn="ctr" eaLnBrk="1" fontAlgn="ctr" latinLnBrk="0" hangingPunct="0">
                        <a:lnSpc>
                          <a:spcPct val="110000"/>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zh-CN" altLang="zh-CN" sz="2400" b="0" i="0" u="none">
                          <a:solidFill>
                            <a:srgbClr val="000000"/>
                          </a:solidFill>
                          <a:effectLst/>
                          <a:latin typeface="白正" pitchFamily="24"/>
                          <a:ea typeface="宋体" pitchFamily="24"/>
                        </a:rPr>
                        <a:t>进价</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元</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斤</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gridSpan="2">
                  <a:txBody>
                    <a:bodyPr/>
                    <a:lstStyle/>
                    <a:p>
                      <a:pPr algn="ctr" eaLnBrk="1" fontAlgn="ctr" latinLnBrk="0" hangingPunct="0">
                        <a:lnSpc>
                          <a:spcPct val="110000"/>
                        </a:lnSpc>
                      </a:pPr>
                      <a:r>
                        <a:rPr lang="zh-CN" altLang="zh-CN" sz="2400" b="0" i="0" u="none">
                          <a:solidFill>
                            <a:srgbClr val="000000"/>
                          </a:solidFill>
                          <a:effectLst/>
                          <a:latin typeface="白正" pitchFamily="24"/>
                          <a:ea typeface="宋体" pitchFamily="24"/>
                        </a:rPr>
                        <a:t>售价</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元</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斤</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hMerge="1">
                  <a:txBody>
                    <a:bodyPr/>
                    <a:lstStyle/>
                    <a:p>
                      <a:pPr fontAlgn="ctr">
                        <a:lnSpc>
                          <a:spcPct val="129999"/>
                        </a:lnSpc>
                      </a:pPr>
                      <a:endParaRPr/>
                    </a:p>
                  </a:txBody>
                  <a:tcPr/>
                </a:tc>
                <a:extLst>
                  <a:ext uri="{0D108BD9-81ED-4DB2-BD59-A6C34878D82A}">
                    <a16:rowId xmlns:a16="http://schemas.microsoft.com/office/drawing/2014/main" val="10000"/>
                  </a:ext>
                </a:extLst>
              </a:tr>
              <a:tr h="820147">
                <a:tc>
                  <a:txBody>
                    <a:bodyPr/>
                    <a:lstStyle/>
                    <a:p>
                      <a:pPr algn="ctr" eaLnBrk="1" fontAlgn="ctr" latinLnBrk="0" hangingPunct="0">
                        <a:lnSpc>
                          <a:spcPct val="110000"/>
                        </a:lnSpc>
                      </a:pPr>
                      <a:r>
                        <a:rPr lang="zh-CN" altLang="zh-CN" sz="2400" b="0" i="0" u="none">
                          <a:solidFill>
                            <a:srgbClr val="000000"/>
                          </a:solidFill>
                          <a:effectLst/>
                          <a:latin typeface="白正" pitchFamily="24"/>
                          <a:ea typeface="宋体" pitchFamily="24"/>
                        </a:rPr>
                        <a:t>鲢鱼</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en-US" altLang="zh-CN" sz="2400" b="0" i="0" u="none">
                          <a:solidFill>
                            <a:srgbClr val="000000"/>
                          </a:solidFill>
                          <a:effectLst/>
                          <a:latin typeface="Times New Roman" pitchFamily="24"/>
                          <a:ea typeface="Times New Roman"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gridSpan="2">
                  <a:txBody>
                    <a:bodyPr/>
                    <a:lstStyle/>
                    <a:p>
                      <a:pPr algn="ctr" eaLnBrk="1" fontAlgn="ctr" latinLnBrk="0" hangingPunct="0">
                        <a:lnSpc>
                          <a:spcPct val="110000"/>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hMerge="1">
                  <a:txBody>
                    <a:bodyPr/>
                    <a:lstStyle/>
                    <a:p>
                      <a:pPr fontAlgn="ctr">
                        <a:lnSpc>
                          <a:spcPct val="129999"/>
                        </a:lnSpc>
                      </a:pPr>
                      <a:endParaRPr/>
                    </a:p>
                  </a:txBody>
                  <a:tcPr/>
                </a:tc>
                <a:extLst>
                  <a:ext uri="{0D108BD9-81ED-4DB2-BD59-A6C34878D82A}">
                    <a16:rowId xmlns:a16="http://schemas.microsoft.com/office/drawing/2014/main" val="10001"/>
                  </a:ext>
                </a:extLst>
              </a:tr>
              <a:tr h="448759">
                <a:tc rowSpan="2">
                  <a:txBody>
                    <a:bodyPr/>
                    <a:lstStyle/>
                    <a:p>
                      <a:pPr algn="ctr" eaLnBrk="1" fontAlgn="ctr" latinLnBrk="0" hangingPunct="0">
                        <a:lnSpc>
                          <a:spcPct val="110000"/>
                        </a:lnSpc>
                      </a:pPr>
                      <a:r>
                        <a:rPr lang="zh-CN" altLang="zh-CN" sz="2400" b="0" i="0" u="none">
                          <a:solidFill>
                            <a:srgbClr val="000000"/>
                          </a:solidFill>
                          <a:effectLst/>
                          <a:latin typeface="白正" pitchFamily="24"/>
                          <a:ea typeface="宋体" pitchFamily="24"/>
                        </a:rPr>
                        <a:t>草鱼</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rowSpan="2">
                  <a:txBody>
                    <a:bodyPr/>
                    <a:lstStyle/>
                    <a:p>
                      <a:pPr algn="ctr" eaLnBrk="1" fontAlgn="ctr" latinLnBrk="0" hangingPunct="0">
                        <a:lnSpc>
                          <a:spcPct val="110000"/>
                        </a:lnSpc>
                      </a:pPr>
                      <a:r>
                        <a:rPr lang="en-US" altLang="zh-CN" sz="2400" b="0" i="0" u="none">
                          <a:solidFill>
                            <a:srgbClr val="000000"/>
                          </a:solidFill>
                          <a:effectLst/>
                          <a:latin typeface="Times New Roman" pitchFamily="24"/>
                          <a:ea typeface="Times New Roman"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l" eaLnBrk="1" fontAlgn="ctr" latinLnBrk="0" hangingPunct="0">
                        <a:lnSpc>
                          <a:spcPct val="110000"/>
                        </a:lnSpc>
                      </a:pPr>
                      <a:r>
                        <a:rPr lang="zh-CN" altLang="zh-CN" sz="2400" b="0" i="0" u="none">
                          <a:solidFill>
                            <a:srgbClr val="000000"/>
                          </a:solidFill>
                          <a:effectLst/>
                          <a:latin typeface="白正" pitchFamily="24"/>
                          <a:ea typeface="宋体" pitchFamily="24"/>
                        </a:rPr>
                        <a:t>销量不超过</a:t>
                      </a:r>
                      <a:r>
                        <a:rPr lang="en-US" altLang="zh-CN" sz="2400" b="0" i="0" u="none">
                          <a:solidFill>
                            <a:srgbClr val="000000"/>
                          </a:solidFill>
                          <a:effectLst/>
                          <a:latin typeface="Times New Roman" pitchFamily="24"/>
                          <a:ea typeface="Times New Roman" pitchFamily="24"/>
                        </a:rPr>
                        <a:t>200</a:t>
                      </a:r>
                      <a:r>
                        <a:rPr lang="zh-CN" altLang="zh-CN" sz="2400" b="0" i="0" u="none">
                          <a:solidFill>
                            <a:srgbClr val="000000"/>
                          </a:solidFill>
                          <a:effectLst/>
                          <a:latin typeface="白正" pitchFamily="24"/>
                          <a:ea typeface="宋体" pitchFamily="24"/>
                        </a:rPr>
                        <a:t>斤的部分</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l" eaLnBrk="1" fontAlgn="ctr" latinLnBrk="0" hangingPunct="0">
                        <a:lnSpc>
                          <a:spcPct val="110000"/>
                        </a:lnSpc>
                      </a:pPr>
                      <a:r>
                        <a:rPr lang="zh-CN" altLang="zh-CN" sz="2400" b="0" i="0" u="none">
                          <a:solidFill>
                            <a:srgbClr val="000000"/>
                          </a:solidFill>
                          <a:effectLst/>
                          <a:latin typeface="白正" pitchFamily="24"/>
                          <a:ea typeface="宋体" pitchFamily="24"/>
                        </a:rPr>
                        <a:t>销量超过</a:t>
                      </a:r>
                      <a:r>
                        <a:rPr lang="en-US" altLang="zh-CN" sz="2400" b="0" i="0" u="none">
                          <a:solidFill>
                            <a:srgbClr val="000000"/>
                          </a:solidFill>
                          <a:effectLst/>
                          <a:latin typeface="Times New Roman" pitchFamily="24"/>
                          <a:ea typeface="Times New Roman" pitchFamily="24"/>
                        </a:rPr>
                        <a:t>200</a:t>
                      </a:r>
                      <a:r>
                        <a:rPr lang="zh-CN" altLang="zh-CN" sz="2400" b="0" i="0" u="none">
                          <a:solidFill>
                            <a:srgbClr val="000000"/>
                          </a:solidFill>
                          <a:effectLst/>
                          <a:latin typeface="白正" pitchFamily="24"/>
                          <a:ea typeface="宋体" pitchFamily="24"/>
                        </a:rPr>
                        <a:t>斤的部分</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48759">
                <a:tc vMerge="1">
                  <a:txBody>
                    <a:bodyPr/>
                    <a:lstStyle/>
                    <a:p>
                      <a:pPr algn="l" eaLnBrk="1" fontAlgn="ctr" latinLnBrk="0" hangingPunct="0">
                        <a:lnSpc>
                          <a:spcPct val="129999"/>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vMerge="1">
                  <a:txBody>
                    <a:bodyPr/>
                    <a:lstStyle/>
                    <a:p>
                      <a:pPr algn="l" eaLnBrk="1" fontAlgn="ctr" latinLnBrk="0" hangingPunct="0">
                        <a:lnSpc>
                          <a:spcPct val="129999"/>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en-US" altLang="zh-CN" sz="2400" b="0" i="0" u="none">
                          <a:solidFill>
                            <a:srgbClr val="000000"/>
                          </a:solidFill>
                          <a:effectLst/>
                          <a:latin typeface="Times New Roman" pitchFamily="24"/>
                          <a:ea typeface="Times New Roman"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10000"/>
                        </a:lnSpc>
                      </a:pPr>
                      <a:r>
                        <a:rPr lang="en-US" altLang="zh-CN" sz="2400" b="0" i="0" u="none" dirty="0">
                          <a:solidFill>
                            <a:srgbClr val="000000"/>
                          </a:solidFill>
                          <a:effectLst/>
                          <a:latin typeface="Times New Roman" pitchFamily="24"/>
                          <a:ea typeface="Times New Roman" pitchFamily="24"/>
                        </a:rPr>
                        <a:t>8.5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bl>
          </a:graphicData>
        </a:graphic>
      </p:graphicFrame>
      <p:sp>
        <p:nvSpPr>
          <p:cNvPr id="6" name="yt_shape_11843"/>
          <p:cNvSpPr txBox="1"/>
          <p:nvPr/>
        </p:nvSpPr>
        <p:spPr>
          <a:xfrm>
            <a:off x="540119" y="5673866"/>
            <a:ext cx="11111999" cy="812530"/>
          </a:xfrm>
          <a:prstGeom prst="rect">
            <a:avLst/>
          </a:prstGeom>
        </p:spPr>
        <p:txBody>
          <a:bodyPr vert="horz" wrap="square" lIns="0" tIns="0" rIns="0" bIns="0" rtlCol="0">
            <a:spAutoFit/>
          </a:bodyPr>
          <a:lstStyle/>
          <a:p>
            <a:pPr algn="l" eaLnBrk="1" latinLnBrk="0" hangingPunct="0">
              <a:lnSpc>
                <a:spcPct val="110000"/>
              </a:lnSpc>
            </a:pPr>
            <a:r>
              <a:rPr lang="zh-CN" altLang="zh-CN" sz="2400" b="0" i="0" u="none" dirty="0">
                <a:solidFill>
                  <a:srgbClr val="000000"/>
                </a:solidFill>
                <a:effectLst/>
                <a:latin typeface="白正" pitchFamily="24"/>
                <a:ea typeface="宋体" pitchFamily="24"/>
              </a:rPr>
              <a:t>已知老李购进</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白正" pitchFamily="24"/>
                <a:ea typeface="宋体" pitchFamily="24"/>
              </a:rPr>
              <a:t>斤鲢鱼和</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白正" pitchFamily="24"/>
                <a:ea typeface="宋体" pitchFamily="24"/>
              </a:rPr>
              <a:t>斤草鱼需要</a:t>
            </a:r>
            <a:r>
              <a:rPr lang="en-US" altLang="zh-CN" sz="2400" b="0" i="0" u="none" dirty="0">
                <a:solidFill>
                  <a:srgbClr val="000000"/>
                </a:solidFill>
                <a:effectLst/>
                <a:latin typeface="Times New Roman" pitchFamily="24"/>
                <a:ea typeface="Times New Roman" pitchFamily="24"/>
              </a:rPr>
              <a:t>160</a:t>
            </a:r>
            <a:r>
              <a:rPr lang="zh-CN" altLang="zh-CN" sz="2400" b="0" i="0" u="none" dirty="0">
                <a:solidFill>
                  <a:srgbClr val="000000"/>
                </a:solidFill>
                <a:effectLst/>
                <a:latin typeface="白正" pitchFamily="24"/>
                <a:ea typeface="宋体" pitchFamily="24"/>
              </a:rPr>
              <a:t>元，购进</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白正" pitchFamily="24"/>
                <a:ea typeface="宋体" pitchFamily="24"/>
              </a:rPr>
              <a:t>斤鲢鱼和</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白正" pitchFamily="24"/>
                <a:ea typeface="宋体" pitchFamily="24"/>
              </a:rPr>
              <a:t>斤草鱼需要</a:t>
            </a:r>
            <a:r>
              <a:rPr lang="en-US" altLang="zh-CN" sz="2400" b="0" i="0" u="none" dirty="0">
                <a:solidFill>
                  <a:srgbClr val="000000"/>
                </a:solidFill>
                <a:effectLst/>
                <a:latin typeface="Times New Roman" pitchFamily="24"/>
                <a:ea typeface="Times New Roman" pitchFamily="24"/>
              </a:rPr>
              <a:t>140</a:t>
            </a:r>
            <a:r>
              <a:rPr lang="zh-CN" altLang="zh-CN" sz="2400" b="0" i="0" u="none" dirty="0">
                <a:solidFill>
                  <a:srgbClr val="000000"/>
                </a:solidFill>
                <a:effectLst/>
                <a:latin typeface="白正" pitchFamily="24"/>
                <a:ea typeface="宋体" pitchFamily="24"/>
              </a:rPr>
              <a:t>元</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10000"/>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的值分别是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A</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a:t>
            </a:r>
            <a:r>
              <a:rPr lang="zh-CN" altLang="zh-CN" sz="2400" b="0" i="0" u="sng" dirty="0">
                <a:solidFill>
                  <a:srgbClr val="FF0000">
                    <a:alpha val="0"/>
                  </a:srgbClr>
                </a:solidFill>
                <a:effectLst/>
                <a:uFill>
                  <a:solidFill>
                    <a:srgbClr val="000000"/>
                  </a:solidFill>
                </a:uFill>
                <a:latin typeface="白正" pitchFamily="24"/>
                <a:ea typeface="楷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B</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6</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smtClean="0">
                <a:solidFill>
                  <a:srgbClr val="000000"/>
                </a:solidFill>
                <a:effectLst/>
                <a:latin typeface="白正" pitchFamily="24"/>
                <a:ea typeface="宋体" pitchFamily="24"/>
              </a:rPr>
              <a:t>；</a:t>
            </a:r>
            <a:endParaRPr lang="zh-CN" altLang="zh-CN" sz="2400" b="0" i="0" u="none" dirty="0">
              <a:solidFill>
                <a:srgbClr val="000000"/>
              </a:solidFill>
              <a:effectLst/>
              <a:latin typeface="白正" pitchFamily="24"/>
              <a:ea typeface="宋体" pitchFamily="24"/>
            </a:endParaRPr>
          </a:p>
        </p:txBody>
      </p:sp>
      <p:sp>
        <p:nvSpPr>
          <p:cNvPr id="7" name="文本框 6">
            <a:extLst>
              <a:ext uri="{FF2B5EF4-FFF2-40B4-BE49-F238E27FC236}">
                <a16:creationId xmlns:a16="http://schemas.microsoft.com/office/drawing/2014/main" id="{57BC02AB-2EA3-9209-E408-D9599C73B02C}"/>
              </a:ext>
            </a:extLst>
          </p:cNvPr>
          <p:cNvSpPr txBox="1"/>
          <p:nvPr/>
        </p:nvSpPr>
        <p:spPr>
          <a:xfrm>
            <a:off x="3769571" y="6029396"/>
            <a:ext cx="2127949" cy="495948"/>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A</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B</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6</a:t>
            </a: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cs typeface="+mn-cs"/>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1941</Words>
  <Application>Microsoft Office PowerPoint</Application>
  <PresentationFormat>宽屏</PresentationFormat>
  <Paragraphs>113</Paragraphs>
  <Slides>12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Finished</vt:lpstr>
      <vt:lpstr>白正</vt:lpstr>
      <vt:lpstr>等线 Light</vt:lpstr>
      <vt:lpstr>黑体</vt:lpstr>
      <vt:lpstr>楷体</vt:lpstr>
      <vt:lpstr>宋体</vt:lpstr>
      <vt:lpstr>微软雅黑</vt:lpstr>
      <vt:lpstr>Arial</vt:lpstr>
      <vt:lpstr>Book Antiqua</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DELL</cp:lastModifiedBy>
  <cp:revision>48</cp:revision>
  <dcterms:created xsi:type="dcterms:W3CDTF">2023-05-05T05:33:04Z</dcterms:created>
  <dcterms:modified xsi:type="dcterms:W3CDTF">2023-11-02T10:58:46Z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