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1" r:id="rId5"/>
    <p:sldId id="391" r:id="rId6"/>
    <p:sldId id="377" r:id="rId7"/>
    <p:sldId id="380" r:id="rId8"/>
    <p:sldId id="382" r:id="rId9"/>
    <p:sldId id="384" r:id="rId10"/>
    <p:sldId id="385" r:id="rId11"/>
    <p:sldId id="390" r:id="rId12"/>
    <p:sldId id="386" r:id="rId13"/>
    <p:sldId id="393" r:id="rId14"/>
    <p:sldId id="388" r:id="rId15"/>
    <p:sldId id="394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04248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3" name="yt_shape_11973"/>
          <p:cNvSpPr txBox="1"/>
          <p:nvPr/>
        </p:nvSpPr>
        <p:spPr>
          <a:xfrm>
            <a:off x="540000" y="1845622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972" name="yt_image_11972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562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5" name="yt_shape_11975"/>
          <p:cNvSpPr txBox="1"/>
          <p:nvPr/>
        </p:nvSpPr>
        <p:spPr>
          <a:xfrm>
            <a:off x="540119" y="2543205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有两组对边分别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的四边形叫做平行四边形，以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为顶点的平行四边形可以记为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平行四边形的性质定理：平行四边形的对边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，平行四边形的对角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100" b="0" i="0" spc="-100" dirty="0" smtClean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两条直线平行，其中一条直线上的任一点到另一条直线的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距离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，叫做这两条平行线之间的距离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平行线之间的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距离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处处相等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CE55E4-F09B-67DD-840F-0E0B089562C8}"/>
              </a:ext>
            </a:extLst>
          </p:cNvPr>
          <p:cNvSpPr txBox="1"/>
          <p:nvPr/>
        </p:nvSpPr>
        <p:spPr>
          <a:xfrm>
            <a:off x="3117108" y="249639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B0E8F1-A9F6-6ECE-E415-B4923EFB0A89}"/>
              </a:ext>
            </a:extLst>
          </p:cNvPr>
          <p:cNvSpPr txBox="1"/>
          <p:nvPr/>
        </p:nvSpPr>
        <p:spPr>
          <a:xfrm>
            <a:off x="3193308" y="2971887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79A466-76D1-8DD9-9E77-DAC8535F9556}"/>
              </a:ext>
            </a:extLst>
          </p:cNvPr>
          <p:cNvSpPr txBox="1"/>
          <p:nvPr/>
        </p:nvSpPr>
        <p:spPr>
          <a:xfrm>
            <a:off x="6774707" y="344737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BE2B7E-5D9C-6F50-7A50-E4A337851C88}"/>
              </a:ext>
            </a:extLst>
          </p:cNvPr>
          <p:cNvSpPr txBox="1"/>
          <p:nvPr/>
        </p:nvSpPr>
        <p:spPr>
          <a:xfrm>
            <a:off x="10521083" y="3447375"/>
            <a:ext cx="75949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</a:t>
            </a:r>
            <a:r>
              <a:rPr kumimoji="0" lang="zh-CN" altLang="en-US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9A9266-D74E-275E-B5C5-92444CCBCAD0}"/>
              </a:ext>
            </a:extLst>
          </p:cNvPr>
          <p:cNvSpPr txBox="1"/>
          <p:nvPr/>
        </p:nvSpPr>
        <p:spPr>
          <a:xfrm>
            <a:off x="8603507" y="39106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距离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62A6F9-7057-9352-DB2E-9C2BE1716D96}"/>
              </a:ext>
            </a:extLst>
          </p:cNvPr>
          <p:cNvSpPr txBox="1"/>
          <p:nvPr/>
        </p:nvSpPr>
        <p:spPr>
          <a:xfrm>
            <a:off x="5098308" y="43861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120" y="11650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32" name="yt_image_12032" title="H_103.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2276872"/>
            <a:ext cx="254203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4" name="yt_shape_12034"/>
          <p:cNvSpPr txBox="1"/>
          <p:nvPr/>
        </p:nvSpPr>
        <p:spPr>
          <a:xfrm>
            <a:off x="540000" y="2096713"/>
            <a:ext cx="30953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82DBBC-E740-DA1A-4C31-01D18939A45E}"/>
              </a:ext>
            </a:extLst>
          </p:cNvPr>
          <p:cNvSpPr txBox="1"/>
          <p:nvPr/>
        </p:nvSpPr>
        <p:spPr>
          <a:xfrm>
            <a:off x="449989" y="2535061"/>
            <a:ext cx="5676011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84B0BB-2602-2949-E8F5-A36B18C2DB54}"/>
              </a:ext>
            </a:extLst>
          </p:cNvPr>
          <p:cNvSpPr txBox="1"/>
          <p:nvPr/>
        </p:nvSpPr>
        <p:spPr>
          <a:xfrm>
            <a:off x="449989" y="3010549"/>
            <a:ext cx="3631311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9B6F6-0A37-BD13-2F49-8574CAB2EE14}"/>
              </a:ext>
            </a:extLst>
          </p:cNvPr>
          <p:cNvSpPr txBox="1"/>
          <p:nvPr/>
        </p:nvSpPr>
        <p:spPr>
          <a:xfrm>
            <a:off x="449989" y="3486037"/>
            <a:ext cx="5279136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5CA510-1997-FB83-3ADE-9451088727C3}"/>
              </a:ext>
            </a:extLst>
          </p:cNvPr>
          <p:cNvSpPr txBox="1"/>
          <p:nvPr/>
        </p:nvSpPr>
        <p:spPr>
          <a:xfrm>
            <a:off x="449989" y="3961525"/>
            <a:ext cx="5450014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07B5F0-75B3-38BF-EBC3-62A642EE613E}"/>
              </a:ext>
            </a:extLst>
          </p:cNvPr>
          <p:cNvSpPr txBox="1"/>
          <p:nvPr/>
        </p:nvSpPr>
        <p:spPr>
          <a:xfrm>
            <a:off x="449989" y="4437013"/>
            <a:ext cx="4096448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28FD87-AE35-B9C8-6DBD-3ED4C217A897}"/>
              </a:ext>
            </a:extLst>
          </p:cNvPr>
          <p:cNvSpPr txBox="1"/>
          <p:nvPr/>
        </p:nvSpPr>
        <p:spPr>
          <a:xfrm>
            <a:off x="449989" y="4912501"/>
            <a:ext cx="3410648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DD7686-BD43-D0DB-EF80-1344D5FB5A83}"/>
              </a:ext>
            </a:extLst>
          </p:cNvPr>
          <p:cNvSpPr txBox="1"/>
          <p:nvPr/>
        </p:nvSpPr>
        <p:spPr>
          <a:xfrm>
            <a:off x="449989" y="5387989"/>
            <a:ext cx="2242249" cy="5689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FB6E64-8778-6586-AE2F-7E88A14921CF}"/>
              </a:ext>
            </a:extLst>
          </p:cNvPr>
          <p:cNvSpPr txBox="1"/>
          <p:nvPr/>
        </p:nvSpPr>
        <p:spPr>
          <a:xfrm>
            <a:off x="449989" y="5863465"/>
            <a:ext cx="1620965" cy="5178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7" name="yt_shape_12037"/>
          <p:cNvSpPr txBox="1"/>
          <p:nvPr/>
        </p:nvSpPr>
        <p:spPr>
          <a:xfrm>
            <a:off x="540000" y="1497712"/>
            <a:ext cx="416460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EAB.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EAB.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同理可得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0CAFA2-7014-5064-016D-6F8E91F6DA65}"/>
              </a:ext>
            </a:extLst>
          </p:cNvPr>
          <p:cNvSpPr txBox="1"/>
          <p:nvPr/>
        </p:nvSpPr>
        <p:spPr>
          <a:xfrm>
            <a:off x="449989" y="1450906"/>
            <a:ext cx="421176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203906-3228-0438-7C51-B140EB3347D7}"/>
              </a:ext>
            </a:extLst>
          </p:cNvPr>
          <p:cNvSpPr txBox="1"/>
          <p:nvPr/>
        </p:nvSpPr>
        <p:spPr>
          <a:xfrm>
            <a:off x="449989" y="1926394"/>
            <a:ext cx="399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633B0E-0903-6650-0C70-86420C9452D5}"/>
              </a:ext>
            </a:extLst>
          </p:cNvPr>
          <p:cNvSpPr txBox="1"/>
          <p:nvPr/>
        </p:nvSpPr>
        <p:spPr>
          <a:xfrm>
            <a:off x="449989" y="2401882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2EAF86-69A0-9E50-4A1E-87F352D132F5}"/>
              </a:ext>
            </a:extLst>
          </p:cNvPr>
          <p:cNvSpPr txBox="1"/>
          <p:nvPr/>
        </p:nvSpPr>
        <p:spPr>
          <a:xfrm>
            <a:off x="449989" y="2877370"/>
            <a:ext cx="305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AC047F-37E1-2F10-0C18-2F15786832BC}"/>
              </a:ext>
            </a:extLst>
          </p:cNvPr>
          <p:cNvSpPr txBox="1"/>
          <p:nvPr/>
        </p:nvSpPr>
        <p:spPr>
          <a:xfrm>
            <a:off x="449989" y="3352858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50B629-F0E3-79E6-4CEF-964BF72F0F71}"/>
              </a:ext>
            </a:extLst>
          </p:cNvPr>
          <p:cNvSpPr txBox="1"/>
          <p:nvPr/>
        </p:nvSpPr>
        <p:spPr>
          <a:xfrm>
            <a:off x="449989" y="3828346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8A7985-EC4E-FEA3-53C7-E0244DC50E70}"/>
              </a:ext>
            </a:extLst>
          </p:cNvPr>
          <p:cNvSpPr txBox="1"/>
          <p:nvPr/>
        </p:nvSpPr>
        <p:spPr>
          <a:xfrm>
            <a:off x="449989" y="4303834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9D33A5-8891-AD35-F93B-070BBA3DD520}"/>
              </a:ext>
            </a:extLst>
          </p:cNvPr>
          <p:cNvSpPr txBox="1"/>
          <p:nvPr/>
        </p:nvSpPr>
        <p:spPr>
          <a:xfrm>
            <a:off x="449989" y="4779322"/>
            <a:ext cx="2559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同理可得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1BF977-0394-B546-DE29-6B6848FE50B7}"/>
              </a:ext>
            </a:extLst>
          </p:cNvPr>
          <p:cNvSpPr txBox="1"/>
          <p:nvPr/>
        </p:nvSpPr>
        <p:spPr>
          <a:xfrm>
            <a:off x="449989" y="5254810"/>
            <a:ext cx="430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1B7C7B-93F1-5320-70F6-83B74D98CA81}"/>
              </a:ext>
            </a:extLst>
          </p:cNvPr>
          <p:cNvSpPr txBox="1"/>
          <p:nvPr/>
        </p:nvSpPr>
        <p:spPr>
          <a:xfrm>
            <a:off x="449989" y="5730298"/>
            <a:ext cx="16209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035">
            <a:extLst>
              <a:ext uri="{FF2B5EF4-FFF2-40B4-BE49-F238E27FC236}">
                <a16:creationId xmlns:a16="http://schemas.microsoft.com/office/drawing/2014/main" id="{D34A4063-EDC3-A3B7-AA19-EF7D674B129F}"/>
              </a:ext>
            </a:extLst>
          </p:cNvPr>
          <p:cNvSpPr txBox="1"/>
          <p:nvPr/>
        </p:nvSpPr>
        <p:spPr>
          <a:xfrm>
            <a:off x="540000" y="1052736"/>
            <a:ext cx="5942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的大小关系，并说明理由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4" name="yt_image_12032" title="H_103.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2276872"/>
            <a:ext cx="254203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9" name="yt_shape_12039"/>
          <p:cNvSpPr txBox="1"/>
          <p:nvPr/>
        </p:nvSpPr>
        <p:spPr>
          <a:xfrm>
            <a:off x="540000" y="1621307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038" name="yt_image_12038" title="H_50.9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920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1" name="yt_shape_12041"/>
          <p:cNvSpPr txBox="1"/>
          <p:nvPr/>
        </p:nvSpPr>
        <p:spPr>
          <a:xfrm>
            <a:off x="540119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上的一点，连结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042" name="yt_image_12042" title="H_132.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668591"/>
            <a:ext cx="2571750" cy="168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4" name="yt_shape_12044"/>
          <p:cNvSpPr txBox="1"/>
          <p:nvPr/>
        </p:nvSpPr>
        <p:spPr>
          <a:xfrm>
            <a:off x="540000" y="2580599"/>
            <a:ext cx="502701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123B1C-9BB5-72DE-6C19-73883EF7191B}"/>
              </a:ext>
            </a:extLst>
          </p:cNvPr>
          <p:cNvSpPr txBox="1"/>
          <p:nvPr/>
        </p:nvSpPr>
        <p:spPr>
          <a:xfrm>
            <a:off x="449989" y="2967700"/>
            <a:ext cx="424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4C826A-24C5-270C-E73A-ACFEE363BD87}"/>
              </a:ext>
            </a:extLst>
          </p:cNvPr>
          <p:cNvSpPr txBox="1"/>
          <p:nvPr/>
        </p:nvSpPr>
        <p:spPr>
          <a:xfrm>
            <a:off x="449989" y="3443188"/>
            <a:ext cx="319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68DB80-C307-9762-FCD7-CF957CF93122}"/>
              </a:ext>
            </a:extLst>
          </p:cNvPr>
          <p:cNvSpPr txBox="1"/>
          <p:nvPr/>
        </p:nvSpPr>
        <p:spPr>
          <a:xfrm>
            <a:off x="449989" y="3918676"/>
            <a:ext cx="468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C621C7-D6C1-28C2-0312-80A1725ECBF4}"/>
              </a:ext>
            </a:extLst>
          </p:cNvPr>
          <p:cNvSpPr txBox="1"/>
          <p:nvPr/>
        </p:nvSpPr>
        <p:spPr>
          <a:xfrm>
            <a:off x="449989" y="4394164"/>
            <a:ext cx="239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BF64A6-B17D-82B3-398C-B8C138B9C9BF}"/>
              </a:ext>
            </a:extLst>
          </p:cNvPr>
          <p:cNvSpPr txBox="1"/>
          <p:nvPr/>
        </p:nvSpPr>
        <p:spPr>
          <a:xfrm>
            <a:off x="449989" y="4869652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09168B1-CB0F-670D-7EEC-C178A03CC063}"/>
                  </a:ext>
                </a:extLst>
              </p:cNvPr>
              <p:cNvSpPr txBox="1"/>
              <p:nvPr/>
            </p:nvSpPr>
            <p:spPr>
              <a:xfrm>
                <a:off x="449989" y="5345140"/>
                <a:ext cx="5101145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由勾股定理得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09168B1-CB0F-670D-7EEC-C178A03CC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5140"/>
                <a:ext cx="5101145" cy="568783"/>
              </a:xfrm>
              <a:prstGeom prst="rect">
                <a:avLst/>
              </a:prstGeom>
              <a:blipFill>
                <a:blip r:embed="rId4"/>
                <a:stretch>
                  <a:fillRect l="-1912" r="-1912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BC59814-DC07-F3CA-6B8B-0FF02E654FFD}"/>
              </a:ext>
            </a:extLst>
          </p:cNvPr>
          <p:cNvSpPr txBox="1"/>
          <p:nvPr/>
        </p:nvSpPr>
        <p:spPr>
          <a:xfrm>
            <a:off x="449989" y="1269478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AAEFF5-F17A-E89F-B89A-AEA1296FC753}"/>
              </a:ext>
            </a:extLst>
          </p:cNvPr>
          <p:cNvSpPr txBox="1"/>
          <p:nvPr/>
        </p:nvSpPr>
        <p:spPr>
          <a:xfrm>
            <a:off x="449989" y="1694562"/>
            <a:ext cx="585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7971F9-290F-DE67-C334-DB3C1D3E83DE}"/>
              </a:ext>
            </a:extLst>
          </p:cNvPr>
          <p:cNvSpPr txBox="1"/>
          <p:nvPr/>
        </p:nvSpPr>
        <p:spPr>
          <a:xfrm>
            <a:off x="449989" y="2126610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3DD1A2-0ACC-B0B8-7310-1F02CFC5609C}"/>
              </a:ext>
            </a:extLst>
          </p:cNvPr>
          <p:cNvSpPr txBox="1"/>
          <p:nvPr/>
        </p:nvSpPr>
        <p:spPr>
          <a:xfrm>
            <a:off x="449989" y="2558658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BED018-2A81-49AB-246D-4604BBD3C044}"/>
              </a:ext>
            </a:extLst>
          </p:cNvPr>
          <p:cNvSpPr txBox="1"/>
          <p:nvPr/>
        </p:nvSpPr>
        <p:spPr>
          <a:xfrm>
            <a:off x="449989" y="2990706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898331-56BC-363E-8E8F-5AAC80600C65}"/>
              </a:ext>
            </a:extLst>
          </p:cNvPr>
          <p:cNvSpPr txBox="1"/>
          <p:nvPr/>
        </p:nvSpPr>
        <p:spPr>
          <a:xfrm>
            <a:off x="449989" y="3422754"/>
            <a:ext cx="511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45AA4B-3883-DE4D-5BEE-693B65F7AF14}"/>
              </a:ext>
            </a:extLst>
          </p:cNvPr>
          <p:cNvSpPr txBox="1"/>
          <p:nvPr/>
        </p:nvSpPr>
        <p:spPr>
          <a:xfrm>
            <a:off x="449989" y="3854802"/>
            <a:ext cx="480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8AA0F2-CC70-C20C-AFAE-06DCF4BF7690}"/>
              </a:ext>
            </a:extLst>
          </p:cNvPr>
          <p:cNvSpPr txBox="1"/>
          <p:nvPr/>
        </p:nvSpPr>
        <p:spPr>
          <a:xfrm>
            <a:off x="449989" y="4286850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9B86C7-28DA-67F6-071F-BEA853A4E17E}"/>
              </a:ext>
            </a:extLst>
          </p:cNvPr>
          <p:cNvSpPr txBox="1"/>
          <p:nvPr/>
        </p:nvSpPr>
        <p:spPr>
          <a:xfrm>
            <a:off x="449989" y="4718898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C7EBEE-F089-2078-C028-0ABAA30AC26F}"/>
              </a:ext>
            </a:extLst>
          </p:cNvPr>
          <p:cNvSpPr txBox="1"/>
          <p:nvPr/>
        </p:nvSpPr>
        <p:spPr>
          <a:xfrm>
            <a:off x="449989" y="5150946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7AF3B5-B791-2385-D5BC-EDC176EBCCAE}"/>
              </a:ext>
            </a:extLst>
          </p:cNvPr>
          <p:cNvSpPr txBox="1"/>
          <p:nvPr/>
        </p:nvSpPr>
        <p:spPr>
          <a:xfrm>
            <a:off x="449989" y="5582994"/>
            <a:ext cx="309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0E75A65-C947-E643-833C-AE4F84F40EE9}"/>
                  </a:ext>
                </a:extLst>
              </p:cNvPr>
              <p:cNvSpPr txBox="1"/>
              <p:nvPr/>
            </p:nvSpPr>
            <p:spPr>
              <a:xfrm>
                <a:off x="449989" y="6015042"/>
                <a:ext cx="28407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0E75A65-C947-E643-833C-AE4F84F40E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5042"/>
                <a:ext cx="2840736" cy="726326"/>
              </a:xfrm>
              <a:prstGeom prst="rect">
                <a:avLst/>
              </a:prstGeom>
              <a:blipFill>
                <a:blip r:embed="rId2"/>
                <a:stretch>
                  <a:fillRect l="-3433" r="-321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2045">
                <a:extLst>
                  <a:ext uri="{FF2B5EF4-FFF2-40B4-BE49-F238E27FC236}">
                    <a16:creationId xmlns:a16="http://schemas.microsoft.com/office/drawing/2014/main" id="{CE00BABD-B0C3-4BE7-E040-B80D1AEB4B32}"/>
                  </a:ext>
                </a:extLst>
              </p:cNvPr>
              <p:cNvSpPr txBox="1"/>
              <p:nvPr/>
            </p:nvSpPr>
            <p:spPr>
              <a:xfrm>
                <a:off x="540000" y="701875"/>
                <a:ext cx="719408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求证：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E.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2045">
                <a:extLst>
                  <a:ext uri="{FF2B5EF4-FFF2-40B4-BE49-F238E27FC236}">
                    <a16:creationId xmlns:a16="http://schemas.microsoft.com/office/drawing/2014/main" id="{CE00BABD-B0C3-4BE7-E040-B80D1AEB4B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01875"/>
                <a:ext cx="7194085" cy="638893"/>
              </a:xfrm>
              <a:prstGeom prst="rect">
                <a:avLst/>
              </a:prstGeom>
              <a:blipFill>
                <a:blip r:embed="rId3"/>
                <a:stretch>
                  <a:fillRect l="-2627" r="-161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2051" title="H_95.8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2264" y="1097429"/>
            <a:ext cx="2838069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5" name="yt_shape_12055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2054" name="yt_image_1205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7" name="yt_shape_12057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平行四边形边的性质有两条：即对边平行，对边相等；平行四边形角的性质也有两条，即对角相等，邻角互补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226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9" name="yt_shape_11979"/>
          <p:cNvSpPr txBox="1"/>
          <p:nvPr/>
        </p:nvSpPr>
        <p:spPr>
          <a:xfrm>
            <a:off x="540000" y="172186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978" name="yt_image_1197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2186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" name="yt_shape_11981"/>
          <p:cNvSpPr txBox="1"/>
          <p:nvPr/>
        </p:nvSpPr>
        <p:spPr>
          <a:xfrm>
            <a:off x="540000" y="2425163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平行四边形的概念</a:t>
            </a:r>
          </a:p>
        </p:txBody>
      </p:sp>
      <p:sp>
        <p:nvSpPr>
          <p:cNvPr id="11982" name="yt_shape_11982"/>
          <p:cNvSpPr txBox="1"/>
          <p:nvPr/>
        </p:nvSpPr>
        <p:spPr>
          <a:xfrm>
            <a:off x="540119" y="29294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，那么图中平行四边形共有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6" name="yt_table_1198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074675"/>
              </p:ext>
            </p:extLst>
          </p:nvPr>
        </p:nvGraphicFramePr>
        <p:xfrm>
          <a:off x="540000" y="3888908"/>
          <a:ext cx="3592830" cy="950976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grpSp>
        <p:nvGrpSpPr>
          <p:cNvPr id="11983" name="yt_shape_11983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1997" y="3888908"/>
            <a:ext cx="2398014" cy="1607580"/>
            <a:chOff x="0" y="0"/>
            <a:chExt cx="2398014" cy="1607580"/>
          </a:xfrm>
        </p:grpSpPr>
        <p:pic>
          <p:nvPicPr>
            <p:cNvPr id="2" name="yt_image_1198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98014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5" name="yt_shape_11985"/>
            <p:cNvSpPr txBox="1"/>
            <p:nvPr/>
          </p:nvSpPr>
          <p:spPr>
            <a:xfrm>
              <a:off x="665726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16297">
            <a:extLst>
              <a:ext uri="{FF2B5EF4-FFF2-40B4-BE49-F238E27FC236}">
                <a16:creationId xmlns:a16="http://schemas.microsoft.com/office/drawing/2014/main" id="{9203B3CB-6203-9134-E13C-42345C875E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684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91FEFE8-EB41-A166-9C46-B32D29233401}"/>
              </a:ext>
            </a:extLst>
          </p:cNvPr>
          <p:cNvSpPr txBox="1"/>
          <p:nvPr/>
        </p:nvSpPr>
        <p:spPr>
          <a:xfrm>
            <a:off x="2278908" y="33581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8" name="yt_shape_11988"/>
          <p:cNvSpPr txBox="1"/>
          <p:nvPr/>
        </p:nvSpPr>
        <p:spPr>
          <a:xfrm>
            <a:off x="540119" y="20513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如图，剪两张对边平行的纸条，随意交叉叠放在一起，转动其中的一张，重合的部分构成了一个四边形，这个四边形是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92" name="yt_shape_11992"/>
          <p:cNvSpPr txBox="1"/>
          <p:nvPr/>
        </p:nvSpPr>
        <p:spPr>
          <a:xfrm>
            <a:off x="540000" y="48440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89" name="yt_shape_11989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4739" y="3163139"/>
            <a:ext cx="1882521" cy="1630440"/>
            <a:chOff x="0" y="0"/>
            <a:chExt cx="1882521" cy="1630440"/>
          </a:xfrm>
        </p:grpSpPr>
        <p:pic>
          <p:nvPicPr>
            <p:cNvPr id="2" name="yt_image_1198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2521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1" name="yt_shape_11991"/>
            <p:cNvSpPr txBox="1"/>
            <p:nvPr/>
          </p:nvSpPr>
          <p:spPr>
            <a:xfrm>
              <a:off x="407979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302CF3-F04F-840A-F70C-C97BBAA79951}"/>
              </a:ext>
            </a:extLst>
          </p:cNvPr>
          <p:cNvSpPr txBox="1"/>
          <p:nvPr/>
        </p:nvSpPr>
        <p:spPr>
          <a:xfrm>
            <a:off x="5936508" y="248002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000" y="1594671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平行四边形的边、角性质</a:t>
            </a:r>
          </a:p>
        </p:txBody>
      </p:sp>
      <p:sp>
        <p:nvSpPr>
          <p:cNvPr id="11994" name="yt_shape_11994"/>
          <p:cNvSpPr txBox="1"/>
          <p:nvPr/>
        </p:nvSpPr>
        <p:spPr>
          <a:xfrm>
            <a:off x="540000" y="2098981"/>
            <a:ext cx="9262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，则它的周长是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5" name="yt_table_119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528504"/>
              </p:ext>
            </p:extLst>
          </p:nvPr>
        </p:nvGraphicFramePr>
        <p:xfrm>
          <a:off x="540000" y="2578284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sp>
        <p:nvSpPr>
          <p:cNvPr id="11997" name="yt_shape_11997"/>
          <p:cNvSpPr txBox="1"/>
          <p:nvPr/>
        </p:nvSpPr>
        <p:spPr>
          <a:xfrm>
            <a:off x="540119" y="310445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698822116364" title="H_28.801733">
            <a:extLst>
              <a:ext uri="{FF2B5EF4-FFF2-40B4-BE49-F238E27FC236}">
                <a16:creationId xmlns:a16="http://schemas.microsoft.com/office/drawing/2014/main" id="{D20EBFA2-33F7-0156-10B2-A023C1AA2C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634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C26947-98B9-1BC4-9B2B-B26FAC651DBA}"/>
              </a:ext>
            </a:extLst>
          </p:cNvPr>
          <p:cNvSpPr txBox="1"/>
          <p:nvPr/>
        </p:nvSpPr>
        <p:spPr>
          <a:xfrm>
            <a:off x="8792301" y="20521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3138F9-487F-57B8-ACB4-59884BC32F66}"/>
              </a:ext>
            </a:extLst>
          </p:cNvPr>
          <p:cNvSpPr txBox="1"/>
          <p:nvPr/>
        </p:nvSpPr>
        <p:spPr>
          <a:xfrm>
            <a:off x="7160471" y="3057649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01" name="yt_shape_12001"/>
              <p:cNvSpPr txBox="1"/>
              <p:nvPr/>
            </p:nvSpPr>
            <p:spPr>
              <a:xfrm>
                <a:off x="540000" y="900000"/>
                <a:ext cx="7611058" cy="6000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的平分线分别交对角线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FCB.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01" name="yt_shape_12001" descr="{&quot;rangeId&quot;:27,&quot;mathAnswerShape&quot;:1,&quot;NoSplit&quot;:1,&quot;splitRatio&quot;:0.9929508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11058" cy="6000297"/>
              </a:xfrm>
              <a:prstGeom prst="rect">
                <a:avLst/>
              </a:prstGeom>
              <a:blipFill>
                <a:blip r:embed="rId2"/>
                <a:stretch>
                  <a:fillRect l="-2484" t="-915" r="-1202" b="-2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A36A0D-ACAF-1DCF-5105-7FFB83BCAB13}"/>
              </a:ext>
            </a:extLst>
          </p:cNvPr>
          <p:cNvSpPr txBox="1"/>
          <p:nvPr/>
        </p:nvSpPr>
        <p:spPr>
          <a:xfrm>
            <a:off x="449989" y="1582643"/>
            <a:ext cx="529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962028-9D7D-A7B5-2694-7491AE25AF26}"/>
              </a:ext>
            </a:extLst>
          </p:cNvPr>
          <p:cNvSpPr txBox="1"/>
          <p:nvPr/>
        </p:nvSpPr>
        <p:spPr>
          <a:xfrm>
            <a:off x="449989" y="1988840"/>
            <a:ext cx="5661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DC665A-0D23-CE44-F906-622418B519E1}"/>
              </a:ext>
            </a:extLst>
          </p:cNvPr>
          <p:cNvSpPr txBox="1"/>
          <p:nvPr/>
        </p:nvSpPr>
        <p:spPr>
          <a:xfrm>
            <a:off x="449989" y="2420888"/>
            <a:ext cx="274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DCE57F-DA0A-23F8-4F43-8DE21FBB64C3}"/>
              </a:ext>
            </a:extLst>
          </p:cNvPr>
          <p:cNvSpPr txBox="1"/>
          <p:nvPr/>
        </p:nvSpPr>
        <p:spPr>
          <a:xfrm>
            <a:off x="449989" y="2852936"/>
            <a:ext cx="7717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的平分线分别交对角线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678EA6-6154-F270-F6B4-60B4CA11FE25}"/>
                  </a:ext>
                </a:extLst>
              </p:cNvPr>
              <p:cNvSpPr txBox="1"/>
              <p:nvPr/>
            </p:nvSpPr>
            <p:spPr>
              <a:xfrm>
                <a:off x="449989" y="3284984"/>
                <a:ext cx="5655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678EA6-6154-F270-F6B4-60B4CA11FE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984"/>
                <a:ext cx="5655373" cy="765061"/>
              </a:xfrm>
              <a:prstGeom prst="rect">
                <a:avLst/>
              </a:prstGeom>
              <a:blipFill>
                <a:blip r:embed="rId3"/>
                <a:stretch>
                  <a:fillRect l="-1724" r="-107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AD43C77-4E02-6B84-F9FB-E48E457BC982}"/>
              </a:ext>
            </a:extLst>
          </p:cNvPr>
          <p:cNvSpPr txBox="1"/>
          <p:nvPr/>
        </p:nvSpPr>
        <p:spPr>
          <a:xfrm>
            <a:off x="449989" y="3933056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6823B6D-E4B8-112D-9E23-36A120A1AA2A}"/>
                  </a:ext>
                </a:extLst>
              </p:cNvPr>
              <p:cNvSpPr txBox="1"/>
              <p:nvPr/>
            </p:nvSpPr>
            <p:spPr>
              <a:xfrm>
                <a:off x="449989" y="4049605"/>
                <a:ext cx="55667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6823B6D-E4B8-112D-9E23-36A120A1A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9605"/>
                <a:ext cx="5566791" cy="1611643"/>
              </a:xfrm>
              <a:prstGeom prst="rect">
                <a:avLst/>
              </a:prstGeom>
              <a:blipFill>
                <a:blip r:embed="rId4"/>
                <a:stretch>
                  <a:fillRect l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AA67B28-A9CC-B09F-2A6F-070FC153001E}"/>
              </a:ext>
            </a:extLst>
          </p:cNvPr>
          <p:cNvSpPr txBox="1"/>
          <p:nvPr/>
        </p:nvSpPr>
        <p:spPr>
          <a:xfrm>
            <a:off x="449989" y="5524196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5DB75F-E78A-A1E4-BC40-DB6BE8C8BDD3}"/>
              </a:ext>
            </a:extLst>
          </p:cNvPr>
          <p:cNvSpPr txBox="1"/>
          <p:nvPr/>
        </p:nvSpPr>
        <p:spPr>
          <a:xfrm>
            <a:off x="449989" y="5895602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FE8413-7506-7F7D-4224-1BD6E8D3DF76}"/>
              </a:ext>
            </a:extLst>
          </p:cNvPr>
          <p:cNvSpPr txBox="1"/>
          <p:nvPr/>
        </p:nvSpPr>
        <p:spPr>
          <a:xfrm>
            <a:off x="449989" y="6309320"/>
            <a:ext cx="16209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1997"/>
          <p:cNvSpPr txBox="1"/>
          <p:nvPr/>
        </p:nvSpPr>
        <p:spPr>
          <a:xfrm>
            <a:off x="540119" y="746443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宁夏自治区中考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</a:p>
        </p:txBody>
      </p:sp>
      <p:pic>
        <p:nvPicPr>
          <p:cNvPr id="14" name="yt_image_11999" title="H_85.05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04312" y="1809403"/>
            <a:ext cx="2387727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3" name="yt_shape_12003"/>
          <p:cNvSpPr txBox="1"/>
          <p:nvPr/>
        </p:nvSpPr>
        <p:spPr>
          <a:xfrm>
            <a:off x="540000" y="98047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平行线之间的距离</a:t>
            </a:r>
          </a:p>
        </p:txBody>
      </p:sp>
      <p:sp>
        <p:nvSpPr>
          <p:cNvPr id="12004" name="yt_shape_12004"/>
          <p:cNvSpPr txBox="1"/>
          <p:nvPr/>
        </p:nvSpPr>
        <p:spPr>
          <a:xfrm>
            <a:off x="540119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，那么平行线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之间的距离为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8" name="yt_table_1200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582798"/>
              </p:ext>
            </p:extLst>
          </p:nvPr>
        </p:nvGraphicFramePr>
        <p:xfrm>
          <a:off x="540000" y="2444219"/>
          <a:ext cx="4429443" cy="950976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grpSp>
        <p:nvGrpSpPr>
          <p:cNvPr id="12005" name="yt_shape_12005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0296" y="2132856"/>
            <a:ext cx="2011680" cy="1640727"/>
            <a:chOff x="0" y="0"/>
            <a:chExt cx="2011680" cy="1640727"/>
          </a:xfrm>
        </p:grpSpPr>
        <p:pic>
          <p:nvPicPr>
            <p:cNvPr id="2" name="yt_image_1200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1680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7" name="yt_shape_12007"/>
            <p:cNvSpPr txBox="1"/>
            <p:nvPr/>
          </p:nvSpPr>
          <p:spPr>
            <a:xfrm>
              <a:off x="472559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16427">
            <a:extLst>
              <a:ext uri="{FF2B5EF4-FFF2-40B4-BE49-F238E27FC236}">
                <a16:creationId xmlns:a16="http://schemas.microsoft.com/office/drawing/2014/main" id="{A999D9EE-DFB4-0B26-C226-665606F12F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215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84615C0-9E54-3986-F3E0-C6A06AECA102}"/>
              </a:ext>
            </a:extLst>
          </p:cNvPr>
          <p:cNvSpPr txBox="1"/>
          <p:nvPr/>
        </p:nvSpPr>
        <p:spPr>
          <a:xfrm>
            <a:off x="6648819" y="19134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2010"/>
          <p:cNvSpPr txBox="1"/>
          <p:nvPr/>
        </p:nvSpPr>
        <p:spPr>
          <a:xfrm>
            <a:off x="540119" y="412387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12" name="yt_shape_12011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19198" y="4941168"/>
            <a:ext cx="1652778" cy="1635012"/>
            <a:chOff x="0" y="0"/>
            <a:chExt cx="1652778" cy="1635012"/>
          </a:xfrm>
        </p:grpSpPr>
        <p:pic>
          <p:nvPicPr>
            <p:cNvPr id="13" name="yt_image_1201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52778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013"/>
            <p:cNvSpPr txBox="1"/>
            <p:nvPr/>
          </p:nvSpPr>
          <p:spPr>
            <a:xfrm>
              <a:off x="293108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6B45E5D-86D2-6F89-1FE4-3240B6372D6A}"/>
              </a:ext>
            </a:extLst>
          </p:cNvPr>
          <p:cNvSpPr txBox="1"/>
          <p:nvPr/>
        </p:nvSpPr>
        <p:spPr>
          <a:xfrm>
            <a:off x="8400307" y="40770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000" y="2902521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位置不确定造成漏解</a:t>
            </a:r>
          </a:p>
        </p:txBody>
      </p:sp>
      <p:sp>
        <p:nvSpPr>
          <p:cNvPr id="12016" name="yt_shape_12016"/>
          <p:cNvSpPr txBox="1"/>
          <p:nvPr/>
        </p:nvSpPr>
        <p:spPr>
          <a:xfrm>
            <a:off x="540119" y="34068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的距离是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116488" title="H_28.801733">
            <a:extLst>
              <a:ext uri="{FF2B5EF4-FFF2-40B4-BE49-F238E27FC236}">
                <a16:creationId xmlns:a16="http://schemas.microsoft.com/office/drawing/2014/main" id="{FEE899C6-0B07-7947-7E01-562A496A1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1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B152BF-D0A6-7F51-04AD-6A6B681E49E8}"/>
              </a:ext>
            </a:extLst>
          </p:cNvPr>
          <p:cNvSpPr txBox="1"/>
          <p:nvPr/>
        </p:nvSpPr>
        <p:spPr>
          <a:xfrm>
            <a:off x="1059708" y="3835513"/>
            <a:ext cx="183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8" name="yt_shape_12018"/>
          <p:cNvSpPr txBox="1"/>
          <p:nvPr/>
        </p:nvSpPr>
        <p:spPr>
          <a:xfrm>
            <a:off x="540000" y="1916884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2017" name="yt_image_1201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16884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0" name="yt_shape_12020"/>
          <p:cNvSpPr txBox="1"/>
          <p:nvPr/>
        </p:nvSpPr>
        <p:spPr>
          <a:xfrm>
            <a:off x="540119" y="26030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4" name="yt_table_120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41975"/>
              </p:ext>
            </p:extLst>
          </p:nvPr>
        </p:nvGraphicFramePr>
        <p:xfrm>
          <a:off x="540000" y="3562474"/>
          <a:ext cx="7124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grpSp>
        <p:nvGrpSpPr>
          <p:cNvPr id="12021" name="yt_shape_12021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2502" y="3562474"/>
            <a:ext cx="1697355" cy="1739025"/>
            <a:chOff x="0" y="0"/>
            <a:chExt cx="1697355" cy="1739025"/>
          </a:xfrm>
        </p:grpSpPr>
        <p:pic>
          <p:nvPicPr>
            <p:cNvPr id="2" name="yt_image_1202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7355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3" name="yt_shape_12023"/>
            <p:cNvSpPr txBox="1"/>
            <p:nvPr/>
          </p:nvSpPr>
          <p:spPr>
            <a:xfrm>
              <a:off x="315396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122EF4-06C4-E6F0-1868-1DC8C2F03726}"/>
              </a:ext>
            </a:extLst>
          </p:cNvPr>
          <p:cNvSpPr txBox="1"/>
          <p:nvPr/>
        </p:nvSpPr>
        <p:spPr>
          <a:xfrm>
            <a:off x="7768482" y="30317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40119" y="17815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下列四个结论：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其中，正确的是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30" name="yt_shape_12030"/>
          <p:cNvSpPr txBox="1"/>
          <p:nvPr/>
        </p:nvSpPr>
        <p:spPr>
          <a:xfrm>
            <a:off x="540000" y="51137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27" name="yt_shape_12027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1869" y="3373493"/>
            <a:ext cx="2088261" cy="1689876"/>
            <a:chOff x="0" y="0"/>
            <a:chExt cx="2088261" cy="1689876"/>
          </a:xfrm>
        </p:grpSpPr>
        <p:pic>
          <p:nvPicPr>
            <p:cNvPr id="2" name="yt_image_1202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8261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9" name="yt_shape_12029"/>
            <p:cNvSpPr txBox="1"/>
            <p:nvPr/>
          </p:nvSpPr>
          <p:spPr>
            <a:xfrm>
              <a:off x="434666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D34A21-DBA0-3024-35EF-D8F7EC6C3CFB}"/>
              </a:ext>
            </a:extLst>
          </p:cNvPr>
          <p:cNvSpPr txBox="1"/>
          <p:nvPr/>
        </p:nvSpPr>
        <p:spPr>
          <a:xfrm>
            <a:off x="1059708" y="263691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1663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MS Gothic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2023-11-02T12:06:19Z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