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1" r:id="rId6"/>
    <p:sldId id="376" r:id="rId7"/>
    <p:sldId id="379" r:id="rId8"/>
    <p:sldId id="386" r:id="rId9"/>
    <p:sldId id="383" r:id="rId10"/>
    <p:sldId id="387" r:id="rId11"/>
    <p:sldId id="256" r:id="rId12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25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8" name="yt_shape_13988"/>
          <p:cNvSpPr txBox="1"/>
          <p:nvPr/>
        </p:nvSpPr>
        <p:spPr>
          <a:xfrm>
            <a:off x="540000" y="2459794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987" name="yt_image_13987">
            <a:extLst>
              <a:ext uri="">
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459794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990" name="yt_shape_13990"/>
              <p:cNvSpPr txBox="1"/>
              <p:nvPr/>
            </p:nvSpPr>
            <p:spPr>
              <a:xfrm>
                <a:off x="540119" y="3157377"/>
                <a:ext cx="11111999" cy="112152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个数据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，用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表示这组数据的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平均数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表示这组数据的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方差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＋…＋（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].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3990" name="yt_shape_13990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57377"/>
                <a:ext cx="11111999" cy="1121525"/>
              </a:xfrm>
              <a:prstGeom prst="rect">
                <a:avLst/>
              </a:prstGeom>
              <a:blipFill>
                <a:blip r:embed="rId3"/>
                <a:stretch>
                  <a:fillRect l="-1701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992" name="yt_shape_13992"/>
          <p:cNvSpPr txBox="1"/>
          <p:nvPr/>
        </p:nvSpPr>
        <p:spPr>
          <a:xfrm>
            <a:off x="540000" y="4329690"/>
            <a:ext cx="107721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一组数据的方差越大，数据的波动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越大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，方差越小，数据的波动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越小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6499902-66F3-71C5-4A22-146CDB85AADF}"/>
              </a:ext>
            </a:extLst>
          </p:cNvPr>
          <p:cNvSpPr txBox="1"/>
          <p:nvPr/>
        </p:nvSpPr>
        <p:spPr>
          <a:xfrm>
            <a:off x="7198252" y="3110571"/>
            <a:ext cx="1399287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平均数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6FCDF10-C628-74C2-A101-24EA691B71C8}"/>
              </a:ext>
            </a:extLst>
          </p:cNvPr>
          <p:cNvSpPr txBox="1"/>
          <p:nvPr/>
        </p:nvSpPr>
        <p:spPr>
          <a:xfrm>
            <a:off x="1059708" y="3586059"/>
            <a:ext cx="1094487" cy="7288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方差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D0D2832-6390-4F55-E8FC-7140A127E9A3}"/>
              </a:ext>
            </a:extLst>
          </p:cNvPr>
          <p:cNvSpPr txBox="1"/>
          <p:nvPr/>
        </p:nvSpPr>
        <p:spPr>
          <a:xfrm>
            <a:off x="5555389" y="428288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越大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5318ACB-22A9-BE70-3BF1-20043F13032A}"/>
              </a:ext>
            </a:extLst>
          </p:cNvPr>
          <p:cNvSpPr txBox="1"/>
          <p:nvPr/>
        </p:nvSpPr>
        <p:spPr>
          <a:xfrm>
            <a:off x="10127389" y="428288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越小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4" name="yt_shape_13994"/>
          <p:cNvSpPr txBox="1"/>
          <p:nvPr/>
        </p:nvSpPr>
        <p:spPr>
          <a:xfrm>
            <a:off x="540000" y="805986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993" name="yt_image_13993" title="H_51.39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05986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96" name="yt_shape_13996"/>
          <p:cNvSpPr txBox="1"/>
          <p:nvPr/>
        </p:nvSpPr>
        <p:spPr>
          <a:xfrm>
            <a:off x="540000" y="1509283"/>
            <a:ext cx="229229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方差</a:t>
            </a:r>
          </a:p>
        </p:txBody>
      </p:sp>
      <p:sp>
        <p:nvSpPr>
          <p:cNvPr id="13997" name="yt_shape_13997"/>
          <p:cNvSpPr txBox="1"/>
          <p:nvPr/>
        </p:nvSpPr>
        <p:spPr>
          <a:xfrm>
            <a:off x="540000" y="2013593"/>
            <a:ext cx="6129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的方差是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998" name="yt_table_13998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30860175"/>
                  </p:ext>
                </p:extLst>
              </p:nvPr>
            </p:nvGraphicFramePr>
            <p:xfrm>
              <a:off x="540000" y="2492896"/>
              <a:ext cx="6871654" cy="671449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536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537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538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53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3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3998" name="yt_table_13998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30860175"/>
                  </p:ext>
                </p:extLst>
              </p:nvPr>
            </p:nvGraphicFramePr>
            <p:xfrm>
              <a:off x="540000" y="2492896"/>
              <a:ext cx="6871654" cy="671449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536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537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538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539"/>
                        </a:ext>
                      </a:extLst>
                    </a:gridCol>
                  </a:tblGrid>
                  <a:tr h="671449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2215" r="-154747" b="-89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3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8822326576" title="H_28.801733">
            <a:extLst>
              <a:ext uri="{FF2B5EF4-FFF2-40B4-BE49-F238E27FC236}">
                <a16:creationId xmlns:a16="http://schemas.microsoft.com/office/drawing/2014/main" id="{B7264DB5-82FC-EF8B-07C8-CDFA655E75C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5096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53F522E-A1E0-C1D2-CC79-4B84AF26DEB3}"/>
              </a:ext>
            </a:extLst>
          </p:cNvPr>
          <p:cNvSpPr txBox="1"/>
          <p:nvPr/>
        </p:nvSpPr>
        <p:spPr>
          <a:xfrm>
            <a:off x="5707789" y="19667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3999"/>
          <p:cNvSpPr txBox="1"/>
          <p:nvPr/>
        </p:nvSpPr>
        <p:spPr>
          <a:xfrm>
            <a:off x="540120" y="3131202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河南省中考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某校计划从小颖、小亮、小东、小朋四名学生中选拔一人参加全市知识竞赛，下表是他们最近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次选拔测试的平均成绩及方差：</a:t>
            </a:r>
          </a:p>
        </p:txBody>
      </p:sp>
      <p:graphicFrame>
        <p:nvGraphicFramePr>
          <p:cNvPr id="10" name="yt_table_14000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7330935"/>
              </p:ext>
            </p:extLst>
          </p:nvPr>
        </p:nvGraphicFramePr>
        <p:xfrm>
          <a:off x="540000" y="4032472"/>
          <a:ext cx="11111998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8075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266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66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266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245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小颖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小亮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小陈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小明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平均成绩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方差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0.35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0.42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0.36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1" name="yt_shape_14002"/>
          <p:cNvSpPr txBox="1"/>
          <p:nvPr/>
        </p:nvSpPr>
        <p:spPr>
          <a:xfrm>
            <a:off x="540120" y="5727721"/>
            <a:ext cx="11651880" cy="4801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学校决定依据他们的平均成绩及稳定性进行选拔，那么被选中的学生应是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" name="yt_table_1400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4510347"/>
              </p:ext>
            </p:extLst>
          </p:nvPr>
        </p:nvGraphicFramePr>
        <p:xfrm>
          <a:off x="540000" y="6232765"/>
          <a:ext cx="8692516" cy="475488"/>
        </p:xfrm>
        <a:graphic>
          <a:graphicData uri="http://schemas.openxmlformats.org/drawingml/2006/table">
            <a:tbl>
              <a:tblPr/>
              <a:tblGrid>
                <a:gridCol w="2414905">
                  <a:extLst>
                    <a:ext uri="{9D8B030D-6E8A-4147-A177-3AD203B41FA5}">
                      <a16:colId xmlns:a16="http://schemas.microsoft.com/office/drawing/2014/main" val="10540"/>
                    </a:ext>
                  </a:extLst>
                </a:gridCol>
                <a:gridCol w="2397443">
                  <a:extLst>
                    <a:ext uri="{9D8B030D-6E8A-4147-A177-3AD203B41FA5}">
                      <a16:colId xmlns:a16="http://schemas.microsoft.com/office/drawing/2014/main" val="10541"/>
                    </a:ext>
                  </a:extLst>
                </a:gridCol>
                <a:gridCol w="2397443">
                  <a:extLst>
                    <a:ext uri="{9D8B030D-6E8A-4147-A177-3AD203B41FA5}">
                      <a16:colId xmlns:a16="http://schemas.microsoft.com/office/drawing/2014/main" val="10542"/>
                    </a:ext>
                  </a:extLst>
                </a:gridCol>
                <a:gridCol w="1482725">
                  <a:extLst>
                    <a:ext uri="{9D8B030D-6E8A-4147-A177-3AD203B41FA5}">
                      <a16:colId xmlns:a16="http://schemas.microsoft.com/office/drawing/2014/main" val="105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小颖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小亮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小陈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小明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1"/>
                  </a:ext>
                </a:extLst>
              </a:tr>
            </a:tbl>
          </a:graphicData>
        </a:graphic>
      </p:graphicFrame>
      <p:sp>
        <p:nvSpPr>
          <p:cNvPr id="13" name="文本框 12">
            <a:extLst>
              <a:ext uri="{FF2B5EF4-FFF2-40B4-BE49-F238E27FC236}">
                <a16:creationId xmlns:a16="http://schemas.microsoft.com/office/drawing/2014/main" id="{4C9A82A5-4D82-2ED7-CEAF-EF4E59062DE0}"/>
              </a:ext>
            </a:extLst>
          </p:cNvPr>
          <p:cNvSpPr txBox="1"/>
          <p:nvPr/>
        </p:nvSpPr>
        <p:spPr>
          <a:xfrm>
            <a:off x="10776520" y="566124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05" name="yt_shape_14005"/>
          <p:cNvSpPr txBox="1"/>
          <p:nvPr/>
        </p:nvSpPr>
        <p:spPr>
          <a:xfrm>
            <a:off x="540120" y="836712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某校积极开展国防知识教育，九年级甲、乙两班分别选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名同学参加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国防知识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比赛，其预赛成绩如图所示：</a:t>
            </a:r>
          </a:p>
        </p:txBody>
      </p:sp>
      <p:pic>
        <p:nvPicPr>
          <p:cNvPr id="14006" name="yt_image_14006" title="H_203.4">
            <a:extLst>
              <a:ext uri="">
                <a16:creationId xmlns="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23176" y="1773040"/>
            <a:ext cx="3235416" cy="20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4008"/>
          <p:cNvSpPr txBox="1"/>
          <p:nvPr/>
        </p:nvSpPr>
        <p:spPr>
          <a:xfrm>
            <a:off x="540000" y="3641696"/>
            <a:ext cx="353943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根据如图填写下表：</a:t>
            </a:r>
          </a:p>
        </p:txBody>
      </p:sp>
      <p:graphicFrame>
        <p:nvGraphicFramePr>
          <p:cNvPr id="5" name="yt_table_14009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8307093"/>
              </p:ext>
            </p:extLst>
          </p:nvPr>
        </p:nvGraphicFramePr>
        <p:xfrm>
          <a:off x="540000" y="4138519"/>
          <a:ext cx="11131883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7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54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154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154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134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平均数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中位数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众数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方差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甲班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just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100" b="0" i="0" spc="-100" dirty="0">
                          <a:solidFill>
                            <a:srgbClr val="FF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 </a:t>
                      </a:r>
                      <a:r>
                        <a:rPr lang="zh-CN" altLang="zh-CN" sz="2400" b="0" i="0" u="sng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白正" pitchFamily="24"/>
                          <a:ea typeface="宋体" pitchFamily="24"/>
                        </a:rPr>
                        <a:t>　</a:t>
                      </a:r>
                      <a:r>
                        <a:rPr lang="en-US" altLang="zh-CN" sz="2400" b="0" i="0" u="sng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Times New Roman" pitchFamily="24"/>
                        </a:rPr>
                        <a:t>8.5</a:t>
                      </a:r>
                      <a:r>
                        <a:rPr lang="zh-CN" altLang="zh-CN" sz="2400" b="0" i="0" u="sng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白正" pitchFamily="24"/>
                          <a:ea typeface="宋体" pitchFamily="24"/>
                        </a:rPr>
                        <a:t>　</a:t>
                      </a:r>
                      <a:r>
                        <a:rPr lang="zh-CN" altLang="zh-CN" sz="100" b="0" i="0" spc="-100" dirty="0">
                          <a:noFill/>
                          <a:effectLst/>
                          <a:latin typeface="白正" pitchFamily="24"/>
                          <a:ea typeface="宋体" pitchFamily="24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just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100" b="0" i="0" spc="-100">
                          <a:solidFill>
                            <a:srgbClr val="FF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 </a:t>
                      </a:r>
                      <a:r>
                        <a:rPr lang="zh-CN" altLang="zh-CN" sz="2400" b="0" i="0" u="sng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白正" pitchFamily="24"/>
                          <a:ea typeface="宋体" pitchFamily="24"/>
                        </a:rPr>
                        <a:t>　</a:t>
                      </a:r>
                      <a:r>
                        <a:rPr lang="en-US" altLang="zh-CN" sz="2400" b="0" i="0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Times New Roman" pitchFamily="24"/>
                        </a:rPr>
                        <a:t>8.5</a:t>
                      </a:r>
                      <a:r>
                        <a:rPr lang="zh-CN" altLang="zh-CN" sz="2400" b="0" i="0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白正" pitchFamily="24"/>
                          <a:ea typeface="宋体" pitchFamily="24"/>
                        </a:rPr>
                        <a:t>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just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sng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白正" pitchFamily="24"/>
                          <a:ea typeface="宋体" pitchFamily="24"/>
                        </a:rPr>
                        <a:t>　</a:t>
                      </a:r>
                      <a:r>
                        <a:rPr lang="en-US" altLang="zh-CN" sz="2400" b="0" i="0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Times New Roman" pitchFamily="24"/>
                        </a:rPr>
                        <a:t>0.7</a:t>
                      </a:r>
                      <a:r>
                        <a:rPr lang="zh-CN" altLang="zh-CN" sz="2400" b="0" i="0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白正" pitchFamily="24"/>
                          <a:ea typeface="宋体" pitchFamily="24"/>
                        </a:rPr>
                        <a:t>　</a:t>
                      </a:r>
                      <a:r>
                        <a:rPr lang="zh-CN" altLang="zh-CN" sz="100" b="0" i="0" spc="-100">
                          <a:noFill/>
                          <a:effectLst/>
                          <a:latin typeface="白正" pitchFamily="24"/>
                          <a:ea typeface="宋体" pitchFamily="24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乙班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just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100" b="0" i="0" spc="-100">
                          <a:solidFill>
                            <a:srgbClr val="FF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 </a:t>
                      </a:r>
                      <a:r>
                        <a:rPr lang="zh-CN" altLang="zh-CN" sz="2400" b="0" i="0" u="sng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白正" pitchFamily="24"/>
                          <a:ea typeface="宋体" pitchFamily="24"/>
                        </a:rPr>
                        <a:t>　</a:t>
                      </a:r>
                      <a:r>
                        <a:rPr lang="en-US" altLang="zh-CN" sz="2400" b="0" i="0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  <a:r>
                        <a:rPr lang="zh-CN" altLang="zh-CN" sz="2400" b="0" i="0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白正" pitchFamily="24"/>
                          <a:ea typeface="宋体" pitchFamily="24"/>
                        </a:rPr>
                        <a:t>　</a:t>
                      </a:r>
                      <a:r>
                        <a:rPr lang="zh-CN" altLang="zh-CN" sz="100" b="0" i="0" spc="-100">
                          <a:noFill/>
                          <a:effectLst/>
                          <a:latin typeface="白正" pitchFamily="24"/>
                          <a:ea typeface="宋体" pitchFamily="24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1.6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yt_shape_14011"/>
          <p:cNvSpPr txBox="1"/>
          <p:nvPr/>
        </p:nvSpPr>
        <p:spPr>
          <a:xfrm>
            <a:off x="540000" y="5866711"/>
            <a:ext cx="8233023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根据以上数据，判断哪个班的成绩比较稳定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从方差看，甲班的方差小，所以甲班的成绩更稳定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0E14BA8-7C65-5B26-2944-4782981EDF37}"/>
              </a:ext>
            </a:extLst>
          </p:cNvPr>
          <p:cNvSpPr txBox="1"/>
          <p:nvPr/>
        </p:nvSpPr>
        <p:spPr>
          <a:xfrm>
            <a:off x="2694200" y="4790751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8.5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944F2E4-BD9B-79FE-92EC-A401507B3BD7}"/>
              </a:ext>
            </a:extLst>
          </p:cNvPr>
          <p:cNvSpPr txBox="1"/>
          <p:nvPr/>
        </p:nvSpPr>
        <p:spPr>
          <a:xfrm>
            <a:off x="7325174" y="4790751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93F6887-4B8A-66F2-2DB3-EE6E0959EA38}"/>
              </a:ext>
            </a:extLst>
          </p:cNvPr>
          <p:cNvSpPr txBox="1"/>
          <p:nvPr/>
        </p:nvSpPr>
        <p:spPr>
          <a:xfrm>
            <a:off x="9631135" y="4790751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0.7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7FB0155-B8A8-F2F2-184A-20506342A33B}"/>
              </a:ext>
            </a:extLst>
          </p:cNvPr>
          <p:cNvSpPr txBox="1"/>
          <p:nvPr/>
        </p:nvSpPr>
        <p:spPr>
          <a:xfrm>
            <a:off x="5009686" y="536720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D5F8658-4368-B6B8-2C1C-F7F9EDA1E7C8}"/>
              </a:ext>
            </a:extLst>
          </p:cNvPr>
          <p:cNvSpPr txBox="1"/>
          <p:nvPr/>
        </p:nvSpPr>
        <p:spPr>
          <a:xfrm>
            <a:off x="449989" y="6295393"/>
            <a:ext cx="8333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从方差看，甲班的方差小，所以甲班的成绩更稳定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3" name="yt_shape_14013"/>
          <p:cNvSpPr txBox="1"/>
          <p:nvPr/>
        </p:nvSpPr>
        <p:spPr>
          <a:xfrm>
            <a:off x="540000" y="1911064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用计算器求方差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014" name="yt_shape_14014"/>
              <p:cNvSpPr txBox="1"/>
              <p:nvPr/>
            </p:nvSpPr>
            <p:spPr>
              <a:xfrm>
                <a:off x="540119" y="2415374"/>
                <a:ext cx="11111999" cy="289156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已知样本数据：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985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989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987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986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988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，则它们的方差为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某次考试，为了了解甲、乙两班的成绩，从每班各抽取十个学生的成绩分析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单位：分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甲：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乙：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87.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用计算器求得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13.81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20.96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，由此可知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甲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班的成绩比较整齐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4014" name="yt_shape_14014" descr="{&quot;rangeId&quot;: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15374"/>
                <a:ext cx="11111999" cy="2891561"/>
              </a:xfrm>
              <a:prstGeom prst="rect">
                <a:avLst/>
              </a:prstGeom>
              <a:blipFill>
                <a:blip r:embed="rId2"/>
                <a:stretch>
                  <a:fillRect l="-1701" t="-1684" r="-549" b="-48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822326653" title="H_28.801733">
            <a:extLst>
              <a:ext uri="{FF2B5EF4-FFF2-40B4-BE49-F238E27FC236}">
                <a16:creationId xmlns:a16="http://schemas.microsoft.com/office/drawing/2014/main" id="{53C0AEEB-1B7C-DBFE-510E-3F685D4CB4A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5274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E58ABF8-C8A1-B7EF-ADDD-80FAFA7AF6B9}"/>
              </a:ext>
            </a:extLst>
          </p:cNvPr>
          <p:cNvSpPr txBox="1"/>
          <p:nvPr/>
        </p:nvSpPr>
        <p:spPr>
          <a:xfrm>
            <a:off x="9060707" y="236856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84FB6A6-7807-6D4E-33F9-16A77173E274}"/>
              </a:ext>
            </a:extLst>
          </p:cNvPr>
          <p:cNvSpPr txBox="1"/>
          <p:nvPr/>
        </p:nvSpPr>
        <p:spPr>
          <a:xfrm>
            <a:off x="3238203" y="4746008"/>
            <a:ext cx="1170686" cy="57976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13.81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83A9BA0-46CA-6668-1259-C4A885998432}"/>
              </a:ext>
            </a:extLst>
          </p:cNvPr>
          <p:cNvSpPr txBox="1"/>
          <p:nvPr/>
        </p:nvSpPr>
        <p:spPr>
          <a:xfrm>
            <a:off x="5492897" y="4746008"/>
            <a:ext cx="1170687" cy="57976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20.96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6CE6957-E986-999F-166B-BB2E89201FD2}"/>
              </a:ext>
            </a:extLst>
          </p:cNvPr>
          <p:cNvSpPr txBox="1"/>
          <p:nvPr/>
        </p:nvSpPr>
        <p:spPr>
          <a:xfrm>
            <a:off x="8312297" y="4746008"/>
            <a:ext cx="789686" cy="57976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1" name="yt_shape_14021"/>
          <p:cNvSpPr txBox="1"/>
          <p:nvPr/>
        </p:nvSpPr>
        <p:spPr>
          <a:xfrm>
            <a:off x="540000" y="1090262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4020" name="yt_image_14020" title="H_50.04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90262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23" name="yt_shape_14023"/>
          <p:cNvSpPr txBox="1"/>
          <p:nvPr/>
        </p:nvSpPr>
        <p:spPr>
          <a:xfrm>
            <a:off x="540120" y="177641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为了迎接八一建军节，我市中小学生开展了红色经典故事演讲比赛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某参赛小组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名同学的成绩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单位：分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分别为：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关于这组数据，下列说法错误的是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24" name="yt_table_1402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8666667"/>
              </p:ext>
            </p:extLst>
          </p:nvPr>
        </p:nvGraphicFramePr>
        <p:xfrm>
          <a:off x="540000" y="3215983"/>
          <a:ext cx="5437506" cy="950976"/>
        </p:xfrm>
        <a:graphic>
          <a:graphicData uri="http://schemas.openxmlformats.org/drawingml/2006/table">
            <a:tbl>
              <a:tblPr/>
              <a:tblGrid>
                <a:gridCol w="3032443">
                  <a:extLst>
                    <a:ext uri="{9D8B030D-6E8A-4147-A177-3AD203B41FA5}">
                      <a16:colId xmlns:a16="http://schemas.microsoft.com/office/drawing/2014/main" val="10544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5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众数是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中位数是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方差是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平均数是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3"/>
                  </a:ext>
                </a:extLst>
              </a:tr>
            </a:tbl>
          </a:graphicData>
        </a:graphic>
      </p:graphicFrame>
      <p:sp>
        <p:nvSpPr>
          <p:cNvPr id="14026" name="yt_shape_14026"/>
          <p:cNvSpPr txBox="1"/>
          <p:nvPr/>
        </p:nvSpPr>
        <p:spPr>
          <a:xfrm>
            <a:off x="540120" y="421753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舟山市中考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已知一组数据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的平均数为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，方差为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，那么数据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的平均数和方差分别是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27" name="yt_table_1402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0714013"/>
              </p:ext>
            </p:extLst>
          </p:nvPr>
        </p:nvGraphicFramePr>
        <p:xfrm>
          <a:off x="540000" y="5176972"/>
          <a:ext cx="4523106" cy="950976"/>
        </p:xfrm>
        <a:graphic>
          <a:graphicData uri="http://schemas.openxmlformats.org/drawingml/2006/table">
            <a:tbl>
              <a:tblPr/>
              <a:tblGrid>
                <a:gridCol w="3032443">
                  <a:extLst>
                    <a:ext uri="{9D8B030D-6E8A-4147-A177-3AD203B41FA5}">
                      <a16:colId xmlns:a16="http://schemas.microsoft.com/office/drawing/2014/main" val="10546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46889543-59FA-7014-C1FF-EF84CCCFFB13}"/>
              </a:ext>
            </a:extLst>
          </p:cNvPr>
          <p:cNvSpPr txBox="1"/>
          <p:nvPr/>
        </p:nvSpPr>
        <p:spPr>
          <a:xfrm>
            <a:off x="2888509" y="26805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AB242DE-5CDB-82C9-648A-7ABA5E0A016B}"/>
              </a:ext>
            </a:extLst>
          </p:cNvPr>
          <p:cNvSpPr txBox="1"/>
          <p:nvPr/>
        </p:nvSpPr>
        <p:spPr>
          <a:xfrm>
            <a:off x="5733309" y="464622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" name="yt_shape_14029"/>
          <p:cNvSpPr txBox="1"/>
          <p:nvPr/>
        </p:nvSpPr>
        <p:spPr>
          <a:xfrm>
            <a:off x="540119" y="158836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已知一组数据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的方差为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，则另一组数据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的方差为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030" name="yt_shape_14030"/>
          <p:cNvSpPr txBox="1"/>
          <p:nvPr/>
        </p:nvSpPr>
        <p:spPr>
          <a:xfrm>
            <a:off x="540000" y="2547799"/>
            <a:ext cx="66171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南京市中考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如图是某市连续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天的天气情况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031" name="yt_image_14031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12310" y="3184372"/>
            <a:ext cx="4167378" cy="2116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5AB779E-BBFF-066F-AB36-74F4CE7FDE6D}"/>
              </a:ext>
            </a:extLst>
          </p:cNvPr>
          <p:cNvSpPr txBox="1"/>
          <p:nvPr/>
        </p:nvSpPr>
        <p:spPr>
          <a:xfrm>
            <a:off x="2363046" y="2017046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34" name="yt_shape_14034"/>
              <p:cNvSpPr txBox="1"/>
              <p:nvPr/>
            </p:nvSpPr>
            <p:spPr>
              <a:xfrm>
                <a:off x="540119" y="1359641"/>
                <a:ext cx="11111999" cy="559775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根据如图提供的信息，请再写出一个不同类型的结论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天的日最高气温和日最低气温的平均数分别是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高</m:t>
                        </m:r>
                      </m:sub>
                    </m:sSub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低</m:t>
                        </m:r>
                      </m:sub>
                    </m:sSub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方差分别是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16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高</m:t>
                        </m:r>
                      </m:sub>
                      <m:sup>
                        <m:r>
                          <a:rPr lang="en-US" altLang="zh-CN" sz="16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…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16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低</m:t>
                        </m:r>
                      </m:sub>
                      <m:sup>
                        <m:r>
                          <a:rPr lang="en-US" altLang="zh-CN" sz="16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…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16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高</m:t>
                        </m:r>
                      </m:sub>
                      <m:sup>
                        <m:r>
                          <a:rPr lang="en-US" altLang="zh-CN" sz="16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16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低</m:t>
                        </m:r>
                      </m:sub>
                      <m:sup>
                        <m:r>
                          <a:rPr lang="en-US" altLang="zh-CN" sz="16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该市这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天的日最低气温波动大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日、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日、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日的天气依次为大雨、中雨、晴，空气质量依次为良、优、优，说明下雨后空气质量改善了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4034" name="yt_shape_140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59641"/>
                <a:ext cx="11111999" cy="5597751"/>
              </a:xfrm>
              <a:prstGeom prst="rect">
                <a:avLst/>
              </a:prstGeom>
              <a:blipFill>
                <a:blip r:embed="rId2"/>
                <a:stretch>
                  <a:fillRect l="-1701" t="-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73D2004-6B9C-CBEA-352C-64D547E9394C}"/>
                  </a:ext>
                </a:extLst>
              </p:cNvPr>
              <p:cNvSpPr txBox="1"/>
              <p:nvPr/>
            </p:nvSpPr>
            <p:spPr>
              <a:xfrm>
                <a:off x="450108" y="1987041"/>
                <a:ext cx="10392283" cy="57786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这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天的日最高气温和日最低气温的平均数分别是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高</m:t>
                        </m:r>
                      </m:sub>
                    </m:sSub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24℃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低</m:t>
                        </m:r>
                      </m:sub>
                    </m:sSub>
                  </m:oMath>
                </a14:m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18℃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楷体" pitchFamily="24"/>
                  </a:rPr>
                  <a:t>，</a:t>
                </a:r>
                <a:endParaRPr lang="zh-CN" altLang="en-US" sz="2400" dirty="0">
                  <a:solidFill>
                    <a:srgbClr val="FF0000"/>
                  </a:solidFill>
                </a:endParaRPr>
              </a:p>
              <a:p>
                <a:pPr>
                  <a:lnSpc>
                    <a:spcPct val="129999"/>
                  </a:lnSpc>
                </a:pPr>
                <a:endParaRPr lang="zh-CN" alt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73D2004-6B9C-CBEA-352C-64D547E939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987041"/>
                <a:ext cx="10392283" cy="577863"/>
              </a:xfrm>
              <a:prstGeom prst="rect">
                <a:avLst/>
              </a:prstGeom>
              <a:blipFill>
                <a:blip r:embed="rId3"/>
                <a:stretch>
                  <a:fillRect l="-938" t="-41053" r="-97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075E68D0-A942-1A53-D2C8-0DB6607368F1}"/>
              </a:ext>
            </a:extLst>
          </p:cNvPr>
          <p:cNvSpPr txBox="1"/>
          <p:nvPr/>
        </p:nvSpPr>
        <p:spPr>
          <a:xfrm>
            <a:off x="450108" y="2132856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方差分别是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9719F12-C16C-1027-71DC-3E285782A79C}"/>
                  </a:ext>
                </a:extLst>
              </p:cNvPr>
              <p:cNvSpPr txBox="1"/>
              <p:nvPr/>
            </p:nvSpPr>
            <p:spPr>
              <a:xfrm>
                <a:off x="450108" y="2608344"/>
                <a:ext cx="7258241" cy="889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高</m:t>
                        </m:r>
                      </m:sub>
                      <m: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…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9719F12-C16C-1027-71DC-3E285782A7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608344"/>
                <a:ext cx="7258241" cy="889458"/>
              </a:xfrm>
              <a:prstGeom prst="rect">
                <a:avLst/>
              </a:prstGeom>
              <a:blipFill>
                <a:blip r:embed="rId4"/>
                <a:stretch>
                  <a:fillRect r="-1345" b="-13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9ED8B41-C464-D2B6-349E-0F92254E3423}"/>
                  </a:ext>
                </a:extLst>
              </p:cNvPr>
              <p:cNvSpPr txBox="1"/>
              <p:nvPr/>
            </p:nvSpPr>
            <p:spPr>
              <a:xfrm>
                <a:off x="450108" y="3404190"/>
                <a:ext cx="7258241" cy="88945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低</m:t>
                        </m:r>
                      </m:sub>
                      <m: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…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8.8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9ED8B41-C464-D2B6-349E-0F92254E34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04190"/>
                <a:ext cx="7258241" cy="889457"/>
              </a:xfrm>
              <a:prstGeom prst="rect">
                <a:avLst/>
              </a:prstGeom>
              <a:blipFill>
                <a:blip r:embed="rId5"/>
                <a:stretch>
                  <a:fillRect r="-1345" b="-20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EE110B2-9BC8-7FAE-2260-B8F858D7CC89}"/>
                  </a:ext>
                </a:extLst>
              </p:cNvPr>
              <p:cNvSpPr txBox="1"/>
              <p:nvPr/>
            </p:nvSpPr>
            <p:spPr>
              <a:xfrm>
                <a:off x="450108" y="4200035"/>
                <a:ext cx="1793876" cy="6372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高</m:t>
                        </m:r>
                      </m:sub>
                      <m: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低</m:t>
                        </m:r>
                      </m:sub>
                      <m: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EE110B2-9BC8-7FAE-2260-B8F858D7CC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00035"/>
                <a:ext cx="1793876" cy="637236"/>
              </a:xfrm>
              <a:prstGeom prst="rect">
                <a:avLst/>
              </a:prstGeom>
              <a:blipFill>
                <a:blip r:embed="rId6"/>
                <a:stretch>
                  <a:fillRect l="-5442" r="-5102" b="-76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3F5A0577-7898-9A01-1AC5-1714F9782FEA}"/>
              </a:ext>
            </a:extLst>
          </p:cNvPr>
          <p:cNvSpPr txBox="1"/>
          <p:nvPr/>
        </p:nvSpPr>
        <p:spPr>
          <a:xfrm>
            <a:off x="450108" y="4725144"/>
            <a:ext cx="467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该市这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天的日最低气温波动大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2ECF438-46D2-FB4A-6DA5-044D2EE5D75F}"/>
              </a:ext>
            </a:extLst>
          </p:cNvPr>
          <p:cNvSpPr txBox="1"/>
          <p:nvPr/>
        </p:nvSpPr>
        <p:spPr>
          <a:xfrm>
            <a:off x="450108" y="5200632"/>
            <a:ext cx="110004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日、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日、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日的天气依次为大雨、中雨、晴，空气质量依次为良、优、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70B3613-F935-92FC-8424-7FEB33FD428C}"/>
              </a:ext>
            </a:extLst>
          </p:cNvPr>
          <p:cNvSpPr txBox="1"/>
          <p:nvPr/>
        </p:nvSpPr>
        <p:spPr>
          <a:xfrm>
            <a:off x="450108" y="5676121"/>
            <a:ext cx="452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优，说明下雨后空气质量改善了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yt_shape_14033"/>
          <p:cNvSpPr txBox="1"/>
          <p:nvPr/>
        </p:nvSpPr>
        <p:spPr>
          <a:xfrm>
            <a:off x="540000" y="936313"/>
            <a:ext cx="1015662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利用方差判断该市这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天的日最高气温波动大还是日最低气温波动大；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9" name="yt_shape_14039"/>
          <p:cNvSpPr txBox="1"/>
          <p:nvPr/>
        </p:nvSpPr>
        <p:spPr>
          <a:xfrm>
            <a:off x="540000" y="900000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4038" name="yt_image_14038" title="H_50.94">
            <a:extLst>
              <a:ext uri="">
                <a16:creationId xmlns="" xmlns:p14="http://schemas.microsoft.com/office/powerpoint/2010/main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41" name="yt_shape_14041"/>
          <p:cNvSpPr txBox="1"/>
          <p:nvPr/>
        </p:nvSpPr>
        <p:spPr>
          <a:xfrm>
            <a:off x="540120" y="1546795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巴中龙泉外国语学校月考卷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中学九年级学生共进行了五次体育模拟测试，已知甲、乙两位同学五次模拟测试成绩的平均分相同，小明根据甲同学的五次测试成绩绘制了尚不完整的统计表如下，并给出了乙同学五次测试成绩的方差的计算过程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aphicFrame>
        <p:nvGraphicFramePr>
          <p:cNvPr id="14042" name="yt_table_14042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0423140"/>
              </p:ext>
            </p:extLst>
          </p:nvPr>
        </p:nvGraphicFramePr>
        <p:xfrm>
          <a:off x="540000" y="3618857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1013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25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025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025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025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004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次数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第一次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第二次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第三次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第四次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第五次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成绩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044" name="yt_shape_14044"/>
              <p:cNvSpPr txBox="1"/>
              <p:nvPr/>
            </p:nvSpPr>
            <p:spPr>
              <a:xfrm>
                <a:off x="540000" y="5022463"/>
                <a:ext cx="10312118" cy="11611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小明将乙同学五次模拟测试成绩直接代入方差公式，计算过程如下：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 xmlns="">
          <p:sp>
            <p:nvSpPr>
              <p:cNvPr id="14044" name="yt_shape_140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22463"/>
                <a:ext cx="10312118" cy="1161152"/>
              </a:xfrm>
              <a:prstGeom prst="rect">
                <a:avLst/>
              </a:prstGeom>
              <a:blipFill>
                <a:blip r:embed="rId3"/>
                <a:stretch>
                  <a:fillRect l="-1833" t="-4737" r="-1005" b="-47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049" name="yt_shape_14049"/>
              <p:cNvSpPr txBox="1"/>
              <p:nvPr/>
            </p:nvSpPr>
            <p:spPr>
              <a:xfrm>
                <a:off x="540119" y="1714093"/>
                <a:ext cx="11111999" cy="788767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根据甲、乙两位同学这五次模拟测试成绩，你认为谁的体育成绩更稳定？并说明理由；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endParaRPr lang="en-US" altLang="zh-CN" sz="2400" b="0" i="0" u="none" dirty="0" smtClean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endParaRPr lang="en-US" altLang="zh-CN" sz="2400" dirty="0">
                  <a:solidFill>
                    <a:srgbClr val="000000"/>
                  </a:solidFill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endParaRPr lang="en-US" altLang="zh-CN" sz="2400" b="0" i="0" u="none" dirty="0" smtClean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endParaRPr lang="en-US" altLang="zh-CN" sz="2400" dirty="0">
                  <a:solidFill>
                    <a:srgbClr val="000000"/>
                  </a:solidFill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endParaRPr lang="en-US" altLang="zh-CN" sz="2400" b="0" i="0" u="none" dirty="0" smtClean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endParaRPr lang="en-US" altLang="zh-CN" sz="2400" dirty="0">
                  <a:solidFill>
                    <a:srgbClr val="000000"/>
                  </a:solidFill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如果甲再测试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次，第六次模拟测试成绩为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分，与前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次相比，甲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次模拟测试成绩的方差将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变小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填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变大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变小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或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不变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乙的体育成绩更稳定，理由：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因为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</m:sSub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所以甲的方差为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因为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所以乙的体育成绩更稳定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4049" name="yt_shape_140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14093"/>
                <a:ext cx="11111999" cy="7887672"/>
              </a:xfrm>
              <a:prstGeom prst="rect">
                <a:avLst/>
              </a:prstGeom>
              <a:blipFill>
                <a:blip r:embed="rId2"/>
                <a:stretch>
                  <a:fillRect l="-1701" t="-618" r="-768" b="-8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2F49FD6-5C6E-B5A0-261B-9C7454DD1082}"/>
              </a:ext>
            </a:extLst>
          </p:cNvPr>
          <p:cNvSpPr txBox="1"/>
          <p:nvPr/>
        </p:nvSpPr>
        <p:spPr>
          <a:xfrm>
            <a:off x="2783632" y="587727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变小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C1E0C7-7FFB-29EB-E877-562275A7D2EB}"/>
              </a:ext>
            </a:extLst>
          </p:cNvPr>
          <p:cNvSpPr txBox="1"/>
          <p:nvPr/>
        </p:nvSpPr>
        <p:spPr>
          <a:xfrm>
            <a:off x="450108" y="2492896"/>
            <a:ext cx="551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乙的体育成绩更稳定，理由：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3B078BA-F6F0-6889-CB62-BA9641D4EA16}"/>
                  </a:ext>
                </a:extLst>
              </p:cNvPr>
              <p:cNvSpPr txBox="1"/>
              <p:nvPr/>
            </p:nvSpPr>
            <p:spPr>
              <a:xfrm>
                <a:off x="450108" y="2968384"/>
                <a:ext cx="2764410" cy="5737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因为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</m:sSub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-200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3B078BA-F6F0-6889-CB62-BA9641D4EA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68384"/>
                <a:ext cx="2764410" cy="573736"/>
              </a:xfrm>
              <a:prstGeom prst="rect">
                <a:avLst/>
              </a:prstGeom>
              <a:blipFill>
                <a:blip r:embed="rId3"/>
                <a:stretch>
                  <a:fillRect l="-3532" t="-1064" r="-3532" b="-159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105B47F-5E25-83F1-6401-9BACBC466500}"/>
              </a:ext>
            </a:extLst>
          </p:cNvPr>
          <p:cNvSpPr txBox="1"/>
          <p:nvPr/>
        </p:nvSpPr>
        <p:spPr>
          <a:xfrm>
            <a:off x="450108" y="3448508"/>
            <a:ext cx="11179811" cy="7680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</a:rPr>
              <a:t>所以甲的方差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</a:rPr>
              <a:t>为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E443FF8-C40A-5254-2F71-C34620C74427}"/>
                  </a:ext>
                </a:extLst>
              </p:cNvPr>
              <p:cNvSpPr txBox="1"/>
              <p:nvPr/>
            </p:nvSpPr>
            <p:spPr>
              <a:xfrm>
                <a:off x="450108" y="3936833"/>
                <a:ext cx="10902476" cy="569100"/>
              </a:xfrm>
              <a:prstGeom prst="rect">
                <a:avLst/>
              </a:prstGeom>
              <a:noFill/>
            </p:spPr>
            <p:txBody>
              <a:bodyPr vert="horz" wrap="none" rtlCol="0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[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28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aseline="30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29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28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aseline="30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27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28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aseline="30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29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28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aseline="30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30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28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]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3.2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  <a:cs typeface="+mn-cs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E443FF8-C40A-5254-2F71-C34620C744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36833"/>
                <a:ext cx="10902476" cy="569100"/>
              </a:xfrm>
              <a:prstGeom prst="rect">
                <a:avLst/>
              </a:prstGeom>
              <a:blipFill>
                <a:blip r:embed="rId4"/>
                <a:stretch>
                  <a:fillRect r="-3356" b="-3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0784BAB5-753B-5B0D-0C4D-D57B0191488E}"/>
              </a:ext>
            </a:extLst>
          </p:cNvPr>
          <p:cNvSpPr txBox="1"/>
          <p:nvPr/>
        </p:nvSpPr>
        <p:spPr>
          <a:xfrm>
            <a:off x="450108" y="4598429"/>
            <a:ext cx="1932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B827F2A-B027-C9B8-E02E-9A974C3E9271}"/>
              </a:ext>
            </a:extLst>
          </p:cNvPr>
          <p:cNvSpPr txBox="1"/>
          <p:nvPr/>
        </p:nvSpPr>
        <p:spPr>
          <a:xfrm>
            <a:off x="450108" y="5073917"/>
            <a:ext cx="3609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所以乙的体育成绩更稳定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yt_shape_14044"/>
          <p:cNvSpPr txBox="1"/>
          <p:nvPr/>
        </p:nvSpPr>
        <p:spPr>
          <a:xfrm>
            <a:off x="540000" y="778108"/>
            <a:ext cx="4308872" cy="96026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根据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上述信息，完成下列问题：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29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D3DBE86-6CEC-66CC-1738-B912CCA55FA9}"/>
              </a:ext>
            </a:extLst>
          </p:cNvPr>
          <p:cNvSpPr txBox="1"/>
          <p:nvPr/>
        </p:nvSpPr>
        <p:spPr>
          <a:xfrm>
            <a:off x="2651852" y="1196752"/>
            <a:ext cx="7896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11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1798</Words>
  <Application>Microsoft Office PowerPoint</Application>
  <PresentationFormat>宽屏</PresentationFormat>
  <Paragraphs>146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47</cp:revision>
  <dcterms:created xsi:type="dcterms:W3CDTF">2023-05-05T05:33:04Z</dcterms:created>
  <dcterms:modified xsi:type="dcterms:W3CDTF">2023-11-02T12:43:43Z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