
<file path=[Content_Types].xml><?xml version="1.0" encoding="utf-8"?>
<Types xmlns="http://schemas.openxmlformats.org/package/2006/content-types">
  <Default Extension="png" ContentType="image/png"/>
  <Default Extension="bin"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63" r:id="rId3"/>
    <p:sldId id="365" r:id="rId4"/>
    <p:sldId id="368" r:id="rId5"/>
    <p:sldId id="369" r:id="rId6"/>
    <p:sldId id="373" r:id="rId7"/>
    <p:sldId id="376" r:id="rId8"/>
    <p:sldId id="379" r:id="rId9"/>
    <p:sldId id="383" r:id="rId10"/>
    <p:sldId id="385" r:id="rId11"/>
    <p:sldId id="388" r:id="rId12"/>
    <p:sldId id="387" r:id="rId13"/>
    <p:sldId id="256" r:id="rId14"/>
  </p:sldIdLst>
  <p:sldSz cx="12192000" cy="6858000"/>
  <p:notesSz cx="6858000" cy="9144000"/>
  <p:defaultTextStyle>
    <a:defPPr>
      <a:defRPr lang="zh-CN"/>
    </a:defPPr>
    <a:lvl1pPr algn="l" rtl="0" fontAlgn="auto">
      <a:defRPr kern="1200">
        <a:solidFill>
          <a:schemeClr val="tx1"/>
        </a:solidFill>
        <a:latin typeface="Arial" panose="020B0604020202090204" pitchFamily="34" charset="0"/>
        <a:ea typeface="宋体" panose="02010600030101010101" pitchFamily="2" charset="-122"/>
        <a:cs typeface="+mn-cs"/>
      </a:defRPr>
    </a:lvl1pPr>
    <a:lvl2pPr marL="457200" algn="l" rtl="0" fontAlgn="auto">
      <a:defRPr kern="1200">
        <a:solidFill>
          <a:schemeClr val="tx1"/>
        </a:solidFill>
        <a:latin typeface="Arial" panose="020B0604020202090204" pitchFamily="34" charset="0"/>
        <a:ea typeface="宋体" panose="02010600030101010101" pitchFamily="2" charset="-122"/>
        <a:cs typeface="+mn-cs"/>
      </a:defRPr>
    </a:lvl2pPr>
    <a:lvl3pPr marL="914400" algn="l" rtl="0" fontAlgn="auto">
      <a:defRPr kern="1200">
        <a:solidFill>
          <a:schemeClr val="tx1"/>
        </a:solidFill>
        <a:latin typeface="Arial" panose="020B0604020202090204" pitchFamily="34" charset="0"/>
        <a:ea typeface="宋体" panose="02010600030101010101" pitchFamily="2" charset="-122"/>
        <a:cs typeface="+mn-cs"/>
      </a:defRPr>
    </a:lvl3pPr>
    <a:lvl4pPr marL="1371600" algn="l" rtl="0" fontAlgn="auto">
      <a:defRPr kern="1200">
        <a:solidFill>
          <a:schemeClr val="tx1"/>
        </a:solidFill>
        <a:latin typeface="Arial" panose="020B0604020202090204" pitchFamily="34" charset="0"/>
        <a:ea typeface="宋体" panose="02010600030101010101" pitchFamily="2" charset="-122"/>
        <a:cs typeface="+mn-cs"/>
      </a:defRPr>
    </a:lvl4pPr>
    <a:lvl5pPr marL="1828800" algn="l" rtl="0" fontAlgn="auto">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108" d="100"/>
          <a:sy n="108" d="100"/>
        </p:scale>
        <p:origin x="252" y="11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560847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392337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254890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9408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22183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165148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5039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81981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46800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24159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4278830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2023/11/2</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01241967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bin"/><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9.bin"/><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0">
    <p:spTree>
      <p:nvGrpSpPr>
        <p:cNvPr id="1" name="YT"/>
        <p:cNvGrpSpPr/>
        <p:nvPr/>
      </p:nvGrpSpPr>
      <p:grpSpPr>
        <a:xfrm>
          <a:off x="0" y="0"/>
          <a:ext cx="0" cy="0"/>
          <a:chOff x="0" y="0"/>
          <a:chExt cx="0" cy="0"/>
        </a:xfrm>
      </p:grpSpPr>
      <p:sp>
        <p:nvSpPr>
          <p:cNvPr id="13688" name="yt_shape_13688"/>
          <p:cNvSpPr txBox="1"/>
          <p:nvPr/>
        </p:nvSpPr>
        <p:spPr>
          <a:xfrm>
            <a:off x="540000" y="1687723"/>
            <a:ext cx="4119013" cy="597664"/>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白正" pitchFamily="32"/>
                <a:ea typeface="宋体" pitchFamily="32"/>
              </a:rPr>
              <a:t> </a:t>
            </a:r>
            <a:r>
              <a:rPr lang="en-US" altLang="zh-CN" sz="3250" b="0" i="0" u="none" spc="31382">
                <a:solidFill>
                  <a:srgbClr val="1EE3CF"/>
                </a:solidFill>
                <a:effectLst/>
                <a:latin typeface="白正" pitchFamily="32"/>
                <a:ea typeface="宋体" pitchFamily="32"/>
              </a:rPr>
              <a:t> </a:t>
            </a:r>
          </a:p>
        </p:txBody>
      </p:sp>
      <p:pic>
        <p:nvPicPr>
          <p:cNvPr id="13687" name="yt_image_13687">
            <a:extLst>
              <a:ext uri="">
                <a16:creationId xmlns="" xmlns:mc="http://schemas.openxmlformats.org/markup-compatibility/2006" xmlns:m="http://schemas.openxmlformats.org/officeDocument/2006/math"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540000" y="1687723"/>
            <a:ext cx="4086225" cy="646938"/>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13690" name="yt_shape_13690"/>
              <p:cNvSpPr txBox="1"/>
              <p:nvPr/>
            </p:nvSpPr>
            <p:spPr>
              <a:xfrm>
                <a:off x="540119" y="2385306"/>
                <a:ext cx="11111999" cy="2231124"/>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白正" pitchFamily="24"/>
                    <a:ea typeface="宋体" pitchFamily="24"/>
                  </a:rPr>
                  <a:t>解决一些与不确定现象有关的问题，常常离不开</a:t>
                </a:r>
                <a:r>
                  <a:rPr lang="zh-CN" altLang="zh-CN" sz="100" b="0" i="0" spc="-100" dirty="0">
                    <a:solidFill>
                      <a:srgbClr val="FF0000"/>
                    </a:solidFill>
                    <a:effectLst/>
                    <a:latin typeface="白正" pitchFamily="24"/>
                    <a:ea typeface="宋体" pitchFamily="24"/>
                  </a:rPr>
                  <a:t> </a:t>
                </a:r>
                <a:r>
                  <a:rPr lang="zh-CN" altLang="zh-CN" sz="2400" b="0" i="0" u="sng" dirty="0">
                    <a:solidFill>
                      <a:srgbClr val="FF0000"/>
                    </a:solidFill>
                    <a:effectLst/>
                    <a:uFill>
                      <a:solidFill>
                        <a:srgbClr val="000000"/>
                      </a:solidFill>
                    </a:uFill>
                    <a:latin typeface="白正" pitchFamily="24"/>
                    <a:ea typeface="宋体" pitchFamily="24"/>
                  </a:rPr>
                  <a:t>　</a:t>
                </a:r>
                <a:r>
                  <a:rPr lang="zh-CN" altLang="zh-CN" sz="2400" b="0" i="0" u="sng" dirty="0">
                    <a:solidFill>
                      <a:srgbClr val="FF0000">
                        <a:alpha val="0"/>
                      </a:srgbClr>
                    </a:solidFill>
                    <a:effectLst/>
                    <a:uFill>
                      <a:solidFill>
                        <a:srgbClr val="000000"/>
                      </a:solidFill>
                    </a:uFill>
                    <a:latin typeface="白正" pitchFamily="24"/>
                    <a:ea typeface="楷体" pitchFamily="24"/>
                  </a:rPr>
                  <a:t>收集</a:t>
                </a:r>
                <a:r>
                  <a:rPr lang="zh-CN" altLang="zh-CN" sz="2400" b="0" i="0" u="sng" dirty="0">
                    <a:solidFill>
                      <a:srgbClr val="FF0000">
                        <a:alpha val="0"/>
                      </a:srgbClr>
                    </a:solidFill>
                    <a:effectLst/>
                    <a:uFill>
                      <a:solidFill>
                        <a:srgbClr val="000000"/>
                      </a:solidFill>
                    </a:uFill>
                    <a:latin typeface="白正" pitchFamily="24"/>
                    <a:ea typeface="宋体" pitchFamily="24"/>
                  </a:rPr>
                  <a:t>　</a:t>
                </a:r>
                <a:r>
                  <a:rPr lang="zh-CN" altLang="zh-CN" sz="100" b="0" i="0" spc="-100" dirty="0">
                    <a:noFill/>
                    <a:effectLst/>
                    <a:latin typeface="白正" pitchFamily="24"/>
                    <a:ea typeface="宋体" pitchFamily="24"/>
                  </a:rPr>
                  <a:t>⁠</a:t>
                </a:r>
                <a:r>
                  <a:rPr lang="zh-CN" altLang="zh-CN" sz="2400" b="0" i="0" u="none" dirty="0">
                    <a:solidFill>
                      <a:srgbClr val="000000"/>
                    </a:solidFill>
                    <a:effectLst/>
                    <a:latin typeface="白正" pitchFamily="24"/>
                    <a:ea typeface="宋体" pitchFamily="24"/>
                  </a:rPr>
                  <a:t>和</a:t>
                </a:r>
                <a:r>
                  <a:rPr lang="zh-CN" altLang="zh-CN" sz="100" b="0" i="0" spc="-100" dirty="0">
                    <a:solidFill>
                      <a:srgbClr val="FF0000"/>
                    </a:solidFill>
                    <a:effectLst/>
                    <a:latin typeface="白正" pitchFamily="24"/>
                    <a:ea typeface="宋体" pitchFamily="24"/>
                  </a:rPr>
                  <a:t> </a:t>
                </a:r>
                <a:r>
                  <a:rPr lang="zh-CN" altLang="zh-CN" sz="2400" b="0" i="0" u="sng" dirty="0">
                    <a:solidFill>
                      <a:srgbClr val="FF0000"/>
                    </a:solidFill>
                    <a:effectLst/>
                    <a:uFill>
                      <a:solidFill>
                        <a:srgbClr val="000000"/>
                      </a:solidFill>
                    </a:uFill>
                    <a:latin typeface="白正" pitchFamily="24"/>
                    <a:ea typeface="宋体" pitchFamily="24"/>
                  </a:rPr>
                  <a:t>　</a:t>
                </a:r>
                <a:r>
                  <a:rPr lang="zh-CN" altLang="zh-CN" sz="2400" b="0" i="0" u="sng" dirty="0">
                    <a:solidFill>
                      <a:srgbClr val="FF0000">
                        <a:alpha val="0"/>
                      </a:srgbClr>
                    </a:solidFill>
                    <a:effectLst/>
                    <a:uFill>
                      <a:solidFill>
                        <a:srgbClr val="000000"/>
                      </a:solidFill>
                    </a:uFill>
                    <a:latin typeface="白正" pitchFamily="24"/>
                    <a:ea typeface="楷体" pitchFamily="24"/>
                  </a:rPr>
                  <a:t>分析</a:t>
                </a:r>
                <a:r>
                  <a:rPr lang="zh-CN" altLang="zh-CN" sz="2400" b="0" i="0" u="sng" dirty="0">
                    <a:solidFill>
                      <a:srgbClr val="FF0000">
                        <a:alpha val="0"/>
                      </a:srgbClr>
                    </a:solidFill>
                    <a:effectLst/>
                    <a:uFill>
                      <a:solidFill>
                        <a:srgbClr val="000000"/>
                      </a:solidFill>
                    </a:uFill>
                    <a:latin typeface="白正" pitchFamily="24"/>
                    <a:ea typeface="宋体" pitchFamily="24"/>
                  </a:rPr>
                  <a:t>　</a:t>
                </a:r>
                <a:r>
                  <a:rPr lang="zh-CN" altLang="zh-CN" sz="100" b="0" i="0" spc="-100" dirty="0">
                    <a:noFill/>
                    <a:effectLst/>
                    <a:latin typeface="白正" pitchFamily="24"/>
                    <a:ea typeface="宋体" pitchFamily="24"/>
                  </a:rPr>
                  <a:t>⁠</a:t>
                </a:r>
                <a:r>
                  <a:rPr lang="zh-CN" altLang="zh-CN" sz="2400" b="0" i="0" u="none" dirty="0">
                    <a:solidFill>
                      <a:srgbClr val="000000"/>
                    </a:solidFill>
                    <a:effectLst/>
                    <a:latin typeface="白正" pitchFamily="24"/>
                    <a:ea typeface="宋体" pitchFamily="24"/>
                  </a:rPr>
                  <a:t>数据，</a:t>
                </a:r>
                <a:r>
                  <a:rPr lang="zh-CN" altLang="zh-CN" sz="100" b="0" i="0" spc="-100" dirty="0">
                    <a:solidFill>
                      <a:srgbClr val="FF0000"/>
                    </a:solidFill>
                    <a:effectLst/>
                    <a:latin typeface="白正" pitchFamily="24"/>
                    <a:ea typeface="宋体" pitchFamily="24"/>
                  </a:rPr>
                  <a:t> </a:t>
                </a:r>
                <a:r>
                  <a:rPr lang="zh-CN" altLang="zh-CN" sz="2400" b="0" i="0" u="sng" dirty="0">
                    <a:solidFill>
                      <a:srgbClr val="FF0000"/>
                    </a:solidFill>
                    <a:effectLst/>
                    <a:uFill>
                      <a:solidFill>
                        <a:srgbClr val="000000"/>
                      </a:solidFill>
                    </a:uFill>
                    <a:latin typeface="白正" pitchFamily="24"/>
                    <a:ea typeface="宋体" pitchFamily="24"/>
                  </a:rPr>
                  <a:t>　</a:t>
                </a:r>
                <a:r>
                  <a:rPr lang="zh-CN" altLang="zh-CN" sz="2400" b="0" i="0" u="sng" dirty="0" smtClean="0">
                    <a:solidFill>
                      <a:srgbClr val="FF0000">
                        <a:alpha val="0"/>
                      </a:srgbClr>
                    </a:solidFill>
                    <a:effectLst/>
                    <a:uFill>
                      <a:solidFill>
                        <a:srgbClr val="000000"/>
                      </a:solidFill>
                    </a:uFill>
                    <a:latin typeface="白正" pitchFamily="24"/>
                    <a:ea typeface="楷体" pitchFamily="24"/>
                  </a:rPr>
                  <a:t>数</a:t>
                </a:r>
                <a:r>
                  <a:rPr lang="zh-CN" altLang="zh-CN" sz="100" b="0" i="0" spc="-100" dirty="0" smtClean="0">
                    <a:noFill/>
                    <a:effectLst/>
                    <a:latin typeface="白正" pitchFamily="24"/>
                    <a:ea typeface="宋体" pitchFamily="24"/>
                  </a:rPr>
                  <a:t>⁠</a:t>
                </a:r>
                <a:r>
                  <a:rPr lang="zh-CN" altLang="zh-CN" sz="2400" b="0" i="0" u="none" dirty="0">
                    <a:solidFill>
                      <a:srgbClr val="000000"/>
                    </a:solidFill>
                    <a:effectLst/>
                    <a:latin typeface="白正" pitchFamily="24"/>
                    <a:ea typeface="宋体" pitchFamily="24"/>
                  </a:rPr>
                  <a:t>是我们思考的基础</a:t>
                </a:r>
                <a:r>
                  <a:rPr lang="en-US" altLang="zh-CN" sz="2400" b="0" i="0" u="none" dirty="0">
                    <a:solidFill>
                      <a:srgbClr val="000000"/>
                    </a:solidFill>
                    <a:effectLst/>
                    <a:latin typeface="Times New Roman" pitchFamily="24"/>
                    <a:ea typeface="Times New Roman" pitchFamily="24"/>
                  </a:rPr>
                  <a:t>.</a:t>
                </a:r>
              </a:p>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白正" pitchFamily="24"/>
                    <a:ea typeface="宋体" pitchFamily="24"/>
                  </a:rPr>
                  <a:t>一般地，设有</a:t>
                </a:r>
                <a:r>
                  <a:rPr lang="en-US" altLang="zh-CN" sz="2400" b="0" i="1" u="none" dirty="0">
                    <a:solidFill>
                      <a:srgbClr val="000000"/>
                    </a:solidFill>
                    <a:effectLst/>
                    <a:latin typeface="Times New Roman" pitchFamily="24"/>
                    <a:ea typeface="Times New Roman" pitchFamily="24"/>
                  </a:rPr>
                  <a:t>n</a:t>
                </a:r>
                <a:r>
                  <a:rPr lang="zh-CN" altLang="zh-CN" sz="2400" b="0" i="0" u="none" dirty="0">
                    <a:solidFill>
                      <a:srgbClr val="000000"/>
                    </a:solidFill>
                    <a:effectLst/>
                    <a:latin typeface="白正" pitchFamily="24"/>
                    <a:ea typeface="宋体" pitchFamily="24"/>
                  </a:rPr>
                  <a:t>个数分别为</a:t>
                </a:r>
                <a:r>
                  <a:rPr lang="en-US" altLang="zh-CN" sz="2400" b="0" i="1" u="none" dirty="0">
                    <a:solidFill>
                      <a:srgbClr val="000000"/>
                    </a:solidFill>
                    <a:effectLst/>
                    <a:latin typeface="Times New Roman" pitchFamily="24"/>
                    <a:ea typeface="Times New Roman" pitchFamily="24"/>
                  </a:rPr>
                  <a:t>x</a:t>
                </a:r>
                <a:r>
                  <a:rPr lang="en-US" altLang="zh-CN" sz="2400" b="0" i="0" u="none" baseline="-25000"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x</a:t>
                </a:r>
                <a:r>
                  <a:rPr lang="en-US" altLang="zh-CN" sz="2400" b="0" i="0" u="none" baseline="-25000"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白正" pitchFamily="24"/>
                    <a:ea typeface="宋体" pitchFamily="24"/>
                  </a:rPr>
                  <a:t>、</a:t>
                </a:r>
                <a:r>
                  <a:rPr lang="zh-CN" altLang="zh-CN" sz="2400" b="0" i="0" u="none" dirty="0">
                    <a:solidFill>
                      <a:srgbClr val="000000"/>
                    </a:solidFill>
                    <a:effectLst/>
                    <a:latin typeface="宋体" pitchFamily="24"/>
                    <a:ea typeface="宋体" pitchFamily="24"/>
                  </a:rPr>
                  <a:t>…</a:t>
                </a:r>
                <a:r>
                  <a:rPr lang="en-US" altLang="zh-CN" sz="2400" b="0" i="1" u="none" dirty="0" err="1">
                    <a:solidFill>
                      <a:srgbClr val="000000"/>
                    </a:solidFill>
                    <a:effectLst/>
                    <a:latin typeface="Times New Roman" pitchFamily="24"/>
                    <a:ea typeface="Times New Roman" pitchFamily="24"/>
                  </a:rPr>
                  <a:t>x</a:t>
                </a:r>
                <a:r>
                  <a:rPr lang="en-US" altLang="zh-CN" sz="2400" b="0" i="1" u="none" baseline="-25000" dirty="0" err="1">
                    <a:solidFill>
                      <a:srgbClr val="000000"/>
                    </a:solidFill>
                    <a:effectLst/>
                    <a:latin typeface="Times New Roman" pitchFamily="24"/>
                    <a:ea typeface="Times New Roman" pitchFamily="24"/>
                  </a:rPr>
                  <a:t>n</a:t>
                </a:r>
                <a:r>
                  <a:rPr lang="zh-CN" altLang="zh-CN" sz="2400" b="0" i="0" u="none" dirty="0">
                    <a:solidFill>
                      <a:srgbClr val="000000"/>
                    </a:solidFill>
                    <a:effectLst/>
                    <a:latin typeface="白正" pitchFamily="24"/>
                    <a:ea typeface="宋体" pitchFamily="24"/>
                  </a:rPr>
                  <a:t>，其中</a:t>
                </a:r>
                <a:r>
                  <a:rPr lang="en-US" altLang="zh-CN" sz="2400" b="0" i="1" u="none" dirty="0">
                    <a:solidFill>
                      <a:srgbClr val="000000"/>
                    </a:solidFill>
                    <a:effectLst/>
                    <a:latin typeface="Times New Roman" pitchFamily="24"/>
                    <a:ea typeface="Times New Roman" pitchFamily="24"/>
                  </a:rPr>
                  <a:t>n</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白正" pitchFamily="24"/>
                    <a:ea typeface="宋体" pitchFamily="24"/>
                  </a:rPr>
                  <a:t>，那么这组数据的平均数</a:t>
                </a:r>
                <a:r>
                  <a:rPr lang="zh-CN" altLang="zh-CN" sz="2400" b="0" i="0" u="none" dirty="0" smtClean="0">
                    <a:solidFill>
                      <a:srgbClr val="000000"/>
                    </a:solidFill>
                    <a:effectLst/>
                    <a:latin typeface="白正" pitchFamily="24"/>
                    <a:ea typeface="宋体" pitchFamily="24"/>
                  </a:rPr>
                  <a:t>为</a:t>
                </a:r>
                <a:endParaRPr lang="en-US" altLang="zh-CN" sz="2400" b="0" i="0" u="none" dirty="0" smtClean="0">
                  <a:solidFill>
                    <a:srgbClr val="000000"/>
                  </a:solidFill>
                  <a:effectLst/>
                  <a:latin typeface="白正" pitchFamily="24"/>
                  <a:ea typeface="宋体" pitchFamily="24"/>
                </a:endParaRPr>
              </a:p>
              <a:p>
                <a:pPr algn="l" eaLnBrk="1" latinLnBrk="0" hangingPunct="0">
                  <a:lnSpc>
                    <a:spcPct val="129999"/>
                  </a:lnSpc>
                </a:pPr>
                <a:r>
                  <a:rPr lang="zh-CN" altLang="zh-CN" sz="100" b="0" i="0" spc="-100" dirty="0">
                    <a:solidFill>
                      <a:srgbClr val="000000"/>
                    </a:solidFill>
                    <a:effectLst/>
                    <a:latin typeface="白正" pitchFamily="24"/>
                    <a:ea typeface="宋体" pitchFamily="24"/>
                  </a:rPr>
                  <a:t> </a:t>
                </a:r>
                <a:r>
                  <a:rPr lang="zh-CN" altLang="zh-CN" sz="2400" b="0" i="0" u="sng" dirty="0">
                    <a:solidFill>
                      <a:srgbClr val="FF0000"/>
                    </a:solidFill>
                    <a:effectLst/>
                    <a:uFill>
                      <a:solidFill>
                        <a:srgbClr val="000000"/>
                      </a:solidFill>
                    </a:uFill>
                    <a:latin typeface="白正" pitchFamily="24"/>
                    <a:ea typeface="宋体" pitchFamily="24"/>
                  </a:rPr>
                  <a:t>　</a:t>
                </a:r>
                <a14:m>
                  <m:oMath xmlns:m="http://schemas.openxmlformats.org/officeDocument/2006/math">
                    <m:bar>
                      <m:barPr>
                        <m:pos m:val="top"/>
                        <m:ctrlPr>
                          <a:rPr lang="en-US" altLang="zh-CN" sz="2400" b="0" i="1" u="sng" smtClean="0">
                            <a:solidFill>
                              <a:srgbClr val="FF0000">
                                <a:alpha val="0"/>
                              </a:srgbClr>
                            </a:solidFill>
                            <a:effectLst/>
                            <a:uFill>
                              <a:solidFill>
                                <a:srgbClr val="000000"/>
                              </a:solidFill>
                            </a:uFill>
                            <a:latin typeface="Cambria Math" panose="02040503050406030204" pitchFamily="18" charset="0"/>
                            <a:ea typeface="Cambria Math" panose="02040503050406030204" pitchFamily="48" charset="0"/>
                          </a:rPr>
                        </m:ctrlPr>
                      </m:barPr>
                      <m:e>
                        <m:r>
                          <a:rPr lang="en-US" altLang="zh-CN" sz="2400" b="0" i="1" u="sng" smtClean="0">
                            <a:solidFill>
                              <a:srgbClr val="FF0000">
                                <a:alpha val="0"/>
                              </a:srgbClr>
                            </a:solidFill>
                            <a:effectLst/>
                            <a:uFill>
                              <a:solidFill>
                                <a:srgbClr val="000000"/>
                              </a:solidFill>
                            </a:uFill>
                            <a:latin typeface="Cambria Math" panose="02040503050406030204" pitchFamily="48" charset="0"/>
                            <a:ea typeface="Cambria Math" panose="02040503050406030204" pitchFamily="48" charset="0"/>
                          </a:rPr>
                          <m:t>𝑥</m:t>
                        </m:r>
                      </m:e>
                    </m:bar>
                  </m:oMath>
                </a14:m>
                <a:r>
                  <a:rPr lang="zh-CN" altLang="zh-CN" sz="2400" b="0" i="0" u="sng" dirty="0">
                    <a:solidFill>
                      <a:srgbClr val="FF0000">
                        <a:alpha val="0"/>
                      </a:srgbClr>
                    </a:solidFill>
                    <a:effectLst/>
                    <a:uFill>
                      <a:solidFill>
                        <a:srgbClr val="000000"/>
                      </a:solidFill>
                    </a:uFill>
                    <a:latin typeface="宋体" pitchFamily="24"/>
                    <a:ea typeface="宋体" pitchFamily="24"/>
                  </a:rPr>
                  <a:t>＝</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fPr>
                      <m:num>
                        <m:sSub>
                          <m:sSub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sSubPr>
                          <m:e>
                            <m:r>
                              <a:rPr lang="en-US" altLang="zh-CN" sz="2400" b="0" i="1"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𝑥</m:t>
                            </m:r>
                          </m:e>
                          <m:sub>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1</m:t>
                            </m:r>
                          </m:sub>
                        </m:sSub>
                        <m:r>
                          <a:rPr lang="zh-CN"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m:t>
                        </m:r>
                        <m:sSub>
                          <m:sSub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sSubPr>
                          <m:e>
                            <m:r>
                              <a:rPr lang="en-US" altLang="zh-CN" sz="2400" b="0" i="1"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𝑥</m:t>
                            </m:r>
                          </m:e>
                          <m:sub>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2</m:t>
                            </m:r>
                          </m:sub>
                        </m:sSub>
                        <m:r>
                          <a:rPr lang="zh-CN"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m:t>
                        </m:r>
                        <m:r>
                          <m:rPr>
                            <m:nor/>
                          </m:rPr>
                          <a:rPr lang="zh-CN" altLang="zh-CN" sz="2400" b="0" i="0" u="sng" smtClean="0">
                            <a:solidFill>
                              <a:srgbClr val="FE0000">
                                <a:alpha val="0"/>
                              </a:srgbClr>
                            </a:solidFill>
                            <a:effectLst/>
                            <a:uFill>
                              <a:solidFill>
                                <a:srgbClr val="000000"/>
                              </a:solidFill>
                            </a:uFill>
                            <a:latin typeface="Times New Roman" panose="02040503050406030204" pitchFamily="48" charset="0"/>
                            <a:ea typeface="宋体" panose="02040503050406030204" pitchFamily="48" charset="0"/>
                          </a:rPr>
                          <m:t>…</m:t>
                        </m:r>
                        <m:r>
                          <a:rPr lang="zh-CN"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m:t>
                        </m:r>
                        <m:sSub>
                          <m:sSub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sSubPr>
                          <m:e>
                            <m:r>
                              <a:rPr lang="en-US" altLang="zh-CN" sz="2400" b="0" i="1"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𝑥</m:t>
                            </m:r>
                          </m:e>
                          <m:sub>
                            <m:r>
                              <a:rPr lang="en-US" altLang="zh-CN" sz="2400" b="0" i="1"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𝑛</m:t>
                            </m:r>
                          </m:sub>
                        </m:sSub>
                      </m:num>
                      <m:den>
                        <m:r>
                          <a:rPr lang="en-US" altLang="zh-CN" sz="2400" b="0" i="1"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𝑛</m:t>
                        </m:r>
                      </m:den>
                    </m:f>
                  </m:oMath>
                </a14:m>
                <a:r>
                  <a:rPr lang="zh-CN" altLang="zh-CN" sz="2400" b="0" i="0" u="sng" dirty="0">
                    <a:solidFill>
                      <a:srgbClr val="FF0000">
                        <a:alpha val="0"/>
                      </a:srgbClr>
                    </a:solidFill>
                    <a:effectLst/>
                    <a:uFill>
                      <a:solidFill>
                        <a:srgbClr val="000000"/>
                      </a:solidFill>
                    </a:uFill>
                    <a:latin typeface="白正" pitchFamily="24"/>
                    <a:ea typeface="宋体" pitchFamily="24"/>
                  </a:rPr>
                  <a:t>　</a:t>
                </a:r>
                <a:r>
                  <a:rPr lang="zh-CN" altLang="zh-CN" sz="100" b="0" i="0" spc="-100" dirty="0">
                    <a:no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a:t>
                </a:r>
              </a:p>
            </p:txBody>
          </p:sp>
        </mc:Choice>
        <mc:Fallback xmlns="">
          <p:sp>
            <p:nvSpPr>
              <p:cNvPr id="13690" name="yt_shape_13690"/>
              <p:cNvSpPr txBox="1">
                <a:spLocks noRot="1" noChangeAspect="1" noMove="1" noResize="1" noEditPoints="1" noAdjustHandles="1" noChangeArrowheads="1" noChangeShapeType="1" noTextEdit="1"/>
              </p:cNvSpPr>
              <p:nvPr/>
            </p:nvSpPr>
            <p:spPr>
              <a:xfrm>
                <a:off x="540119" y="2385306"/>
                <a:ext cx="11111999" cy="2231124"/>
              </a:xfrm>
              <a:prstGeom prst="rect">
                <a:avLst/>
              </a:prstGeom>
              <a:blipFill>
                <a:blip r:embed="rId3"/>
                <a:stretch>
                  <a:fillRect l="-1701" t="-2186" b="-1913"/>
                </a:stretch>
              </a:blipFill>
            </p:spPr>
            <p:txBody>
              <a:bodyPr/>
              <a:lstStyle/>
              <a:p>
                <a:r>
                  <a:rPr lang="zh-CN" altLang="en-US">
                    <a:noFill/>
                  </a:rPr>
                  <a:t> </a:t>
                </a:r>
              </a:p>
            </p:txBody>
          </p:sp>
        </mc:Fallback>
      </mc:AlternateContent>
      <p:sp>
        <p:nvSpPr>
          <p:cNvPr id="13692" name="yt_shape_13692"/>
          <p:cNvSpPr txBox="1"/>
          <p:nvPr/>
        </p:nvSpPr>
        <p:spPr>
          <a:xfrm>
            <a:off x="540119" y="4621629"/>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白正" pitchFamily="24"/>
                <a:ea typeface="宋体" pitchFamily="24"/>
              </a:rPr>
              <a:t>用计算器计算平均数的步骤：</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打开计算器；</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启动</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单变量统计</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计算功能；</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宋体" pitchFamily="24"/>
                <a:ea typeface="宋体" pitchFamily="24"/>
              </a:rPr>
              <a:t>）</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zh-CN" altLang="zh-CN" sz="2400" b="0" i="0" u="sng">
                <a:solidFill>
                  <a:srgbClr val="FF0000">
                    <a:alpha val="0"/>
                  </a:srgbClr>
                </a:solidFill>
                <a:effectLst/>
                <a:uFill>
                  <a:solidFill>
                    <a:srgbClr val="000000"/>
                  </a:solidFill>
                </a:uFill>
                <a:latin typeface="白正" pitchFamily="24"/>
                <a:ea typeface="楷体" pitchFamily="24"/>
              </a:rPr>
              <a:t>输入</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zh-CN" altLang="zh-CN" sz="2400" b="0" i="0" u="none">
                <a:solidFill>
                  <a:srgbClr val="000000"/>
                </a:solidFill>
                <a:effectLst/>
                <a:latin typeface="白正" pitchFamily="24"/>
                <a:ea typeface="宋体" pitchFamily="24"/>
              </a:rPr>
              <a:t>所有数据；</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计算出这组数据的</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zh-CN" altLang="zh-CN" sz="2400" b="0" i="0" u="sng">
                <a:solidFill>
                  <a:srgbClr val="FF0000">
                    <a:alpha val="0"/>
                  </a:srgbClr>
                </a:solidFill>
                <a:effectLst/>
                <a:uFill>
                  <a:solidFill>
                    <a:srgbClr val="000000"/>
                  </a:solidFill>
                </a:uFill>
                <a:latin typeface="白正" pitchFamily="24"/>
                <a:ea typeface="楷体" pitchFamily="24"/>
              </a:rPr>
              <a:t>平均数</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a:t>
            </a:r>
          </a:p>
        </p:txBody>
      </p:sp>
      <p:sp>
        <p:nvSpPr>
          <p:cNvPr id="2" name="文本框 1">
            <a:extLst>
              <a:ext uri="{FF2B5EF4-FFF2-40B4-BE49-F238E27FC236}">
                <a16:creationId xmlns:a16="http://schemas.microsoft.com/office/drawing/2014/main" id="{4E64E6D2-B478-1B0E-AF9A-C6D5578050DC}"/>
              </a:ext>
            </a:extLst>
          </p:cNvPr>
          <p:cNvSpPr txBox="1"/>
          <p:nvPr/>
        </p:nvSpPr>
        <p:spPr>
          <a:xfrm>
            <a:off x="7384307" y="2338500"/>
            <a:ext cx="10944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楷体" pitchFamily="24"/>
                <a:cs typeface="+mn-cs"/>
              </a:rPr>
              <a:t>收集</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9A7EE884-C1B4-5E97-6A81-7213635434DB}"/>
              </a:ext>
            </a:extLst>
          </p:cNvPr>
          <p:cNvSpPr txBox="1"/>
          <p:nvPr/>
        </p:nvSpPr>
        <p:spPr>
          <a:xfrm>
            <a:off x="8908307" y="2338500"/>
            <a:ext cx="10944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楷体" pitchFamily="24"/>
                <a:cs typeface="+mn-cs"/>
              </a:rPr>
              <a:t>分析</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04560A61-609B-C66F-D8FA-46E6A674EE3E}"/>
              </a:ext>
            </a:extLst>
          </p:cNvPr>
          <p:cNvSpPr txBox="1"/>
          <p:nvPr/>
        </p:nvSpPr>
        <p:spPr>
          <a:xfrm>
            <a:off x="10776519" y="2338500"/>
            <a:ext cx="69389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smtClean="0">
                <a:ln>
                  <a:noFill/>
                </a:ln>
                <a:solidFill>
                  <a:srgbClr val="FF0000"/>
                </a:solidFill>
                <a:effectLst/>
                <a:uLnTx/>
                <a:uFill>
                  <a:solidFill>
                    <a:srgbClr val="000000"/>
                  </a:solidFill>
                </a:uFill>
                <a:latin typeface="白正" pitchFamily="24"/>
                <a:ea typeface="楷体" pitchFamily="24"/>
                <a:cs typeface="+mn-cs"/>
              </a:rPr>
              <a:t>数</a:t>
            </a:r>
            <a:r>
              <a:rPr kumimoji="0" lang="zh-CN" altLang="en-US" sz="2400" b="0" i="0" strike="noStrike" kern="1200" cap="none" spc="0" normalizeH="0" baseline="0" noProof="0" dirty="0" smtClean="0">
                <a:ln>
                  <a:noFill/>
                </a:ln>
                <a:solidFill>
                  <a:srgbClr val="FF0000"/>
                </a:solidFill>
                <a:effectLst/>
                <a:uLnTx/>
                <a:uFill>
                  <a:solidFill>
                    <a:srgbClr val="000000"/>
                  </a:solidFill>
                </a:uFill>
                <a:latin typeface="白正" pitchFamily="24"/>
                <a:ea typeface="楷体" pitchFamily="24"/>
                <a:cs typeface="+mn-cs"/>
              </a:rPr>
              <a:t>据</a:t>
            </a:r>
            <a:endParaRPr lang="zh-CN" altLang="en-US" dirty="0">
              <a:solidFill>
                <a:srgbClr val="FF0000"/>
              </a:solidFill>
            </a:endParaRPr>
          </a:p>
        </p:txBody>
      </p:sp>
      <mc:AlternateContent xmlns:mc="http://schemas.openxmlformats.org/markup-compatibility/2006" xmlns:a14="http://schemas.microsoft.com/office/drawing/2010/main">
        <mc:Choice Requires="a14">
          <p:sp>
            <p:nvSpPr>
              <p:cNvPr id="7" name="文本框 6">
                <a:extLst>
                  <a:ext uri="{FF2B5EF4-FFF2-40B4-BE49-F238E27FC236}">
                    <a16:creationId xmlns:a16="http://schemas.microsoft.com/office/drawing/2014/main" id="{C28ADE7C-ED40-212A-B882-DCB331E45157}"/>
                  </a:ext>
                </a:extLst>
              </p:cNvPr>
              <p:cNvSpPr txBox="1"/>
              <p:nvPr/>
            </p:nvSpPr>
            <p:spPr>
              <a:xfrm>
                <a:off x="450108" y="3605566"/>
                <a:ext cx="2779458" cy="831546"/>
              </a:xfrm>
              <a:prstGeom prst="rect">
                <a:avLst/>
              </a:prstGeom>
              <a:noFill/>
            </p:spPr>
            <p:txBody>
              <a:bodyPr vert="horz" wrap="none" rtlCol="0" anchor="ctr">
                <a:noAutofit/>
              </a:bodyPr>
              <a:lstStyle/>
              <a:p>
                <a:pPr>
                  <a:lnSpc>
                    <a:spcPct val="129999"/>
                  </a:lnSpc>
                </a:pPr>
                <a14:m>
                  <m:oMath xmlns:m="http://schemas.openxmlformats.org/officeDocument/2006/math">
                    <m:bar>
                      <m:barPr>
                        <m:pos m:val="top"/>
                        <m:ctrlPr>
                          <a:rPr lang="en-US" altLang="zh-CN" sz="2400" i="1">
                            <a:solidFill>
                              <a:srgbClr val="FF0000"/>
                            </a:solidFill>
                            <a:uFill>
                              <a:solidFill>
                                <a:srgbClr val="000000"/>
                              </a:solidFill>
                            </a:uFill>
                            <a:latin typeface="Cambria Math" panose="02040503050406030204" pitchFamily="18" charset="0"/>
                            <a:ea typeface="Cambria Math" panose="02040503050406030204" pitchFamily="48" charset="0"/>
                          </a:rPr>
                        </m:ctrlPr>
                      </m:barPr>
                      <m:e>
                        <m:r>
                          <a:rPr lang="en-US" altLang="zh-CN" sz="2400" i="1">
                            <a:solidFill>
                              <a:srgbClr val="FF0000"/>
                            </a:solidFill>
                            <a:uFill>
                              <a:solidFill>
                                <a:srgbClr val="000000"/>
                              </a:solidFill>
                            </a:uFill>
                            <a:latin typeface="Cambria Math" panose="02040503050406030204" pitchFamily="48" charset="0"/>
                            <a:ea typeface="Cambria Math" panose="02040503050406030204" pitchFamily="48" charset="0"/>
                          </a:rPr>
                          <m:t>𝑥</m:t>
                        </m:r>
                      </m:e>
                    </m:bar>
                  </m:oMath>
                </a14:m>
                <a:r>
                  <a:rPr kumimoji="0" lang="zh-CN" altLang="zh-CN" sz="2400" b="0" i="0" strike="noStrike" kern="1200" cap="none" spc="0" normalizeH="0" baseline="0" noProof="0" dirty="0" smtClean="0">
                    <a:ln>
                      <a:noFill/>
                    </a:ln>
                    <a:solidFill>
                      <a:srgbClr val="FF0000"/>
                    </a:solidFill>
                    <a:effectLst/>
                    <a:uLnTx/>
                    <a:uFill>
                      <a:solidFill>
                        <a:srgbClr val="000000"/>
                      </a:solidFill>
                    </a:uFill>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sSub>
                          <m:sSub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sSubPr>
                          <m:e>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𝑥</m:t>
                            </m:r>
                          </m:e>
                          <m:sub>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1</m:t>
                            </m:r>
                          </m:sub>
                        </m:sSub>
                        <m:r>
                          <a:rPr kumimoji="0" lang="zh-CN"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m:t>
                        </m:r>
                        <m:sSub>
                          <m:sSub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sSubPr>
                          <m:e>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𝑥</m:t>
                            </m:r>
                          </m:e>
                          <m:sub>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2</m:t>
                            </m:r>
                          </m:sub>
                        </m:sSub>
                        <m:r>
                          <a:rPr kumimoji="0" lang="zh-CN"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m:t>
                        </m:r>
                        <m:r>
                          <m:rPr>
                            <m:nor/>
                          </m:rP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anose="02040503050406030204" pitchFamily="48" charset="0"/>
                            <a:ea typeface="宋体" panose="02040503050406030204" pitchFamily="48" charset="0"/>
                          </a:rPr>
                          <m:t>…</m:t>
                        </m:r>
                        <m:r>
                          <a:rPr kumimoji="0" lang="zh-CN"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m:t>
                        </m:r>
                        <m:sSub>
                          <m:sSub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sSubPr>
                          <m:e>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𝑥</m:t>
                            </m:r>
                          </m:e>
                          <m:sub>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𝑛</m:t>
                            </m:r>
                          </m:sub>
                        </m:sSub>
                      </m:num>
                      <m:den>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𝑛</m:t>
                        </m:r>
                      </m:den>
                    </m:f>
                  </m:oMath>
                </a14:m>
                <a:r>
                  <a:rPr kumimoji="0" lang="zh-CN" altLang="zh-CN" sz="2400" b="0" i="0" strike="noStrike" kern="1200" cap="none" spc="0" normalizeH="0" baseline="0" noProof="0" dirty="0">
                    <a:ln>
                      <a:noFill/>
                    </a:ln>
                    <a:solidFill>
                      <a:srgbClr val="FF0000"/>
                    </a:solidFill>
                    <a:effectLst/>
                    <a:uLnTx/>
                    <a:uFill>
                      <a:solidFill>
                        <a:srgbClr val="000000"/>
                      </a:solidFill>
                    </a:uFill>
                    <a:latin typeface="白正" pitchFamily="24"/>
                    <a:ea typeface="宋体" pitchFamily="24"/>
                  </a:rPr>
                  <a:t>　</a:t>
                </a:r>
                <a:endParaRPr lang="zh-CN" altLang="en-US" dirty="0">
                  <a:solidFill>
                    <a:srgbClr val="FF0000"/>
                  </a:solidFill>
                </a:endParaRPr>
              </a:p>
            </p:txBody>
          </p:sp>
        </mc:Choice>
        <mc:Fallback xmlns="">
          <p:sp>
            <p:nvSpPr>
              <p:cNvPr id="7" name="文本框 6">
                <a:extLst>
                  <a:ext uri="{FF2B5EF4-FFF2-40B4-BE49-F238E27FC236}">
                    <a16:creationId xmlns:a16="http://schemas.microsoft.com/office/drawing/2014/main" id="{C28ADE7C-ED40-212A-B882-DCB331E45157}"/>
                  </a:ext>
                </a:extLst>
              </p:cNvPr>
              <p:cNvSpPr txBox="1">
                <a:spLocks noRot="1" noChangeAspect="1" noMove="1" noResize="1" noEditPoints="1" noAdjustHandles="1" noChangeArrowheads="1" noChangeShapeType="1" noTextEdit="1"/>
              </p:cNvSpPr>
              <p:nvPr/>
            </p:nvSpPr>
            <p:spPr>
              <a:xfrm>
                <a:off x="450108" y="3605566"/>
                <a:ext cx="2779458" cy="831546"/>
              </a:xfrm>
              <a:prstGeom prst="rect">
                <a:avLst/>
              </a:prstGeom>
              <a:blipFill>
                <a:blip r:embed="rId4"/>
                <a:stretch>
                  <a:fillRect b="-1460"/>
                </a:stretch>
              </a:blipFill>
            </p:spPr>
            <p:txBody>
              <a:bodyPr/>
              <a:lstStyle/>
              <a:p>
                <a:r>
                  <a:rPr lang="zh-CN" altLang="en-US">
                    <a:noFill/>
                  </a:rPr>
                  <a:t> </a:t>
                </a:r>
              </a:p>
            </p:txBody>
          </p:sp>
        </mc:Fallback>
      </mc:AlternateContent>
      <p:sp>
        <p:nvSpPr>
          <p:cNvPr id="8" name="文本框 7">
            <a:extLst>
              <a:ext uri="{FF2B5EF4-FFF2-40B4-BE49-F238E27FC236}">
                <a16:creationId xmlns:a16="http://schemas.microsoft.com/office/drawing/2014/main" id="{D3278F61-7CF6-6112-064C-B7ADD5C750E4}"/>
              </a:ext>
            </a:extLst>
          </p:cNvPr>
          <p:cNvSpPr txBox="1"/>
          <p:nvPr/>
        </p:nvSpPr>
        <p:spPr>
          <a:xfrm>
            <a:off x="2431308" y="5050312"/>
            <a:ext cx="10944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楷体" pitchFamily="24"/>
                <a:cs typeface="+mn-cs"/>
              </a:rPr>
              <a:t>输入</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9" name="文本框 8">
            <a:extLst>
              <a:ext uri="{FF2B5EF4-FFF2-40B4-BE49-F238E27FC236}">
                <a16:creationId xmlns:a16="http://schemas.microsoft.com/office/drawing/2014/main" id="{1A3373A1-4521-BF71-D4A1-037AB2B65D24}"/>
              </a:ext>
            </a:extLst>
          </p:cNvPr>
          <p:cNvSpPr txBox="1"/>
          <p:nvPr/>
        </p:nvSpPr>
        <p:spPr>
          <a:xfrm>
            <a:off x="8374907" y="5050312"/>
            <a:ext cx="13992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楷体" pitchFamily="24"/>
                <a:cs typeface="+mn-cs"/>
              </a:rPr>
              <a:t>平均数</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animEffect transition="in" filter="blinds(horizontal)">
                                      <p:cBhvr>
                                        <p:cTn id="22" dur="500"/>
                                        <p:tgtEl>
                                          <p:spTgt spid="7">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xEl>
                                              <p:pRg st="0" end="0"/>
                                            </p:txEl>
                                          </p:spTgt>
                                        </p:tgtEl>
                                        <p:attrNameLst>
                                          <p:attrName>style.visibility</p:attrName>
                                        </p:attrNameLst>
                                      </p:cBhvr>
                                      <p:to>
                                        <p:strVal val="visible"/>
                                      </p:to>
                                    </p:set>
                                    <p:animEffect transition="in" filter="blinds(horizontal)">
                                      <p:cBhvr>
                                        <p:cTn id="27" dur="500"/>
                                        <p:tgtEl>
                                          <p:spTgt spid="8">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xEl>
                                              <p:pRg st="0" end="0"/>
                                            </p:txEl>
                                          </p:spTgt>
                                        </p:tgtEl>
                                        <p:attrNameLst>
                                          <p:attrName>style.visibility</p:attrName>
                                        </p:attrNameLst>
                                      </p:cBhvr>
                                      <p:to>
                                        <p:strVal val="visible"/>
                                      </p:to>
                                    </p:set>
                                    <p:animEffect transition="in" filter="blinds(horizontal)">
                                      <p:cBhvr>
                                        <p:cTn id="3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7" grpId="0" build="allAtOnce"/>
      <p:bldP spid="8" grpId="0" build="allAtOnce"/>
      <p:bldP spid="9"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747" name="yt_shape_13747"/>
          <p:cNvSpPr txBox="1"/>
          <p:nvPr/>
        </p:nvSpPr>
        <p:spPr>
          <a:xfrm>
            <a:off x="540119" y="2434479"/>
            <a:ext cx="11111999" cy="2349041"/>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平均每天有多少辆小汽车通过这个红绿灯路口？</a:t>
            </a:r>
          </a:p>
          <a:p>
            <a:pPr algn="l" eaLnBrk="1" latinLnBrk="0" hangingPunct="0">
              <a:lnSpc>
                <a:spcPct val="129999"/>
              </a:lnSpc>
            </a:pPr>
            <a:r>
              <a:rPr lang="zh-CN" altLang="zh-CN" sz="2400" b="0" i="0" u="none">
                <a:solidFill>
                  <a:srgbClr val="FF0000">
                    <a:alpha val="0"/>
                  </a:srgbClr>
                </a:solidFill>
                <a:effectLst/>
                <a:latin typeface="白正"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从统计表格中得出星期四通过该红绿灯路口的小汽车最少，有</a:t>
            </a:r>
            <a:r>
              <a:rPr lang="en-US" altLang="zh-CN" sz="2400" b="0" i="0" u="none">
                <a:solidFill>
                  <a:srgbClr val="FF0000">
                    <a:alpha val="0"/>
                  </a:srgbClr>
                </a:solidFill>
                <a:effectLst/>
                <a:latin typeface="Times New Roman" pitchFamily="24"/>
                <a:ea typeface="Times New Roman" pitchFamily="24"/>
              </a:rPr>
              <a:t>93</a:t>
            </a:r>
            <a:r>
              <a:rPr lang="zh-CN" altLang="zh-CN" sz="2400" b="0" i="0" u="none">
                <a:solidFill>
                  <a:srgbClr val="FF0000">
                    <a:alpha val="0"/>
                  </a:srgbClr>
                </a:solidFill>
                <a:effectLst/>
                <a:latin typeface="白正" pitchFamily="24"/>
                <a:ea typeface="楷体" pitchFamily="24"/>
              </a:rPr>
              <a:t>辆；星期日通过该红绿灯路口的小汽车最多，有</a:t>
            </a:r>
            <a:r>
              <a:rPr lang="en-US" altLang="zh-CN" sz="2400" b="0" i="0" u="none">
                <a:solidFill>
                  <a:srgbClr val="FF0000">
                    <a:alpha val="0"/>
                  </a:srgbClr>
                </a:solidFill>
                <a:effectLst/>
                <a:latin typeface="Times New Roman" pitchFamily="24"/>
                <a:ea typeface="Times New Roman" pitchFamily="24"/>
              </a:rPr>
              <a:t>113</a:t>
            </a:r>
            <a:r>
              <a:rPr lang="zh-CN" altLang="zh-CN" sz="2400" b="0" i="0" u="none">
                <a:solidFill>
                  <a:srgbClr val="FF0000">
                    <a:alpha val="0"/>
                  </a:srgbClr>
                </a:solidFill>
                <a:effectLst/>
                <a:latin typeface="白正" pitchFamily="24"/>
                <a:ea typeface="楷体" pitchFamily="24"/>
              </a:rPr>
              <a:t>辆</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白正"/>
                <a:ea typeface="宋体"/>
              </a:rPr>
              <a:t>⁠</a:t>
            </a:r>
          </a:p>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8</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5</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7</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6</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13</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7</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100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103</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辆</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a:t>
            </a:r>
            <a:r>
              <a:rPr lang="zh-CN" altLang="zh-CN" sz="100" b="0" i="0" u="none">
                <a:noFill/>
                <a:effectLst/>
                <a:latin typeface="白正"/>
                <a:ea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楷体" pitchFamily="24"/>
              </a:rPr>
              <a:t>故平均每天有</a:t>
            </a:r>
            <a:r>
              <a:rPr lang="en-US" altLang="zh-CN" sz="2400" b="0" i="0" u="none">
                <a:solidFill>
                  <a:srgbClr val="FF0000">
                    <a:alpha val="0"/>
                  </a:srgbClr>
                </a:solidFill>
                <a:effectLst/>
                <a:latin typeface="Times New Roman" pitchFamily="24"/>
                <a:ea typeface="Times New Roman" pitchFamily="24"/>
              </a:rPr>
              <a:t>103</a:t>
            </a:r>
            <a:r>
              <a:rPr lang="zh-CN" altLang="zh-CN" sz="2400" b="0" i="0" u="none">
                <a:solidFill>
                  <a:srgbClr val="FF0000">
                    <a:alpha val="0"/>
                  </a:srgbClr>
                </a:solidFill>
                <a:effectLst/>
                <a:latin typeface="白正" pitchFamily="24"/>
                <a:ea typeface="楷体" pitchFamily="24"/>
              </a:rPr>
              <a:t>辆小汽车通过这个红绿灯路口</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白正"/>
                <a:ea typeface="宋体"/>
              </a:rPr>
              <a:t>⁠</a:t>
            </a:r>
          </a:p>
        </p:txBody>
      </p:sp>
      <p:sp>
        <p:nvSpPr>
          <p:cNvPr id="2" name="文本框 1">
            <a:extLst>
              <a:ext uri="{FF2B5EF4-FFF2-40B4-BE49-F238E27FC236}">
                <a16:creationId xmlns:a16="http://schemas.microsoft.com/office/drawing/2014/main" id="{10E7D9B9-0704-9053-F09C-451D3802A6DA}"/>
              </a:ext>
            </a:extLst>
          </p:cNvPr>
          <p:cNvSpPr txBox="1"/>
          <p:nvPr/>
        </p:nvSpPr>
        <p:spPr>
          <a:xfrm>
            <a:off x="450108" y="2863161"/>
            <a:ext cx="11000422"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从统计表格中得出星期四通过该红绿灯路口的小汽车最少，有</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93</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辆；星</a:t>
            </a:r>
            <a:endParaRPr lang="zh-CN" altLang="en-US">
              <a:solidFill>
                <a:srgbClr val="FF0000"/>
              </a:solidFill>
            </a:endParaRPr>
          </a:p>
        </p:txBody>
      </p:sp>
      <p:sp>
        <p:nvSpPr>
          <p:cNvPr id="3" name="文本框 2">
            <a:extLst>
              <a:ext uri="{FF2B5EF4-FFF2-40B4-BE49-F238E27FC236}">
                <a16:creationId xmlns:a16="http://schemas.microsoft.com/office/drawing/2014/main" id="{8AA07D0F-1C1E-F48A-685D-CFE485CA35D4}"/>
              </a:ext>
            </a:extLst>
          </p:cNvPr>
          <p:cNvSpPr txBox="1"/>
          <p:nvPr/>
        </p:nvSpPr>
        <p:spPr>
          <a:xfrm>
            <a:off x="450108" y="3338649"/>
            <a:ext cx="649338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期日通过该红绿灯路口的小汽车最多，有</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113</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辆</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EA967DD3-7D11-AC80-586B-D9DFF71BDC1B}"/>
              </a:ext>
            </a:extLst>
          </p:cNvPr>
          <p:cNvSpPr txBox="1"/>
          <p:nvPr/>
        </p:nvSpPr>
        <p:spPr>
          <a:xfrm>
            <a:off x="450108" y="3814137"/>
            <a:ext cx="82572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8</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7</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6</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7</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辆</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5" name="文本框 4">
            <a:extLst>
              <a:ext uri="{FF2B5EF4-FFF2-40B4-BE49-F238E27FC236}">
                <a16:creationId xmlns:a16="http://schemas.microsoft.com/office/drawing/2014/main" id="{7286F9E9-F452-F8B7-F4D2-906DE6F09F64}"/>
              </a:ext>
            </a:extLst>
          </p:cNvPr>
          <p:cNvSpPr txBox="1"/>
          <p:nvPr/>
        </p:nvSpPr>
        <p:spPr>
          <a:xfrm>
            <a:off x="450108" y="4289625"/>
            <a:ext cx="65046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故平均每天有</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103</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辆小汽车通过这个红绿灯路口</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7" name="yt_shape_13746"/>
          <p:cNvSpPr txBox="1"/>
          <p:nvPr/>
        </p:nvSpPr>
        <p:spPr>
          <a:xfrm>
            <a:off x="540119" y="1489621"/>
            <a:ext cx="11111999" cy="91550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星期几通过该红绿灯路口的小汽车最少，有多少辆？星期几通过该红绿灯路口的小汽车最多，有多少辆？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linds(horizontal)">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blinds(horizontal)">
                                      <p:cBhvr>
                                        <p:cTn id="15" dur="500"/>
                                        <p:tgtEl>
                                          <p:spTgt spid="4">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5">
                                            <p:txEl>
                                              <p:pRg st="0" end="0"/>
                                            </p:txEl>
                                          </p:spTgt>
                                        </p:tgtEl>
                                        <p:attrNameLst>
                                          <p:attrName>style.visibility</p:attrName>
                                        </p:attrNameLst>
                                      </p:cBhvr>
                                      <p:to>
                                        <p:strVal val="visible"/>
                                      </p:to>
                                    </p:set>
                                    <p:animEffect transition="in" filter="blinds(horizontal)">
                                      <p:cBhvr>
                                        <p:cTn id="2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751" name="yt_shape_13751"/>
          <p:cNvSpPr txBox="1"/>
          <p:nvPr/>
        </p:nvSpPr>
        <p:spPr>
          <a:xfrm>
            <a:off x="540000" y="2892825"/>
            <a:ext cx="1274260" cy="294183"/>
          </a:xfrm>
          <a:prstGeom prst="rect">
            <a:avLst/>
          </a:prstGeom>
        </p:spPr>
        <p:txBody>
          <a:bodyPr vert="horz" wrap="none" lIns="0" tIns="0" rIns="0" bIns="0" rtlCol="0">
            <a:spAutoFit/>
          </a:bodyPr>
          <a:lstStyle/>
          <a:p>
            <a:pPr algn="l" eaLnBrk="1" latinLnBrk="0" hangingPunct="0">
              <a:lnSpc>
                <a:spcPct val="129999"/>
              </a:lnSpc>
            </a:pPr>
            <a:r>
              <a:rPr lang="en-US" altLang="zh-CN" sz="1600" b="0" i="0" u="none" spc="9574">
                <a:solidFill>
                  <a:srgbClr val="1EE3CF"/>
                </a:solidFill>
                <a:effectLst/>
                <a:latin typeface="白正" pitchFamily="16"/>
                <a:ea typeface="宋体" pitchFamily="16"/>
              </a:rPr>
              <a:t> </a:t>
            </a:r>
          </a:p>
        </p:txBody>
      </p:sp>
      <p:pic>
        <p:nvPicPr>
          <p:cNvPr id="13750" name="yt_image_13750">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540000" y="2969656"/>
            <a:ext cx="1266444" cy="323469"/>
          </a:xfrm>
          <a:prstGeom prst="rect">
            <a:avLst/>
          </a:prstGeom>
          <a:noFill/>
          <a:extLst>
            <a:ext uri="{909E8E84-426E-40DD-AFC4-6F175D3DCCD1}">
              <a14:hiddenFill xmlns:a14="http://schemas.microsoft.com/office/drawing/2010/main">
                <a:solidFill>
                  <a:srgbClr val="FFFFFF"/>
                </a:solidFill>
              </a14:hiddenFill>
            </a:ext>
          </a:extLst>
        </p:spPr>
      </p:pic>
      <p:sp>
        <p:nvSpPr>
          <p:cNvPr id="13753" name="yt_shape_13753"/>
          <p:cNvSpPr txBox="1"/>
          <p:nvPr/>
        </p:nvSpPr>
        <p:spPr>
          <a:xfrm>
            <a:off x="540000" y="3343824"/>
            <a:ext cx="11111999" cy="981350"/>
          </a:xfrm>
          <a:prstGeom prst="rect">
            <a:avLst/>
          </a:prstGeom>
          <a:ln>
            <a:solidFill>
              <a:srgbClr val="000000"/>
            </a:solidFill>
          </a:ln>
        </p:spPr>
        <p:txBody>
          <a:bodyPr vert="horz" wrap="square" lIns="72000" tIns="0" rIns="72000" bIns="72000" rtlCol="0">
            <a:spAutoFit/>
          </a:bodyPr>
          <a:lstStyle/>
          <a:p>
            <a:pPr algn="ctr" eaLnBrk="1" latinLnBrk="0" hangingPunct="0">
              <a:lnSpc>
                <a:spcPct val="129999"/>
              </a:lnSpc>
            </a:pP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白正" pitchFamily="24"/>
                <a:ea typeface="楷体" pitchFamily="24"/>
              </a:rPr>
              <a:t>算术平均数反映了这一组数据的集中趋势，它代表了这组数据的平均水平</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白正" pitchFamily="24"/>
                <a:ea typeface="楷体" pitchFamily="24"/>
              </a:rPr>
              <a:t>平均数与原数据的单位一致</a:t>
            </a:r>
            <a:r>
              <a:rPr lang="en-US" altLang="zh-CN" sz="2400" b="0" i="0" u="none">
                <a:solidFill>
                  <a:srgbClr val="000000"/>
                </a:solidFill>
                <a:effectLst/>
                <a:latin typeface="Times New Roman" pitchFamily="24"/>
                <a:ea typeface="Times New Roman" pitchFamily="24"/>
              </a:rPr>
              <a:t>.</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4577663"/>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extLst>
      <p:ext uri="{BB962C8B-B14F-4D97-AF65-F5344CB8AC3E}">
        <p14:creationId xmlns:p14="http://schemas.microsoft.com/office/powerpoint/2010/main" val="42707116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694" name="yt_shape_13694"/>
          <p:cNvSpPr txBox="1"/>
          <p:nvPr/>
        </p:nvSpPr>
        <p:spPr>
          <a:xfrm>
            <a:off x="540000" y="1060960"/>
            <a:ext cx="4137479" cy="597664"/>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白正" pitchFamily="32"/>
                <a:ea typeface="宋体" pitchFamily="32"/>
              </a:rPr>
              <a:t> </a:t>
            </a:r>
            <a:r>
              <a:rPr lang="en-US" altLang="zh-CN" sz="3250" b="0" i="0" u="none" spc="31526">
                <a:solidFill>
                  <a:srgbClr val="1EE3CF"/>
                </a:solidFill>
                <a:effectLst/>
                <a:latin typeface="白正" pitchFamily="32"/>
                <a:ea typeface="宋体" pitchFamily="32"/>
              </a:rPr>
              <a:t> </a:t>
            </a:r>
          </a:p>
        </p:txBody>
      </p:sp>
      <p:pic>
        <p:nvPicPr>
          <p:cNvPr id="13693" name="yt_image_13693" title="H_51.39">
            <a:extLst>
              <a:ext uri="">
                <a16:creationId xmlns="" xmlns:p14="http://schemas.microsoft.com/office/powerpoint/2010/main" xmlns:mc="http://schemas.openxmlformats.org/markup-compatibility/2006"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540000" y="1060960"/>
            <a:ext cx="4104513" cy="652653"/>
          </a:xfrm>
          <a:prstGeom prst="rect">
            <a:avLst/>
          </a:prstGeom>
          <a:noFill/>
          <a:extLst>
            <a:ext uri="{909E8E84-426E-40DD-AFC4-6F175D3DCCD1}">
              <a14:hiddenFill xmlns:a14="http://schemas.microsoft.com/office/drawing/2010/main">
                <a:solidFill>
                  <a:srgbClr val="FFFFFF"/>
                </a:solidFill>
              </a14:hiddenFill>
            </a:ext>
          </a:extLst>
        </p:spPr>
      </p:pic>
      <p:sp>
        <p:nvSpPr>
          <p:cNvPr id="13696" name="yt_shape_13696"/>
          <p:cNvSpPr txBox="1"/>
          <p:nvPr/>
        </p:nvSpPr>
        <p:spPr>
          <a:xfrm>
            <a:off x="540000" y="1764257"/>
            <a:ext cx="3523400" cy="453522"/>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a:no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白正" pitchFamily="24"/>
                <a:ea typeface="黑体" pitchFamily="24"/>
              </a:rPr>
              <a:t>平均数的意义</a:t>
            </a:r>
          </a:p>
        </p:txBody>
      </p:sp>
      <p:sp>
        <p:nvSpPr>
          <p:cNvPr id="13697" name="yt_shape_13697"/>
          <p:cNvSpPr txBox="1"/>
          <p:nvPr/>
        </p:nvSpPr>
        <p:spPr>
          <a:xfrm>
            <a:off x="540000" y="2268567"/>
            <a:ext cx="10438755"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楷体" pitchFamily="24"/>
              </a:rPr>
              <a:t>铜仁市中考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一组数据</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10</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12</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14</a:t>
            </a:r>
            <a:r>
              <a:rPr lang="zh-CN" altLang="zh-CN" sz="2400" b="0" i="0" u="none">
                <a:solidFill>
                  <a:srgbClr val="000000"/>
                </a:solidFill>
                <a:effectLst/>
                <a:latin typeface="白正" pitchFamily="24"/>
                <a:ea typeface="宋体" pitchFamily="24"/>
              </a:rPr>
              <a:t>，则这组数据的平均数是</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B</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3698" name="yt_table_13698"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452269326"/>
              </p:ext>
            </p:extLst>
          </p:nvPr>
        </p:nvGraphicFramePr>
        <p:xfrm>
          <a:off x="540000" y="2747870"/>
          <a:ext cx="3600768" cy="950976"/>
        </p:xfrm>
        <a:graphic>
          <a:graphicData uri="http://schemas.openxmlformats.org/drawingml/2006/table">
            <a:tbl>
              <a:tblPr/>
              <a:tblGrid>
                <a:gridCol w="2414905">
                  <a:extLst>
                    <a:ext uri="{9D8B030D-6E8A-4147-A177-3AD203B41FA5}">
                      <a16:colId xmlns:a16="http://schemas.microsoft.com/office/drawing/2014/main" val="10485"/>
                    </a:ext>
                  </a:extLst>
                </a:gridCol>
                <a:gridCol w="1185863">
                  <a:extLst>
                    <a:ext uri="{9D8B030D-6E8A-4147-A177-3AD203B41FA5}">
                      <a16:colId xmlns:a16="http://schemas.microsoft.com/office/drawing/2014/main" val="10486"/>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A.9</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B.10</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88"/>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C.11</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D.12</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89"/>
                  </a:ext>
                </a:extLst>
              </a:tr>
            </a:tbl>
          </a:graphicData>
        </a:graphic>
      </p:graphicFrame>
      <p:sp>
        <p:nvSpPr>
          <p:cNvPr id="13700" name="yt_shape_13700"/>
          <p:cNvSpPr txBox="1"/>
          <p:nvPr/>
        </p:nvSpPr>
        <p:spPr>
          <a:xfrm>
            <a:off x="540119" y="3749424"/>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白正" pitchFamily="24"/>
                <a:ea typeface="宋体" pitchFamily="24"/>
              </a:rPr>
              <a:t>如图是华联商厦某个月甲、乙、丙三种品牌彩电的销售量统计图，则这三种品牌平均每个品牌销售</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C</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3702" name="yt_table_13702_skip"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844572178"/>
              </p:ext>
            </p:extLst>
          </p:nvPr>
        </p:nvGraphicFramePr>
        <p:xfrm>
          <a:off x="540000" y="4708859"/>
          <a:ext cx="3897630" cy="950976"/>
        </p:xfrm>
        <a:graphic>
          <a:graphicData uri="http://schemas.openxmlformats.org/drawingml/2006/table">
            <a:tbl>
              <a:tblPr/>
              <a:tblGrid>
                <a:gridCol w="2414905">
                  <a:extLst>
                    <a:ext uri="{9D8B030D-6E8A-4147-A177-3AD203B41FA5}">
                      <a16:colId xmlns:a16="http://schemas.microsoft.com/office/drawing/2014/main" val="10487"/>
                    </a:ext>
                  </a:extLst>
                </a:gridCol>
                <a:gridCol w="1482725">
                  <a:extLst>
                    <a:ext uri="{9D8B030D-6E8A-4147-A177-3AD203B41FA5}">
                      <a16:colId xmlns:a16="http://schemas.microsoft.com/office/drawing/2014/main" val="10488"/>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A.30</a:t>
                      </a:r>
                      <a:r>
                        <a:rPr lang="zh-CN" altLang="zh-CN" sz="2400" b="0" i="0" u="none">
                          <a:solidFill>
                            <a:srgbClr val="000000"/>
                          </a:solidFill>
                          <a:effectLst/>
                          <a:latin typeface="白正" pitchFamily="24"/>
                          <a:ea typeface="宋体" pitchFamily="24"/>
                        </a:rPr>
                        <a:t>台</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B.40</a:t>
                      </a:r>
                      <a:r>
                        <a:rPr lang="zh-CN" altLang="zh-CN" sz="2400" b="0" i="0" u="none">
                          <a:solidFill>
                            <a:srgbClr val="000000"/>
                          </a:solidFill>
                          <a:effectLst/>
                          <a:latin typeface="白正" pitchFamily="24"/>
                          <a:ea typeface="宋体" pitchFamily="24"/>
                        </a:rPr>
                        <a:t>台</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90"/>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C.32</a:t>
                      </a:r>
                      <a:r>
                        <a:rPr lang="zh-CN" altLang="zh-CN" sz="2400" b="0" i="0" u="none">
                          <a:solidFill>
                            <a:srgbClr val="000000"/>
                          </a:solidFill>
                          <a:effectLst/>
                          <a:latin typeface="白正" pitchFamily="24"/>
                          <a:ea typeface="宋体" pitchFamily="24"/>
                        </a:rPr>
                        <a:t>台</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D.35</a:t>
                      </a:r>
                      <a:r>
                        <a:rPr lang="zh-CN" altLang="zh-CN" sz="2400" b="0" i="0" u="none">
                          <a:solidFill>
                            <a:srgbClr val="000000"/>
                          </a:solidFill>
                          <a:effectLst/>
                          <a:latin typeface="白正" pitchFamily="24"/>
                          <a:ea typeface="宋体" pitchFamily="24"/>
                        </a:rPr>
                        <a:t>台</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91"/>
                  </a:ext>
                </a:extLst>
              </a:tr>
            </a:tbl>
          </a:graphicData>
        </a:graphic>
      </p:graphicFrame>
      <p:pic>
        <p:nvPicPr>
          <p:cNvPr id="13701" name="yt_image_13701_skip" title="H_114.03">
            <a:extLst>
              <a:ext uri="">
                <a16:creationId xmlns="" xmlns:a16="http://schemas.microsoft.com/office/drawing/2014/main" xmlns:p14="http://schemas.microsoft.com/office/powerpoint/2010/main" xmlns:a14="http://schemas.microsoft.com/office/drawing/2010/main" xmlns:mc="http://schemas.openxmlformats.org/markup-compatibility/2006" id="{5351258F-BC95-41E6-9372-C2FE361B0291}"/>
              </a:ext>
            </a:extLst>
          </p:cNvPr>
          <p:cNvPicPr>
            <a:picLocks noChangeAspect="1" noChangeArrowheads="1"/>
          </p:cNvPicPr>
          <p:nvPr/>
        </p:nvPicPr>
        <p:blipFill>
          <a:blip r:embed="rId3" cstate="print"/>
          <a:srcRect/>
          <a:stretch>
            <a:fillRect/>
          </a:stretch>
        </p:blipFill>
        <p:spPr bwMode="auto">
          <a:xfrm>
            <a:off x="9656530" y="4708859"/>
            <a:ext cx="1993392" cy="1448181"/>
          </a:xfrm>
          <a:prstGeom prst="rect">
            <a:avLst/>
          </a:prstGeom>
          <a:noFill/>
          <a:extLst>
            <a:ext uri="{909E8E84-426E-40DD-AFC4-6F175D3DCCD1}">
              <a14:hiddenFill xmlns:a14="http://schemas.microsoft.com/office/drawing/2010/main">
                <a:solidFill>
                  <a:srgbClr val="FFFFFF"/>
                </a:solidFill>
              </a14:hiddenFill>
            </a:ext>
          </a:extLst>
        </p:spPr>
      </p:pic>
      <p:pic>
        <p:nvPicPr>
          <p:cNvPr id="3" name="yt_shape_1698822299169" title="H_28.801733">
            <a:extLst>
              <a:ext uri="{FF2B5EF4-FFF2-40B4-BE49-F238E27FC236}">
                <a16:creationId xmlns:a16="http://schemas.microsoft.com/office/drawing/2014/main" id="{BA4567E8-D391-5120-3200-DF8642FF2E9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0000" y="1805934"/>
            <a:ext cx="1355917" cy="365782"/>
          </a:xfrm>
          <a:prstGeom prst="rect">
            <a:avLst/>
          </a:prstGeom>
        </p:spPr>
      </p:pic>
      <p:sp>
        <p:nvSpPr>
          <p:cNvPr id="2" name="文本框 1">
            <a:extLst>
              <a:ext uri="{FF2B5EF4-FFF2-40B4-BE49-F238E27FC236}">
                <a16:creationId xmlns:a16="http://schemas.microsoft.com/office/drawing/2014/main" id="{C07A993C-994C-66B7-0342-4EDAA429AE90}"/>
              </a:ext>
            </a:extLst>
          </p:cNvPr>
          <p:cNvSpPr txBox="1"/>
          <p:nvPr/>
        </p:nvSpPr>
        <p:spPr>
          <a:xfrm>
            <a:off x="9974989" y="2221761"/>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a:t>
            </a:r>
            <a:endParaRPr lang="zh-CN" altLang="en-US">
              <a:solidFill>
                <a:srgbClr val="FF0000"/>
              </a:solidFill>
            </a:endParaRPr>
          </a:p>
        </p:txBody>
      </p:sp>
      <p:sp>
        <p:nvSpPr>
          <p:cNvPr id="4" name="文本框 3">
            <a:extLst>
              <a:ext uri="{FF2B5EF4-FFF2-40B4-BE49-F238E27FC236}">
                <a16:creationId xmlns:a16="http://schemas.microsoft.com/office/drawing/2014/main" id="{D61F6A95-8940-6A18-0FDC-14862EAD416D}"/>
              </a:ext>
            </a:extLst>
          </p:cNvPr>
          <p:cNvSpPr txBox="1"/>
          <p:nvPr/>
        </p:nvSpPr>
        <p:spPr>
          <a:xfrm>
            <a:off x="3498108" y="4178106"/>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704" name="yt_shape_13704"/>
          <p:cNvSpPr txBox="1"/>
          <p:nvPr/>
        </p:nvSpPr>
        <p:spPr>
          <a:xfrm>
            <a:off x="540120" y="1632832"/>
            <a:ext cx="11111999" cy="91550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楷体" pitchFamily="24"/>
              </a:rPr>
              <a:t>苏州市中考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为增强学生的环保意识，共建绿色文明校园，某学校组织</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废纸宝宝旅行记</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活动，经统计，七年级</a:t>
            </a: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白正" pitchFamily="24"/>
                <a:ea typeface="宋体" pitchFamily="24"/>
              </a:rPr>
              <a:t>个班级一周回收废纸情况如下表：</a:t>
            </a:r>
          </a:p>
        </p:txBody>
      </p:sp>
      <p:graphicFrame>
        <p:nvGraphicFramePr>
          <p:cNvPr id="13705" name="yt_table_13705" title="H_89.2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19245298"/>
              </p:ext>
            </p:extLst>
          </p:nvPr>
        </p:nvGraphicFramePr>
        <p:xfrm>
          <a:off x="540000" y="2751491"/>
          <a:ext cx="11111998" cy="1133856"/>
        </p:xfrm>
        <a:graphic>
          <a:graphicData uri="http://schemas.openxmlformats.org/drawingml/2006/table">
            <a:tbl>
              <a:tblPr>
                <a:tableStyleId>{5940675A-B579-460E-94D1-54222C63F5DA}</a:tableStyleId>
              </a:tblPr>
              <a:tblGrid>
                <a:gridCol w="3359970">
                  <a:extLst>
                    <a:ext uri="{9D8B030D-6E8A-4147-A177-3AD203B41FA5}">
                      <a16:colId xmlns:a16="http://schemas.microsoft.com/office/drawing/2014/main" val="20000"/>
                    </a:ext>
                  </a:extLst>
                </a:gridCol>
                <a:gridCol w="1551232">
                  <a:extLst>
                    <a:ext uri="{9D8B030D-6E8A-4147-A177-3AD203B41FA5}">
                      <a16:colId xmlns:a16="http://schemas.microsoft.com/office/drawing/2014/main" val="20001"/>
                    </a:ext>
                  </a:extLst>
                </a:gridCol>
                <a:gridCol w="1551232">
                  <a:extLst>
                    <a:ext uri="{9D8B030D-6E8A-4147-A177-3AD203B41FA5}">
                      <a16:colId xmlns:a16="http://schemas.microsoft.com/office/drawing/2014/main" val="20002"/>
                    </a:ext>
                  </a:extLst>
                </a:gridCol>
                <a:gridCol w="1551232">
                  <a:extLst>
                    <a:ext uri="{9D8B030D-6E8A-4147-A177-3AD203B41FA5}">
                      <a16:colId xmlns:a16="http://schemas.microsoft.com/office/drawing/2014/main" val="20003"/>
                    </a:ext>
                  </a:extLst>
                </a:gridCol>
                <a:gridCol w="1551232">
                  <a:extLst>
                    <a:ext uri="{9D8B030D-6E8A-4147-A177-3AD203B41FA5}">
                      <a16:colId xmlns:a16="http://schemas.microsoft.com/office/drawing/2014/main" val="20004"/>
                    </a:ext>
                  </a:extLst>
                </a:gridCol>
                <a:gridCol w="1547100">
                  <a:extLst>
                    <a:ext uri="{9D8B030D-6E8A-4147-A177-3AD203B41FA5}">
                      <a16:colId xmlns:a16="http://schemas.microsoft.com/office/drawing/2014/main" val="20005"/>
                    </a:ext>
                  </a:extLst>
                </a:gridCol>
              </a:tblGrid>
              <a:tr h="467999">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班级</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一班</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二班</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三班</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四班</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五班</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废纸质量</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kg</a:t>
                      </a:r>
                      <a:r>
                        <a:rPr lang="zh-CN" altLang="zh-CN" sz="2400" b="0" i="0" u="none">
                          <a:solidFill>
                            <a:srgbClr val="000000"/>
                          </a:solidFill>
                          <a:effectLst/>
                          <a:latin typeface="宋体" pitchFamily="24"/>
                          <a:ea typeface="宋体" pitchFamily="24"/>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4.5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4.4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5.1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3.3</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5.7</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bl>
          </a:graphicData>
        </a:graphic>
      </p:graphicFrame>
      <p:sp>
        <p:nvSpPr>
          <p:cNvPr id="13707" name="yt_shape_13707"/>
          <p:cNvSpPr txBox="1"/>
          <p:nvPr/>
        </p:nvSpPr>
        <p:spPr>
          <a:xfrm>
            <a:off x="540000" y="4155097"/>
            <a:ext cx="6668492"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宋体" pitchFamily="24"/>
              </a:rPr>
              <a:t>则每个班级一周回收废纸的平均重量为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C</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3708" name="yt_table_13708"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507992002"/>
              </p:ext>
            </p:extLst>
          </p:nvPr>
        </p:nvGraphicFramePr>
        <p:xfrm>
          <a:off x="540000" y="4634400"/>
          <a:ext cx="4048443" cy="950976"/>
        </p:xfrm>
        <a:graphic>
          <a:graphicData uri="http://schemas.openxmlformats.org/drawingml/2006/table">
            <a:tbl>
              <a:tblPr/>
              <a:tblGrid>
                <a:gridCol w="2481580">
                  <a:extLst>
                    <a:ext uri="{9D8B030D-6E8A-4147-A177-3AD203B41FA5}">
                      <a16:colId xmlns:a16="http://schemas.microsoft.com/office/drawing/2014/main" val="10489"/>
                    </a:ext>
                  </a:extLst>
                </a:gridCol>
                <a:gridCol w="1566863">
                  <a:extLst>
                    <a:ext uri="{9D8B030D-6E8A-4147-A177-3AD203B41FA5}">
                      <a16:colId xmlns:a16="http://schemas.microsoft.com/office/drawing/2014/main" val="10490"/>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A.5kg</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B.4.8kg</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92"/>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C.4.6kg</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D.4.5kg</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93"/>
                  </a:ext>
                </a:extLst>
              </a:tr>
            </a:tbl>
          </a:graphicData>
        </a:graphic>
      </p:graphicFrame>
      <p:sp>
        <p:nvSpPr>
          <p:cNvPr id="2" name="文本框 1">
            <a:extLst>
              <a:ext uri="{FF2B5EF4-FFF2-40B4-BE49-F238E27FC236}">
                <a16:creationId xmlns:a16="http://schemas.microsoft.com/office/drawing/2014/main" id="{69214CBD-1DFC-1DA6-BCD4-CED540C33B68}"/>
              </a:ext>
            </a:extLst>
          </p:cNvPr>
          <p:cNvSpPr txBox="1"/>
          <p:nvPr/>
        </p:nvSpPr>
        <p:spPr>
          <a:xfrm>
            <a:off x="6241189" y="4108291"/>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710" name="yt_shape_13710"/>
          <p:cNvSpPr txBox="1"/>
          <p:nvPr/>
        </p:nvSpPr>
        <p:spPr>
          <a:xfrm>
            <a:off x="540119" y="1012146"/>
            <a:ext cx="11111999" cy="2829172"/>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黑体" pitchFamily="24"/>
              </a:rPr>
              <a:t>安阳五中单元卷</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睡眠是评价人类健康水平的一项重要指标，充足的睡眠是青少年健康成长的必要条件之一，小强同学通过问卷调查的方式了解到本班三位同学某天的睡眠时间分别为</a:t>
            </a:r>
            <a:r>
              <a:rPr lang="en-US" altLang="zh-CN" sz="2400" b="0" i="0" u="none">
                <a:solidFill>
                  <a:srgbClr val="000000"/>
                </a:solidFill>
                <a:effectLst/>
                <a:latin typeface="Times New Roman" pitchFamily="24"/>
                <a:ea typeface="Times New Roman" pitchFamily="24"/>
              </a:rPr>
              <a:t>7.8</a:t>
            </a:r>
            <a:r>
              <a:rPr lang="zh-CN" altLang="zh-CN" sz="2400" b="0" i="0" u="none">
                <a:solidFill>
                  <a:srgbClr val="000000"/>
                </a:solidFill>
                <a:effectLst/>
                <a:latin typeface="白正" pitchFamily="24"/>
                <a:ea typeface="宋体" pitchFamily="24"/>
              </a:rPr>
              <a:t>小时，</a:t>
            </a:r>
            <a:r>
              <a:rPr lang="en-US" altLang="zh-CN" sz="2400" b="0" i="0" u="none">
                <a:solidFill>
                  <a:srgbClr val="000000"/>
                </a:solidFill>
                <a:effectLst/>
                <a:latin typeface="Times New Roman" pitchFamily="24"/>
                <a:ea typeface="Times New Roman" pitchFamily="24"/>
              </a:rPr>
              <a:t>8.6</a:t>
            </a:r>
            <a:r>
              <a:rPr lang="zh-CN" altLang="zh-CN" sz="2400" b="0" i="0" u="none">
                <a:solidFill>
                  <a:srgbClr val="000000"/>
                </a:solidFill>
                <a:effectLst/>
                <a:latin typeface="白正" pitchFamily="24"/>
                <a:ea typeface="宋体" pitchFamily="24"/>
              </a:rPr>
              <a:t>小时，</a:t>
            </a:r>
            <a:r>
              <a:rPr lang="en-US" altLang="zh-CN" sz="2400" b="0" i="0" u="none">
                <a:solidFill>
                  <a:srgbClr val="000000"/>
                </a:solidFill>
                <a:effectLst/>
                <a:latin typeface="Times New Roman" pitchFamily="24"/>
                <a:ea typeface="Times New Roman" pitchFamily="24"/>
              </a:rPr>
              <a:t>8.8</a:t>
            </a:r>
            <a:r>
              <a:rPr lang="zh-CN" altLang="zh-CN" sz="2400" b="0" i="0" u="none">
                <a:solidFill>
                  <a:srgbClr val="000000"/>
                </a:solidFill>
                <a:effectLst/>
                <a:latin typeface="白正" pitchFamily="24"/>
                <a:ea typeface="宋体" pitchFamily="24"/>
              </a:rPr>
              <a:t>小时，则这三位同学该天的平均睡眠时间是</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8.4</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zh-CN" altLang="zh-CN" sz="2400" b="0" i="0" u="none">
                <a:solidFill>
                  <a:srgbClr val="000000"/>
                </a:solidFill>
                <a:effectLst/>
                <a:latin typeface="白正" pitchFamily="24"/>
                <a:ea typeface="宋体" pitchFamily="24"/>
              </a:rPr>
              <a:t>小时</a:t>
            </a:r>
            <a:r>
              <a:rPr lang="en-US" altLang="zh-CN" sz="2400" b="0" i="0" u="none">
                <a:solidFill>
                  <a:srgbClr val="000000"/>
                </a:solidFill>
                <a:effectLst/>
                <a:latin typeface="Times New Roman" pitchFamily="24"/>
                <a:ea typeface="Times New Roman" pitchFamily="24"/>
              </a:rPr>
              <a:t>.</a:t>
            </a:r>
          </a:p>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白正" pitchFamily="24"/>
                <a:ea typeface="宋体" pitchFamily="24"/>
              </a:rPr>
              <a:t>在一次</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社会主义核心价值观</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知识竞赛中，四个小组回答正确题数情况如图，则这四个小组回答正确题数的平均数为</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11</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a:t>
            </a:r>
          </a:p>
        </p:txBody>
      </p:sp>
      <p:pic>
        <p:nvPicPr>
          <p:cNvPr id="13712" name="yt_image_13712" title="H_182.25">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4151185" y="3891279"/>
            <a:ext cx="3889629" cy="2314575"/>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555EC950-79C3-115A-56DC-91F5C1E04649}"/>
              </a:ext>
            </a:extLst>
          </p:cNvPr>
          <p:cNvSpPr txBox="1"/>
          <p:nvPr/>
        </p:nvSpPr>
        <p:spPr>
          <a:xfrm>
            <a:off x="1669308" y="2391804"/>
            <a:ext cx="8658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8.4</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53A5FA0B-42BC-FC06-4CF4-5A60E4E94311}"/>
              </a:ext>
            </a:extLst>
          </p:cNvPr>
          <p:cNvSpPr txBox="1"/>
          <p:nvPr/>
        </p:nvSpPr>
        <p:spPr>
          <a:xfrm>
            <a:off x="5936508" y="3342780"/>
            <a:ext cx="778383"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11</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714" name="yt_shape_13714"/>
          <p:cNvSpPr txBox="1"/>
          <p:nvPr/>
        </p:nvSpPr>
        <p:spPr>
          <a:xfrm>
            <a:off x="540000" y="1679587"/>
            <a:ext cx="4138954" cy="453522"/>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a:no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白正" pitchFamily="24"/>
                <a:ea typeface="黑体" pitchFamily="24"/>
              </a:rPr>
              <a:t>用计算器求平均数</a:t>
            </a:r>
          </a:p>
        </p:txBody>
      </p:sp>
      <p:sp>
        <p:nvSpPr>
          <p:cNvPr id="13715" name="yt_shape_13715"/>
          <p:cNvSpPr txBox="1"/>
          <p:nvPr/>
        </p:nvSpPr>
        <p:spPr>
          <a:xfrm>
            <a:off x="540119" y="2183897"/>
            <a:ext cx="11604553" cy="960263"/>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6.</a:t>
            </a:r>
            <a:r>
              <a:rPr lang="zh-CN" altLang="zh-CN" sz="2400" b="0" i="0" u="none" dirty="0">
                <a:solidFill>
                  <a:srgbClr val="000000"/>
                </a:solidFill>
                <a:effectLst/>
                <a:latin typeface="白正" pitchFamily="24"/>
                <a:ea typeface="宋体" pitchFamily="24"/>
              </a:rPr>
              <a:t>国产大飞机</a:t>
            </a:r>
            <a:r>
              <a:rPr lang="en-US" altLang="zh-CN" sz="2400" b="0" i="0" u="none" dirty="0">
                <a:solidFill>
                  <a:srgbClr val="000000"/>
                </a:solidFill>
                <a:effectLst/>
                <a:latin typeface="Times New Roman" pitchFamily="24"/>
                <a:ea typeface="Times New Roman" pitchFamily="24"/>
              </a:rPr>
              <a:t>C919</a:t>
            </a:r>
            <a:r>
              <a:rPr lang="zh-CN" altLang="zh-CN" sz="2400" b="0" i="0" u="none" dirty="0">
                <a:solidFill>
                  <a:srgbClr val="000000"/>
                </a:solidFill>
                <a:effectLst/>
                <a:latin typeface="白正" pitchFamily="24"/>
                <a:ea typeface="宋体" pitchFamily="24"/>
              </a:rPr>
              <a:t>用数学建模的方法预测的价格是</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单位：美元</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5098</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5099</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5001</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5002</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4990</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4920</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5080</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5010</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4901</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4902</a:t>
            </a:r>
            <a:r>
              <a:rPr lang="zh-CN" altLang="zh-CN" sz="2400" b="0" i="0" u="none" dirty="0">
                <a:solidFill>
                  <a:srgbClr val="000000"/>
                </a:solidFill>
                <a:effectLst/>
                <a:latin typeface="白正" pitchFamily="24"/>
                <a:ea typeface="宋体" pitchFamily="24"/>
              </a:rPr>
              <a:t>，这组数据的平均数是</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　</a:t>
            </a:r>
            <a:r>
              <a:rPr lang="en-US" altLang="zh-CN" sz="2400" b="0" i="0" u="none" dirty="0" smtClean="0">
                <a:solidFill>
                  <a:srgbClr val="FF0000">
                    <a:alpha val="0"/>
                  </a:srgbClr>
                </a:solidFill>
                <a:effectLst/>
                <a:latin typeface="Times New Roman" pitchFamily="24"/>
                <a:ea typeface="Times New Roman" pitchFamily="24"/>
              </a:rPr>
              <a:t>A</a:t>
            </a:r>
            <a:r>
              <a:rPr lang="zh-CN" altLang="zh-CN" sz="2400" b="0" i="0" u="none" dirty="0" smtClean="0">
                <a:solidFill>
                  <a:srgbClr val="000000"/>
                </a:solidFill>
                <a:effectLst/>
                <a:latin typeface="宋体" pitchFamily="24"/>
                <a:ea typeface="宋体" pitchFamily="24"/>
              </a:rPr>
              <a:t>）</a:t>
            </a:r>
            <a:endParaRPr lang="zh-CN" altLang="zh-CN" sz="2400" b="0" i="0" u="none" dirty="0">
              <a:solidFill>
                <a:srgbClr val="000000"/>
              </a:solidFill>
              <a:effectLst/>
              <a:latin typeface="宋体" pitchFamily="24"/>
              <a:ea typeface="宋体" pitchFamily="24"/>
            </a:endParaRPr>
          </a:p>
        </p:txBody>
      </p:sp>
      <p:graphicFrame>
        <p:nvGraphicFramePr>
          <p:cNvPr id="13716" name="yt_table_13716"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920176201"/>
              </p:ext>
            </p:extLst>
          </p:nvPr>
        </p:nvGraphicFramePr>
        <p:xfrm>
          <a:off x="540000" y="3212976"/>
          <a:ext cx="9181466" cy="475488"/>
        </p:xfrm>
        <a:graphic>
          <a:graphicData uri="http://schemas.openxmlformats.org/drawingml/2006/table">
            <a:tbl>
              <a:tblPr/>
              <a:tblGrid>
                <a:gridCol w="2651443">
                  <a:extLst>
                    <a:ext uri="{9D8B030D-6E8A-4147-A177-3AD203B41FA5}">
                      <a16:colId xmlns:a16="http://schemas.microsoft.com/office/drawing/2014/main" val="10491"/>
                    </a:ext>
                  </a:extLst>
                </a:gridCol>
                <a:gridCol w="2633980">
                  <a:extLst>
                    <a:ext uri="{9D8B030D-6E8A-4147-A177-3AD203B41FA5}">
                      <a16:colId xmlns:a16="http://schemas.microsoft.com/office/drawing/2014/main" val="10492"/>
                    </a:ext>
                  </a:extLst>
                </a:gridCol>
                <a:gridCol w="2405380">
                  <a:extLst>
                    <a:ext uri="{9D8B030D-6E8A-4147-A177-3AD203B41FA5}">
                      <a16:colId xmlns:a16="http://schemas.microsoft.com/office/drawing/2014/main" val="10493"/>
                    </a:ext>
                  </a:extLst>
                </a:gridCol>
                <a:gridCol w="1490663">
                  <a:extLst>
                    <a:ext uri="{9D8B030D-6E8A-4147-A177-3AD203B41FA5}">
                      <a16:colId xmlns:a16="http://schemas.microsoft.com/office/drawing/2014/main" val="10494"/>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A.5000.3</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B.4999.7</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C.4997</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D.5003</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94"/>
                  </a:ext>
                </a:extLst>
              </a:tr>
            </a:tbl>
          </a:graphicData>
        </a:graphic>
      </p:graphicFrame>
      <p:sp>
        <p:nvSpPr>
          <p:cNvPr id="13718" name="yt_shape_13718"/>
          <p:cNvSpPr txBox="1"/>
          <p:nvPr/>
        </p:nvSpPr>
        <p:spPr>
          <a:xfrm>
            <a:off x="540119" y="3739147"/>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7.</a:t>
            </a:r>
            <a:r>
              <a:rPr lang="zh-CN" altLang="zh-CN" sz="2400" b="0" i="0" u="none">
                <a:solidFill>
                  <a:srgbClr val="000000"/>
                </a:solidFill>
                <a:effectLst/>
                <a:latin typeface="白正" pitchFamily="24"/>
                <a:ea typeface="宋体" pitchFamily="24"/>
              </a:rPr>
              <a:t>为了调查某一路口某时段的汽车流量，记录了</a:t>
            </a:r>
            <a:r>
              <a:rPr lang="en-US" altLang="zh-CN" sz="2400" b="0" i="0" u="none">
                <a:solidFill>
                  <a:srgbClr val="000000"/>
                </a:solidFill>
                <a:effectLst/>
                <a:latin typeface="Times New Roman" pitchFamily="24"/>
                <a:ea typeface="Times New Roman" pitchFamily="24"/>
              </a:rPr>
              <a:t>10</a:t>
            </a:r>
            <a:r>
              <a:rPr lang="zh-CN" altLang="zh-CN" sz="2400" b="0" i="0" u="none">
                <a:solidFill>
                  <a:srgbClr val="000000"/>
                </a:solidFill>
                <a:effectLst/>
                <a:latin typeface="白正" pitchFamily="24"/>
                <a:ea typeface="宋体" pitchFamily="24"/>
              </a:rPr>
              <a:t>天同一时段通过该路口的汽车辆数，结果如下</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单位：辆</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200</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183</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195</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178</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204</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215</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191</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208</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167</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197.</a:t>
            </a:r>
            <a:r>
              <a:rPr lang="zh-CN" altLang="zh-CN" sz="2400" b="0" i="0" u="none">
                <a:solidFill>
                  <a:srgbClr val="000000"/>
                </a:solidFill>
                <a:effectLst/>
                <a:latin typeface="白正" pitchFamily="24"/>
                <a:ea typeface="宋体" pitchFamily="24"/>
              </a:rPr>
              <a:t>在每天该时段里，平均约有</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193.8</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zh-CN" altLang="zh-CN" sz="2400" b="0" i="0" u="none">
                <a:solidFill>
                  <a:srgbClr val="000000"/>
                </a:solidFill>
                <a:effectLst/>
                <a:latin typeface="白正" pitchFamily="24"/>
                <a:ea typeface="宋体" pitchFamily="24"/>
              </a:rPr>
              <a:t>辆汽车通过这个路口</a:t>
            </a:r>
            <a:r>
              <a:rPr lang="en-US" altLang="zh-CN" sz="2400" b="0" i="0" u="none">
                <a:solidFill>
                  <a:srgbClr val="000000"/>
                </a:solidFill>
                <a:effectLst/>
                <a:latin typeface="Times New Roman" pitchFamily="24"/>
                <a:ea typeface="Times New Roman" pitchFamily="24"/>
              </a:rPr>
              <a:t>.</a:t>
            </a:r>
          </a:p>
        </p:txBody>
      </p:sp>
      <p:pic>
        <p:nvPicPr>
          <p:cNvPr id="3" name="yt_shape_1698822299239" title="H_28.801733">
            <a:extLst>
              <a:ext uri="{FF2B5EF4-FFF2-40B4-BE49-F238E27FC236}">
                <a16:creationId xmlns:a16="http://schemas.microsoft.com/office/drawing/2014/main" id="{E689C3D7-FBF1-1E4A-AE74-C47AEC8A4E3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0000" y="1721264"/>
            <a:ext cx="1355917" cy="365782"/>
          </a:xfrm>
          <a:prstGeom prst="rect">
            <a:avLst/>
          </a:prstGeom>
        </p:spPr>
      </p:pic>
      <p:sp>
        <p:nvSpPr>
          <p:cNvPr id="2" name="文本框 1">
            <a:extLst>
              <a:ext uri="{FF2B5EF4-FFF2-40B4-BE49-F238E27FC236}">
                <a16:creationId xmlns:a16="http://schemas.microsoft.com/office/drawing/2014/main" id="{9480777F-C8A4-63B7-B278-B5E81C4C3D26}"/>
              </a:ext>
            </a:extLst>
          </p:cNvPr>
          <p:cNvSpPr txBox="1"/>
          <p:nvPr/>
        </p:nvSpPr>
        <p:spPr>
          <a:xfrm>
            <a:off x="10920536" y="2564904"/>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A</a:t>
            </a:r>
            <a:endParaRPr lang="zh-CN" altLang="en-US" dirty="0">
              <a:solidFill>
                <a:srgbClr val="FF0000"/>
              </a:solidFill>
            </a:endParaRPr>
          </a:p>
        </p:txBody>
      </p:sp>
      <p:sp>
        <p:nvSpPr>
          <p:cNvPr id="4" name="文本框 3">
            <a:extLst>
              <a:ext uri="{FF2B5EF4-FFF2-40B4-BE49-F238E27FC236}">
                <a16:creationId xmlns:a16="http://schemas.microsoft.com/office/drawing/2014/main" id="{5DE177F9-78CD-3651-D58D-CCDB2523A936}"/>
              </a:ext>
            </a:extLst>
          </p:cNvPr>
          <p:cNvSpPr txBox="1"/>
          <p:nvPr/>
        </p:nvSpPr>
        <p:spPr>
          <a:xfrm>
            <a:off x="4945908" y="4643317"/>
            <a:ext cx="1170687"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193.8</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720" name="yt_shape_13720"/>
          <p:cNvSpPr txBox="1"/>
          <p:nvPr/>
        </p:nvSpPr>
        <p:spPr>
          <a:xfrm>
            <a:off x="540000" y="1095010"/>
            <a:ext cx="3943580" cy="579261"/>
          </a:xfrm>
          <a:prstGeom prst="rect">
            <a:avLst/>
          </a:prstGeom>
        </p:spPr>
        <p:txBody>
          <a:bodyPr vert="horz" wrap="none" lIns="0" tIns="0" rIns="0" bIns="0" rtlCol="0">
            <a:spAutoFit/>
          </a:bodyPr>
          <a:lstStyle/>
          <a:p>
            <a:pPr algn="l" eaLnBrk="1" latinLnBrk="0" hangingPunct="0">
              <a:lnSpc>
                <a:spcPct val="129999"/>
              </a:lnSpc>
            </a:pPr>
            <a:r>
              <a:rPr lang="en-US" altLang="zh-CN" sz="3150" b="0" i="0" u="none" spc="-3150">
                <a:solidFill>
                  <a:srgbClr val="1EE3CF"/>
                </a:solidFill>
                <a:effectLst/>
                <a:latin typeface="白正" pitchFamily="32"/>
                <a:ea typeface="宋体" pitchFamily="32"/>
              </a:rPr>
              <a:t> </a:t>
            </a:r>
            <a:r>
              <a:rPr lang="en-US" altLang="zh-CN" sz="3150" b="0" i="0" u="none" spc="30039">
                <a:solidFill>
                  <a:srgbClr val="1EE3CF"/>
                </a:solidFill>
                <a:effectLst/>
                <a:latin typeface="白正" pitchFamily="32"/>
                <a:ea typeface="宋体" pitchFamily="32"/>
              </a:rPr>
              <a:t> </a:t>
            </a:r>
          </a:p>
        </p:txBody>
      </p:sp>
      <p:pic>
        <p:nvPicPr>
          <p:cNvPr id="13719" name="yt_image_13719" title="H_50.04">
            <a:extLst>
              <a:ext uri="">
                <a16:creationId xmlns="" xmlns:p14="http://schemas.microsoft.com/office/powerpoint/2010/main"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540000" y="1095010"/>
            <a:ext cx="3912489" cy="635508"/>
          </a:xfrm>
          <a:prstGeom prst="rect">
            <a:avLst/>
          </a:prstGeom>
          <a:noFill/>
          <a:extLst>
            <a:ext uri="{909E8E84-426E-40DD-AFC4-6F175D3DCCD1}">
              <a14:hiddenFill xmlns:a14="http://schemas.microsoft.com/office/drawing/2010/main">
                <a:solidFill>
                  <a:srgbClr val="FFFFFF"/>
                </a:solidFill>
              </a14:hiddenFill>
            </a:ext>
          </a:extLst>
        </p:spPr>
      </p:pic>
      <p:sp>
        <p:nvSpPr>
          <p:cNvPr id="13722" name="yt_shape_13722"/>
          <p:cNvSpPr txBox="1"/>
          <p:nvPr/>
        </p:nvSpPr>
        <p:spPr>
          <a:xfrm>
            <a:off x="540000" y="1781165"/>
            <a:ext cx="10132582"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白正" pitchFamily="24"/>
                <a:ea typeface="宋体" pitchFamily="24"/>
              </a:rPr>
              <a:t>若数据</a:t>
            </a:r>
            <a:r>
              <a:rPr lang="en-US" altLang="zh-CN" sz="2400" b="0" i="1" u="none">
                <a:solidFill>
                  <a:srgbClr val="000000"/>
                </a:solidFill>
                <a:effectLst/>
                <a:latin typeface="Times New Roman" pitchFamily="24"/>
                <a:ea typeface="Times New Roman" pitchFamily="24"/>
              </a:rPr>
              <a:t>m</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7</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n</a:t>
            </a:r>
            <a:r>
              <a:rPr lang="zh-CN" altLang="zh-CN" sz="2400" b="0" i="0" u="none">
                <a:solidFill>
                  <a:srgbClr val="000000"/>
                </a:solidFill>
                <a:effectLst/>
                <a:latin typeface="白正" pitchFamily="24"/>
                <a:ea typeface="宋体" pitchFamily="24"/>
              </a:rPr>
              <a:t>的平均数为</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白正" pitchFamily="24"/>
                <a:ea typeface="宋体" pitchFamily="24"/>
              </a:rPr>
              <a:t>，则</a:t>
            </a:r>
            <a:r>
              <a:rPr lang="en-US" altLang="zh-CN" sz="2400" b="0" i="1" u="none">
                <a:solidFill>
                  <a:srgbClr val="000000"/>
                </a:solidFill>
                <a:effectLst/>
                <a:latin typeface="Times New Roman" pitchFamily="24"/>
                <a:ea typeface="Times New Roman" pitchFamily="24"/>
              </a:rPr>
              <a:t>m</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n</a:t>
            </a:r>
            <a:r>
              <a:rPr lang="zh-CN" altLang="zh-CN" sz="2400" b="0" i="0" u="none">
                <a:solidFill>
                  <a:srgbClr val="000000"/>
                </a:solidFill>
                <a:effectLst/>
                <a:latin typeface="白正" pitchFamily="24"/>
                <a:ea typeface="宋体" pitchFamily="24"/>
              </a:rPr>
              <a:t>的平均数为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D</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3723" name="yt_table_13723"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274791048"/>
              </p:ext>
            </p:extLst>
          </p:nvPr>
        </p:nvGraphicFramePr>
        <p:xfrm>
          <a:off x="540000" y="2260468"/>
          <a:ext cx="3456306" cy="950976"/>
        </p:xfrm>
        <a:graphic>
          <a:graphicData uri="http://schemas.openxmlformats.org/drawingml/2006/table">
            <a:tbl>
              <a:tblPr/>
              <a:tblGrid>
                <a:gridCol w="2194243">
                  <a:extLst>
                    <a:ext uri="{9D8B030D-6E8A-4147-A177-3AD203B41FA5}">
                      <a16:colId xmlns:a16="http://schemas.microsoft.com/office/drawing/2014/main" val="10495"/>
                    </a:ext>
                  </a:extLst>
                </a:gridCol>
                <a:gridCol w="1262063">
                  <a:extLst>
                    <a:ext uri="{9D8B030D-6E8A-4147-A177-3AD203B41FA5}">
                      <a16:colId xmlns:a16="http://schemas.microsoft.com/office/drawing/2014/main" val="10496"/>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A.7.5</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B.5.5</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95"/>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C.2.5</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D.4.5</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96"/>
                  </a:ext>
                </a:extLst>
              </a:tr>
            </a:tbl>
          </a:graphicData>
        </a:graphic>
      </p:graphicFrame>
      <p:sp>
        <p:nvSpPr>
          <p:cNvPr id="13725" name="yt_shape_13725"/>
          <p:cNvSpPr txBox="1"/>
          <p:nvPr/>
        </p:nvSpPr>
        <p:spPr>
          <a:xfrm>
            <a:off x="540120" y="3262022"/>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9.</a:t>
            </a:r>
            <a:r>
              <a:rPr lang="zh-CN" altLang="zh-CN" sz="2400" b="0" i="0" u="none">
                <a:solidFill>
                  <a:srgbClr val="000000"/>
                </a:solidFill>
                <a:effectLst/>
                <a:latin typeface="白正" pitchFamily="24"/>
                <a:ea typeface="宋体" pitchFamily="24"/>
              </a:rPr>
              <a:t>小明在计算</a:t>
            </a:r>
            <a:r>
              <a:rPr lang="en-US" altLang="zh-CN" sz="2400" b="0" i="0" u="none">
                <a:solidFill>
                  <a:srgbClr val="000000"/>
                </a:solidFill>
                <a:effectLst/>
                <a:latin typeface="Times New Roman" pitchFamily="24"/>
                <a:ea typeface="Times New Roman" pitchFamily="24"/>
              </a:rPr>
              <a:t>20</a:t>
            </a:r>
            <a:r>
              <a:rPr lang="zh-CN" altLang="zh-CN" sz="2400" b="0" i="0" u="none">
                <a:solidFill>
                  <a:srgbClr val="000000"/>
                </a:solidFill>
                <a:effectLst/>
                <a:latin typeface="白正" pitchFamily="24"/>
                <a:ea typeface="宋体" pitchFamily="24"/>
              </a:rPr>
              <a:t>个数据的平均数时，将其中一个数据</a:t>
            </a:r>
            <a:r>
              <a:rPr lang="en-US" altLang="zh-CN" sz="2400" b="0" i="0" u="none">
                <a:solidFill>
                  <a:srgbClr val="000000"/>
                </a:solidFill>
                <a:effectLst/>
                <a:latin typeface="Times New Roman" pitchFamily="24"/>
                <a:ea typeface="Times New Roman" pitchFamily="24"/>
              </a:rPr>
              <a:t>20</a:t>
            </a:r>
            <a:r>
              <a:rPr lang="zh-CN" altLang="zh-CN" sz="2400" b="0" i="0" u="none">
                <a:solidFill>
                  <a:srgbClr val="000000"/>
                </a:solidFill>
                <a:effectLst/>
                <a:latin typeface="白正" pitchFamily="24"/>
                <a:ea typeface="宋体" pitchFamily="24"/>
              </a:rPr>
              <a:t>输入成了</a:t>
            </a:r>
            <a:r>
              <a:rPr lang="en-US" altLang="zh-CN" sz="2400" b="0" i="0" u="none">
                <a:solidFill>
                  <a:srgbClr val="000000"/>
                </a:solidFill>
                <a:effectLst/>
                <a:latin typeface="Times New Roman" pitchFamily="24"/>
                <a:ea typeface="Times New Roman" pitchFamily="24"/>
              </a:rPr>
              <a:t>200</a:t>
            </a:r>
            <a:r>
              <a:rPr lang="zh-CN" altLang="zh-CN" sz="2400" b="0" i="0" u="none">
                <a:solidFill>
                  <a:srgbClr val="000000"/>
                </a:solidFill>
                <a:effectLst/>
                <a:latin typeface="白正" pitchFamily="24"/>
                <a:ea typeface="宋体" pitchFamily="24"/>
              </a:rPr>
              <a:t>，那么所得的平均数</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C</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3726" name="yt_table_13726" title="H_149.7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4228007935"/>
              </p:ext>
            </p:extLst>
          </p:nvPr>
        </p:nvGraphicFramePr>
        <p:xfrm>
          <a:off x="540000" y="4221457"/>
          <a:ext cx="3606800" cy="1901952"/>
        </p:xfrm>
        <a:graphic>
          <a:graphicData uri="http://schemas.openxmlformats.org/drawingml/2006/table">
            <a:tbl>
              <a:tblPr/>
              <a:tblGrid>
                <a:gridCol w="3606800">
                  <a:extLst>
                    <a:ext uri="{9D8B030D-6E8A-4147-A177-3AD203B41FA5}">
                      <a16:colId xmlns:a16="http://schemas.microsoft.com/office/drawing/2014/main" val="10497"/>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a:t>
                      </a:r>
                      <a:r>
                        <a:rPr lang="zh-CN" altLang="zh-CN" sz="2400" b="0" i="0" u="none">
                          <a:solidFill>
                            <a:srgbClr val="000000"/>
                          </a:solidFill>
                          <a:effectLst/>
                          <a:latin typeface="白正" pitchFamily="24"/>
                          <a:ea typeface="宋体" pitchFamily="24"/>
                        </a:rPr>
                        <a:t>与原平均数相同</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97"/>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a:t>
                      </a:r>
                      <a:r>
                        <a:rPr lang="zh-CN" altLang="zh-CN" sz="2400" b="0" i="0" u="none">
                          <a:solidFill>
                            <a:srgbClr val="000000"/>
                          </a:solidFill>
                          <a:effectLst/>
                          <a:latin typeface="白正" pitchFamily="24"/>
                          <a:ea typeface="宋体" pitchFamily="24"/>
                        </a:rPr>
                        <a:t>比原平均数增加了</a:t>
                      </a:r>
                      <a:r>
                        <a:rPr lang="en-US" altLang="zh-CN" sz="2400" b="0" i="0" u="none">
                          <a:solidFill>
                            <a:srgbClr val="000000"/>
                          </a:solidFill>
                          <a:effectLst/>
                          <a:latin typeface="Times New Roman" pitchFamily="24"/>
                          <a:ea typeface="Times New Roman" pitchFamily="24"/>
                        </a:rPr>
                        <a:t>10</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98"/>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a:t>
                      </a:r>
                      <a:r>
                        <a:rPr lang="zh-CN" altLang="zh-CN" sz="2400" b="0" i="0" u="none">
                          <a:solidFill>
                            <a:srgbClr val="000000"/>
                          </a:solidFill>
                          <a:effectLst/>
                          <a:latin typeface="白正" pitchFamily="24"/>
                          <a:ea typeface="宋体" pitchFamily="24"/>
                        </a:rPr>
                        <a:t>比原平均数增加了</a:t>
                      </a:r>
                      <a:r>
                        <a:rPr lang="en-US" altLang="zh-CN" sz="2400" b="0" i="0" u="none">
                          <a:solidFill>
                            <a:srgbClr val="000000"/>
                          </a:solidFill>
                          <a:effectLst/>
                          <a:latin typeface="Times New Roman" pitchFamily="24"/>
                          <a:ea typeface="Times New Roman" pitchFamily="24"/>
                        </a:rPr>
                        <a:t>9</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99"/>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a:t>
                      </a:r>
                      <a:r>
                        <a:rPr lang="zh-CN" altLang="zh-CN" sz="2400" b="0" i="0" u="none">
                          <a:solidFill>
                            <a:srgbClr val="000000"/>
                          </a:solidFill>
                          <a:effectLst/>
                          <a:latin typeface="白正" pitchFamily="24"/>
                          <a:ea typeface="宋体" pitchFamily="24"/>
                        </a:rPr>
                        <a:t>比原平均数减小了</a:t>
                      </a:r>
                      <a:r>
                        <a:rPr lang="en-US" altLang="zh-CN" sz="2400" b="0" i="0" u="none">
                          <a:solidFill>
                            <a:srgbClr val="000000"/>
                          </a:solidFill>
                          <a:effectLst/>
                          <a:latin typeface="Times New Roman" pitchFamily="24"/>
                          <a:ea typeface="Times New Roman" pitchFamily="24"/>
                        </a:rPr>
                        <a:t>9</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00"/>
                  </a:ext>
                </a:extLst>
              </a:tr>
            </a:tbl>
          </a:graphicData>
        </a:graphic>
      </p:graphicFrame>
      <p:sp>
        <p:nvSpPr>
          <p:cNvPr id="2" name="文本框 1">
            <a:extLst>
              <a:ext uri="{FF2B5EF4-FFF2-40B4-BE49-F238E27FC236}">
                <a16:creationId xmlns:a16="http://schemas.microsoft.com/office/drawing/2014/main" id="{722FFF50-BDC7-BDD5-1D3B-17F348A12218}"/>
              </a:ext>
            </a:extLst>
          </p:cNvPr>
          <p:cNvSpPr txBox="1"/>
          <p:nvPr/>
        </p:nvSpPr>
        <p:spPr>
          <a:xfrm>
            <a:off x="9654314" y="1734359"/>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D</a:t>
            </a:r>
            <a:endParaRPr lang="zh-CN" altLang="en-US">
              <a:solidFill>
                <a:srgbClr val="FF0000"/>
              </a:solidFill>
            </a:endParaRPr>
          </a:p>
        </p:txBody>
      </p:sp>
      <p:sp>
        <p:nvSpPr>
          <p:cNvPr id="3" name="文本框 2">
            <a:extLst>
              <a:ext uri="{FF2B5EF4-FFF2-40B4-BE49-F238E27FC236}">
                <a16:creationId xmlns:a16="http://schemas.microsoft.com/office/drawing/2014/main" id="{C3D76580-4E05-1DF6-5F03-8C200E508BA9}"/>
              </a:ext>
            </a:extLst>
          </p:cNvPr>
          <p:cNvSpPr txBox="1"/>
          <p:nvPr/>
        </p:nvSpPr>
        <p:spPr>
          <a:xfrm>
            <a:off x="1669309" y="3690704"/>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728" name="yt_shape_13728"/>
          <p:cNvSpPr txBox="1"/>
          <p:nvPr/>
        </p:nvSpPr>
        <p:spPr>
          <a:xfrm>
            <a:off x="540120" y="1268760"/>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10.</a:t>
            </a:r>
            <a:r>
              <a:rPr lang="zh-CN" altLang="zh-CN" sz="2400" b="0" i="0" u="none">
                <a:solidFill>
                  <a:srgbClr val="000000"/>
                </a:solidFill>
                <a:effectLst/>
                <a:latin typeface="白正" pitchFamily="24"/>
                <a:ea typeface="宋体" pitchFamily="24"/>
              </a:rPr>
              <a:t>已知</a:t>
            </a:r>
            <a:r>
              <a:rPr lang="en-US" altLang="zh-CN" sz="2400" b="0" i="0" u="none">
                <a:solidFill>
                  <a:srgbClr val="000000"/>
                </a:solidFill>
                <a:effectLst/>
                <a:latin typeface="Times New Roman" pitchFamily="24"/>
                <a:ea typeface="Times New Roman" pitchFamily="24"/>
              </a:rPr>
              <a:t>A</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B</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C</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D</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E</a:t>
            </a:r>
            <a:r>
              <a:rPr lang="zh-CN" altLang="zh-CN" sz="2400" b="0" i="0" u="none">
                <a:solidFill>
                  <a:srgbClr val="000000"/>
                </a:solidFill>
                <a:effectLst/>
                <a:latin typeface="白正" pitchFamily="24"/>
                <a:ea typeface="宋体" pitchFamily="24"/>
              </a:rPr>
              <a:t>五名学生在一次语文测验中的平均成绩是</a:t>
            </a:r>
            <a:r>
              <a:rPr lang="en-US" altLang="zh-CN" sz="2400" b="0" i="0" u="none">
                <a:solidFill>
                  <a:srgbClr val="000000"/>
                </a:solidFill>
                <a:effectLst/>
                <a:latin typeface="Times New Roman" pitchFamily="24"/>
                <a:ea typeface="Times New Roman" pitchFamily="24"/>
              </a:rPr>
              <a:t>80</a:t>
            </a:r>
            <a:r>
              <a:rPr lang="zh-CN" altLang="zh-CN" sz="2400" b="0" i="0" u="none">
                <a:solidFill>
                  <a:srgbClr val="000000"/>
                </a:solidFill>
                <a:effectLst/>
                <a:latin typeface="白正" pitchFamily="24"/>
                <a:ea typeface="宋体" pitchFamily="24"/>
              </a:rPr>
              <a:t>分，而</a:t>
            </a:r>
            <a:r>
              <a:rPr lang="en-US" altLang="zh-CN" sz="2400" b="0" i="0" u="none">
                <a:solidFill>
                  <a:srgbClr val="000000"/>
                </a:solidFill>
                <a:effectLst/>
                <a:latin typeface="Times New Roman" pitchFamily="24"/>
                <a:ea typeface="Times New Roman" pitchFamily="24"/>
              </a:rPr>
              <a:t>A</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B</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C</a:t>
            </a:r>
            <a:r>
              <a:rPr lang="zh-CN" altLang="zh-CN" sz="2400" b="0" i="0" u="none">
                <a:solidFill>
                  <a:srgbClr val="000000"/>
                </a:solidFill>
                <a:effectLst/>
                <a:latin typeface="白正" pitchFamily="24"/>
                <a:ea typeface="宋体" pitchFamily="24"/>
              </a:rPr>
              <a:t>三同学的平均成绩是</a:t>
            </a:r>
            <a:r>
              <a:rPr lang="en-US" altLang="zh-CN" sz="2400" b="0" i="0" u="none">
                <a:solidFill>
                  <a:srgbClr val="000000"/>
                </a:solidFill>
                <a:effectLst/>
                <a:latin typeface="Times New Roman" pitchFamily="24"/>
                <a:ea typeface="Times New Roman" pitchFamily="24"/>
              </a:rPr>
              <a:t>78</a:t>
            </a:r>
            <a:r>
              <a:rPr lang="zh-CN" altLang="zh-CN" sz="2400" b="0" i="0" u="none">
                <a:solidFill>
                  <a:srgbClr val="000000"/>
                </a:solidFill>
                <a:effectLst/>
                <a:latin typeface="白正" pitchFamily="24"/>
                <a:ea typeface="宋体" pitchFamily="24"/>
              </a:rPr>
              <a:t>分，那么下列说法一定正确的是</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D</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3729" name="yt_table_13729" title="H_149.7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391734647"/>
              </p:ext>
            </p:extLst>
          </p:nvPr>
        </p:nvGraphicFramePr>
        <p:xfrm>
          <a:off x="540000" y="2228195"/>
          <a:ext cx="5546725" cy="1901952"/>
        </p:xfrm>
        <a:graphic>
          <a:graphicData uri="http://schemas.openxmlformats.org/drawingml/2006/table">
            <a:tbl>
              <a:tblPr/>
              <a:tblGrid>
                <a:gridCol w="5546725">
                  <a:extLst>
                    <a:ext uri="{9D8B030D-6E8A-4147-A177-3AD203B41FA5}">
                      <a16:colId xmlns:a16="http://schemas.microsoft.com/office/drawing/2014/main" val="10498"/>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A.D</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E</a:t>
                      </a:r>
                      <a:r>
                        <a:rPr lang="zh-CN" altLang="zh-CN" sz="2400" b="0" i="0" u="none">
                          <a:solidFill>
                            <a:srgbClr val="000000"/>
                          </a:solidFill>
                          <a:effectLst/>
                          <a:latin typeface="白正" pitchFamily="24"/>
                          <a:ea typeface="宋体" pitchFamily="24"/>
                        </a:rPr>
                        <a:t>的成绩比其他三个都好</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01"/>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B.D</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E</a:t>
                      </a:r>
                      <a:r>
                        <a:rPr lang="zh-CN" altLang="zh-CN" sz="2400" b="0" i="0" u="none">
                          <a:solidFill>
                            <a:srgbClr val="000000"/>
                          </a:solidFill>
                          <a:effectLst/>
                          <a:latin typeface="白正" pitchFamily="24"/>
                          <a:ea typeface="宋体" pitchFamily="24"/>
                        </a:rPr>
                        <a:t>两人的平均成绩是</a:t>
                      </a:r>
                      <a:r>
                        <a:rPr lang="en-US" altLang="zh-CN" sz="2400" b="0" i="0" u="none">
                          <a:solidFill>
                            <a:srgbClr val="000000"/>
                          </a:solidFill>
                          <a:effectLst/>
                          <a:latin typeface="Times New Roman" pitchFamily="24"/>
                          <a:ea typeface="Times New Roman" pitchFamily="24"/>
                        </a:rPr>
                        <a:t>82</a:t>
                      </a:r>
                      <a:r>
                        <a:rPr lang="zh-CN" altLang="zh-CN" sz="2400" b="0" i="0" u="none">
                          <a:solidFill>
                            <a:srgbClr val="000000"/>
                          </a:solidFill>
                          <a:effectLst/>
                          <a:latin typeface="白正" pitchFamily="24"/>
                          <a:ea typeface="宋体" pitchFamily="24"/>
                        </a:rPr>
                        <a:t>分</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02"/>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a:t>
                      </a:r>
                      <a:r>
                        <a:rPr lang="zh-CN" altLang="zh-CN" sz="2400" b="0" i="0" u="none">
                          <a:solidFill>
                            <a:srgbClr val="000000"/>
                          </a:solidFill>
                          <a:effectLst/>
                          <a:latin typeface="白正" pitchFamily="24"/>
                          <a:ea typeface="宋体" pitchFamily="24"/>
                        </a:rPr>
                        <a:t>最高分得主不是</a:t>
                      </a:r>
                      <a:r>
                        <a:rPr lang="en-US" altLang="zh-CN" sz="2400" b="0" i="0" u="none">
                          <a:solidFill>
                            <a:srgbClr val="000000"/>
                          </a:solidFill>
                          <a:effectLst/>
                          <a:latin typeface="Times New Roman" pitchFamily="24"/>
                          <a:ea typeface="Times New Roman" pitchFamily="24"/>
                        </a:rPr>
                        <a:t>A</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B</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C</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D</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03"/>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D.D</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E</a:t>
                      </a:r>
                      <a:r>
                        <a:rPr lang="zh-CN" altLang="zh-CN" sz="2400" b="0" i="0" u="none">
                          <a:solidFill>
                            <a:srgbClr val="000000"/>
                          </a:solidFill>
                          <a:effectLst/>
                          <a:latin typeface="白正" pitchFamily="24"/>
                          <a:ea typeface="宋体" pitchFamily="24"/>
                        </a:rPr>
                        <a:t>中至少有一个成绩不少于</a:t>
                      </a:r>
                      <a:r>
                        <a:rPr lang="en-US" altLang="zh-CN" sz="2400" b="0" i="0" u="none">
                          <a:solidFill>
                            <a:srgbClr val="000000"/>
                          </a:solidFill>
                          <a:effectLst/>
                          <a:latin typeface="Times New Roman" pitchFamily="24"/>
                          <a:ea typeface="Times New Roman" pitchFamily="24"/>
                        </a:rPr>
                        <a:t>83</a:t>
                      </a:r>
                      <a:r>
                        <a:rPr lang="zh-CN" altLang="zh-CN" sz="2400" b="0" i="0" u="none">
                          <a:solidFill>
                            <a:srgbClr val="000000"/>
                          </a:solidFill>
                          <a:effectLst/>
                          <a:latin typeface="白正" pitchFamily="24"/>
                          <a:ea typeface="宋体" pitchFamily="24"/>
                        </a:rPr>
                        <a:t>分</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04"/>
                  </a:ext>
                </a:extLst>
              </a:tr>
            </a:tbl>
          </a:graphicData>
        </a:graphic>
      </p:graphicFrame>
      <p:sp>
        <p:nvSpPr>
          <p:cNvPr id="2" name="文本框 1">
            <a:extLst>
              <a:ext uri="{FF2B5EF4-FFF2-40B4-BE49-F238E27FC236}">
                <a16:creationId xmlns:a16="http://schemas.microsoft.com/office/drawing/2014/main" id="{B6221080-0B48-8BDB-21BE-D5D028C82A41}"/>
              </a:ext>
            </a:extLst>
          </p:cNvPr>
          <p:cNvSpPr txBox="1"/>
          <p:nvPr/>
        </p:nvSpPr>
        <p:spPr>
          <a:xfrm>
            <a:off x="8578108" y="1697442"/>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D</a:t>
            </a:r>
            <a:endParaRPr lang="zh-CN" altLang="en-US">
              <a:solidFill>
                <a:srgbClr val="FF0000"/>
              </a:solidFill>
            </a:endParaRPr>
          </a:p>
        </p:txBody>
      </p:sp>
      <p:sp>
        <p:nvSpPr>
          <p:cNvPr id="5" name="yt_shape_13731"/>
          <p:cNvSpPr txBox="1"/>
          <p:nvPr/>
        </p:nvSpPr>
        <p:spPr>
          <a:xfrm>
            <a:off x="540119" y="4173864"/>
            <a:ext cx="11111999" cy="1920526"/>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11.</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黑体" pitchFamily="24"/>
              </a:rPr>
              <a:t>郑州八中单元卷</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已知有理数</a:t>
            </a:r>
            <a:r>
              <a:rPr lang="en-US" altLang="zh-CN" sz="2400" b="0" i="1" u="none" dirty="0">
                <a:solidFill>
                  <a:srgbClr val="000000"/>
                </a:solidFill>
                <a:effectLst/>
                <a:latin typeface="Times New Roman" pitchFamily="24"/>
                <a:ea typeface="Times New Roman" pitchFamily="24"/>
              </a:rPr>
              <a:t>x</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y</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z</a:t>
            </a:r>
            <a:r>
              <a:rPr lang="zh-CN" altLang="zh-CN" sz="2400" b="0" i="0" u="none" dirty="0">
                <a:solidFill>
                  <a:srgbClr val="000000"/>
                </a:solidFill>
                <a:effectLst/>
                <a:latin typeface="白正" pitchFamily="24"/>
                <a:ea typeface="宋体" pitchFamily="24"/>
              </a:rPr>
              <a:t>的和为零，如果</a:t>
            </a:r>
            <a:r>
              <a:rPr lang="en-US" altLang="zh-CN" sz="2400" b="0" i="1" u="none" dirty="0">
                <a:solidFill>
                  <a:srgbClr val="000000"/>
                </a:solidFill>
                <a:effectLst/>
                <a:latin typeface="Times New Roman" pitchFamily="24"/>
                <a:ea typeface="Times New Roman" pitchFamily="24"/>
              </a:rPr>
              <a:t>x</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y</a:t>
            </a:r>
            <a:r>
              <a:rPr lang="zh-CN" altLang="zh-CN" sz="2400" b="0" i="0" u="none" dirty="0">
                <a:solidFill>
                  <a:srgbClr val="000000"/>
                </a:solidFill>
                <a:effectLst/>
                <a:latin typeface="白正" pitchFamily="24"/>
                <a:ea typeface="宋体" pitchFamily="24"/>
              </a:rPr>
              <a:t>的平均数为</a:t>
            </a:r>
            <a:r>
              <a:rPr lang="en-US" altLang="zh-CN" sz="2400" b="0" i="0" u="none" dirty="0">
                <a:solidFill>
                  <a:srgbClr val="000000"/>
                </a:solidFill>
                <a:effectLst/>
                <a:latin typeface="Times New Roman" pitchFamily="24"/>
                <a:ea typeface="Times New Roman" pitchFamily="24"/>
              </a:rPr>
              <a:t>4</a:t>
            </a:r>
            <a:r>
              <a:rPr lang="zh-CN" altLang="zh-CN" sz="2400" b="0" i="0" u="none" dirty="0">
                <a:solidFill>
                  <a:srgbClr val="000000"/>
                </a:solidFill>
                <a:effectLst/>
                <a:latin typeface="白正" pitchFamily="24"/>
                <a:ea typeface="宋体" pitchFamily="24"/>
              </a:rPr>
              <a:t>，那么</a:t>
            </a:r>
            <a:r>
              <a:rPr lang="en-US" altLang="zh-CN" sz="2400" b="0" i="1" u="none" dirty="0">
                <a:solidFill>
                  <a:srgbClr val="000000"/>
                </a:solidFill>
                <a:effectLst/>
                <a:latin typeface="Times New Roman" pitchFamily="24"/>
                <a:ea typeface="Times New Roman" pitchFamily="24"/>
              </a:rPr>
              <a:t>z</a:t>
            </a:r>
            <a:r>
              <a:rPr lang="zh-CN" altLang="zh-CN" sz="2400" b="0" i="0" u="none" dirty="0">
                <a:solidFill>
                  <a:srgbClr val="000000"/>
                </a:solidFill>
                <a:effectLst/>
                <a:latin typeface="宋体" pitchFamily="24"/>
                <a:ea typeface="宋体" pitchFamily="24"/>
              </a:rPr>
              <a:t>＝</a:t>
            </a:r>
            <a:r>
              <a:rPr lang="zh-CN" altLang="zh-CN" sz="100" b="0" i="0" spc="-100" dirty="0">
                <a:solidFill>
                  <a:srgbClr val="FF0000"/>
                </a:solidFill>
                <a:effectLst/>
                <a:latin typeface="白正" pitchFamily="24"/>
                <a:ea typeface="宋体" pitchFamily="24"/>
              </a:rPr>
              <a:t> </a:t>
            </a:r>
            <a:r>
              <a:rPr lang="zh-CN" altLang="zh-CN" sz="2400" b="0" i="0" u="sng" dirty="0">
                <a:solidFill>
                  <a:srgbClr val="FF0000"/>
                </a:solidFill>
                <a:effectLst/>
                <a:uFill>
                  <a:solidFill>
                    <a:srgbClr val="000000"/>
                  </a:solidFill>
                </a:uFill>
                <a:latin typeface="白正" pitchFamily="24"/>
                <a:ea typeface="宋体" pitchFamily="24"/>
              </a:rPr>
              <a:t>　</a:t>
            </a:r>
            <a:r>
              <a:rPr lang="zh-CN" altLang="zh-CN" sz="2400" b="0" i="0" u="sng" dirty="0">
                <a:solidFill>
                  <a:srgbClr val="FF0000">
                    <a:alpha val="0"/>
                  </a:srgbClr>
                </a:solidFill>
                <a:effectLst/>
                <a:uFill>
                  <a:solidFill>
                    <a:srgbClr val="000000"/>
                  </a:solidFill>
                </a:uFill>
                <a:latin typeface="宋体" pitchFamily="24"/>
                <a:ea typeface="宋体" pitchFamily="24"/>
              </a:rPr>
              <a:t>－</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8</a:t>
            </a:r>
            <a:r>
              <a:rPr lang="zh-CN" altLang="zh-CN" sz="2400" b="0" i="0" u="sng" dirty="0">
                <a:solidFill>
                  <a:srgbClr val="FF0000">
                    <a:alpha val="0"/>
                  </a:srgbClr>
                </a:solidFill>
                <a:effectLst/>
                <a:uFill>
                  <a:solidFill>
                    <a:srgbClr val="000000"/>
                  </a:solidFill>
                </a:uFill>
                <a:latin typeface="白正" pitchFamily="24"/>
                <a:ea typeface="宋体" pitchFamily="24"/>
              </a:rPr>
              <a:t>　</a:t>
            </a:r>
            <a:r>
              <a:rPr lang="zh-CN" altLang="zh-CN" sz="100" b="0" i="0" spc="-100" dirty="0">
                <a:no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a:t>
            </a:r>
          </a:p>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12.</a:t>
            </a:r>
            <a:r>
              <a:rPr lang="zh-CN" altLang="zh-CN" sz="2400" b="0" i="0" u="none" dirty="0">
                <a:solidFill>
                  <a:srgbClr val="000000"/>
                </a:solidFill>
                <a:effectLst/>
                <a:latin typeface="白正" pitchFamily="24"/>
                <a:ea typeface="宋体" pitchFamily="24"/>
              </a:rPr>
              <a:t>将一组数据中的每一个数减去</a:t>
            </a:r>
            <a:r>
              <a:rPr lang="en-US" altLang="zh-CN" sz="2400" b="0" i="0" u="none" dirty="0">
                <a:solidFill>
                  <a:srgbClr val="000000"/>
                </a:solidFill>
                <a:effectLst/>
                <a:latin typeface="Times New Roman" pitchFamily="24"/>
                <a:ea typeface="Times New Roman" pitchFamily="24"/>
              </a:rPr>
              <a:t>40</a:t>
            </a:r>
            <a:r>
              <a:rPr lang="zh-CN" altLang="zh-CN" sz="2400" b="0" i="0" u="none" dirty="0">
                <a:solidFill>
                  <a:srgbClr val="000000"/>
                </a:solidFill>
                <a:effectLst/>
                <a:latin typeface="白正" pitchFamily="24"/>
                <a:ea typeface="宋体" pitchFamily="24"/>
              </a:rPr>
              <a:t>后，所得新的一组数据的平均数是</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白正" pitchFamily="24"/>
                <a:ea typeface="宋体" pitchFamily="24"/>
              </a:rPr>
              <a:t>，则原来那组数据的平均数是</a:t>
            </a:r>
            <a:r>
              <a:rPr lang="zh-CN" altLang="zh-CN" sz="100" b="0" i="0" spc="-100" dirty="0">
                <a:solidFill>
                  <a:srgbClr val="FF0000"/>
                </a:solidFill>
                <a:effectLst/>
                <a:latin typeface="白正" pitchFamily="24"/>
                <a:ea typeface="宋体" pitchFamily="24"/>
              </a:rPr>
              <a:t> </a:t>
            </a:r>
            <a:r>
              <a:rPr lang="zh-CN" altLang="zh-CN" sz="2400" b="0" i="0" u="sng" dirty="0">
                <a:solidFill>
                  <a:srgbClr val="FF0000"/>
                </a:solidFill>
                <a:effectLst/>
                <a:uFill>
                  <a:solidFill>
                    <a:srgbClr val="000000"/>
                  </a:solidFill>
                </a:uFill>
                <a:latin typeface="白正" pitchFamily="24"/>
                <a:ea typeface="宋体" pitchFamily="24"/>
              </a:rPr>
              <a:t>　</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42</a:t>
            </a:r>
            <a:r>
              <a:rPr lang="zh-CN" altLang="zh-CN" sz="2400" b="0" i="0" u="sng" dirty="0">
                <a:solidFill>
                  <a:srgbClr val="FF0000">
                    <a:alpha val="0"/>
                  </a:srgbClr>
                </a:solidFill>
                <a:effectLst/>
                <a:uFill>
                  <a:solidFill>
                    <a:srgbClr val="000000"/>
                  </a:solidFill>
                </a:uFill>
                <a:latin typeface="白正" pitchFamily="24"/>
                <a:ea typeface="宋体" pitchFamily="24"/>
              </a:rPr>
              <a:t>　</a:t>
            </a:r>
            <a:r>
              <a:rPr lang="zh-CN" altLang="zh-CN" sz="100" b="0" i="0" spc="-100" dirty="0">
                <a:noFill/>
                <a:effectLst/>
                <a:latin typeface="白正" pitchFamily="24"/>
                <a:ea typeface="宋体" pitchFamily="24"/>
              </a:rPr>
              <a:t>⁠</a:t>
            </a:r>
            <a:r>
              <a:rPr lang="en-US" altLang="zh-CN" sz="2400" b="0" i="0" u="none" dirty="0" smtClean="0">
                <a:solidFill>
                  <a:srgbClr val="000000"/>
                </a:solidFill>
                <a:effectLst/>
                <a:latin typeface="Times New Roman" pitchFamily="24"/>
                <a:ea typeface="Times New Roman" pitchFamily="24"/>
              </a:rPr>
              <a:t>.</a:t>
            </a:r>
            <a:endParaRPr lang="en-US" altLang="zh-CN" sz="2400" b="0" i="0" u="none" dirty="0">
              <a:solidFill>
                <a:srgbClr val="000000"/>
              </a:solidFill>
              <a:effectLst/>
              <a:latin typeface="Times New Roman" pitchFamily="24"/>
              <a:ea typeface="Times New Roman" pitchFamily="24"/>
            </a:endParaRPr>
          </a:p>
        </p:txBody>
      </p:sp>
      <p:sp>
        <p:nvSpPr>
          <p:cNvPr id="6" name="文本框 5">
            <a:extLst>
              <a:ext uri="{FF2B5EF4-FFF2-40B4-BE49-F238E27FC236}">
                <a16:creationId xmlns:a16="http://schemas.microsoft.com/office/drawing/2014/main" id="{0606B929-8EE0-BD17-CD8F-04B17874D6F6}"/>
              </a:ext>
            </a:extLst>
          </p:cNvPr>
          <p:cNvSpPr txBox="1"/>
          <p:nvPr/>
        </p:nvSpPr>
        <p:spPr>
          <a:xfrm>
            <a:off x="1059708" y="4602546"/>
            <a:ext cx="9420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8</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7" name="文本框 6">
            <a:extLst>
              <a:ext uri="{FF2B5EF4-FFF2-40B4-BE49-F238E27FC236}">
                <a16:creationId xmlns:a16="http://schemas.microsoft.com/office/drawing/2014/main" id="{93821600-2D9A-73F2-A38C-A99ABBEAB847}"/>
              </a:ext>
            </a:extLst>
          </p:cNvPr>
          <p:cNvSpPr txBox="1"/>
          <p:nvPr/>
        </p:nvSpPr>
        <p:spPr>
          <a:xfrm>
            <a:off x="3193308" y="5553522"/>
            <a:ext cx="7896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42</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blinds(horizontal)">
                                      <p:cBhvr>
                                        <p:cTn id="1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6" grpId="0" build="allAtOnce"/>
      <p:bldP spid="7"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3734" name="yt_shape_13734"/>
              <p:cNvSpPr txBox="1"/>
              <p:nvPr/>
            </p:nvSpPr>
            <p:spPr>
              <a:xfrm>
                <a:off x="540000" y="2786270"/>
                <a:ext cx="10310515" cy="3510192"/>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求这</a:t>
                </a:r>
                <a:r>
                  <a:rPr lang="en-US" altLang="zh-CN" sz="2400" b="0" i="0" u="none">
                    <a:solidFill>
                      <a:srgbClr val="000000"/>
                    </a:solidFill>
                    <a:effectLst/>
                    <a:latin typeface="Times New Roman" pitchFamily="24"/>
                    <a:ea typeface="Times New Roman" pitchFamily="24"/>
                  </a:rPr>
                  <a:t>20</a:t>
                </a:r>
                <a:r>
                  <a:rPr lang="zh-CN" altLang="zh-CN" sz="2400" b="0" i="0" u="none">
                    <a:solidFill>
                      <a:srgbClr val="000000"/>
                    </a:solidFill>
                    <a:effectLst/>
                    <a:latin typeface="白正" pitchFamily="24"/>
                    <a:ea typeface="宋体" pitchFamily="24"/>
                  </a:rPr>
                  <a:t>名学生的平均成绩；</a:t>
                </a:r>
              </a:p>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试估计该校八年级此次数学考试的合格率为多少？合格人数约为多少？</a:t>
                </a:r>
              </a:p>
              <a:p>
                <a:pPr algn="l" eaLnBrk="1" latinLnBrk="0" hangingPunct="0">
                  <a:lnSpc>
                    <a:spcPct val="129999"/>
                  </a:lnSpc>
                </a:pPr>
                <a:r>
                  <a:rPr lang="zh-CN" altLang="zh-CN" sz="2400" b="0" i="0" u="none">
                    <a:solidFill>
                      <a:srgbClr val="FF0000">
                        <a:alpha val="0"/>
                      </a:srgbClr>
                    </a:solidFill>
                    <a:effectLst/>
                    <a:latin typeface="白正"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宋体" pitchFamily="24"/>
                    <a:ea typeface="宋体" pitchFamily="24"/>
                  </a:rPr>
                  <a:t>）</a:t>
                </a:r>
                <a14:m>
                  <m:oMath xmlns:m="http://schemas.openxmlformats.org/officeDocument/2006/math">
                    <m:bar>
                      <m:barPr>
                        <m:pos m:val="top"/>
                        <m:ctrlPr>
                          <a:rPr lang="en-US" altLang="zh-CN" sz="2400" b="0" i="1" smtClean="0">
                            <a:solidFill>
                              <a:srgbClr val="FF0000">
                                <a:alpha val="0"/>
                              </a:srgbClr>
                            </a:solidFill>
                            <a:effectLst/>
                            <a:latin typeface="Cambria Math" panose="02040503050406030204" pitchFamily="18" charset="0"/>
                            <a:ea typeface="Cambria Math" panose="02040503050406030204" pitchFamily="48" charset="0"/>
                          </a:rPr>
                        </m:ctrlPr>
                      </m:barPr>
                      <m:e>
                        <m:r>
                          <a:rPr lang="en-US" altLang="zh-CN" sz="2400" b="0" i="1" smtClean="0">
                            <a:solidFill>
                              <a:srgbClr val="FF0000">
                                <a:alpha val="0"/>
                              </a:srgbClr>
                            </a:solidFill>
                            <a:effectLst/>
                            <a:latin typeface="Cambria Math" panose="02040503050406030204" pitchFamily="48" charset="0"/>
                            <a:ea typeface="Cambria Math" panose="02040503050406030204" pitchFamily="48" charset="0"/>
                          </a:rPr>
                          <m:t>𝑥</m:t>
                        </m:r>
                      </m:e>
                    </m:bar>
                  </m:oMath>
                </a14:m>
                <a:r>
                  <a:rPr lang="zh-CN" altLang="zh-CN" sz="2400" b="0" i="0" u="none">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20</m:t>
                        </m:r>
                      </m:den>
                    </m:f>
                  </m:oMath>
                </a14:m>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87</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85</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68</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72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65</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79</a:t>
                </a:r>
                <a:r>
                  <a:rPr lang="zh-CN" altLang="zh-CN" sz="2400" b="0" i="0" u="none">
                    <a:solidFill>
                      <a:srgbClr val="FF0000">
                        <a:alpha val="0"/>
                      </a:srgbClr>
                    </a:solidFill>
                    <a:effectLst/>
                    <a:latin typeface="宋体" pitchFamily="24"/>
                    <a:ea typeface="宋体" pitchFamily="24"/>
                  </a:rPr>
                  <a:t>）</a:t>
                </a:r>
                <a:r>
                  <a:rPr lang="zh-CN" altLang="zh-CN" sz="100" b="0" i="0" u="none">
                    <a:noFill/>
                    <a:effectLst/>
                    <a:latin typeface="白正"/>
                    <a:ea typeface="宋体"/>
                  </a:rPr>
                  <a:t>⁠</a:t>
                </a:r>
              </a:p>
              <a:p>
                <a:pPr algn="l" eaLnBrk="1" latinLnBrk="0" hangingPunct="0">
                  <a:lnSpc>
                    <a:spcPct val="129999"/>
                  </a:lnSpc>
                </a:pPr>
                <a:r>
                  <a:rPr lang="en-US" altLang="zh-CN" sz="2400" b="0" i="0" u="none">
                    <a:solidFill>
                      <a:srgbClr val="FF0000"/>
                    </a:solidFill>
                    <a:effectLst/>
                    <a:latin typeface="Times New Roman" pitchFamily="24"/>
                    <a:ea typeface="楷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79</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分</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白正"/>
                    <a:ea typeface="宋体"/>
                  </a:rPr>
                  <a:t>⁠</a:t>
                </a:r>
              </a:p>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18</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20</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100</a:t>
                </a:r>
                <a:r>
                  <a:rPr lang="zh-CN" altLang="zh-CN" sz="2400" b="0" i="0" u="none">
                    <a:solidFill>
                      <a:srgbClr val="FF0000">
                        <a:alpha val="0"/>
                      </a:srgbClr>
                    </a:solidFill>
                    <a:effectLst/>
                    <a:latin typeface="Times New Roman" pitchFamily="24"/>
                    <a:ea typeface="Times New Roman" pitchFamily="24"/>
                  </a:rPr>
                  <a:t>％</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90</a:t>
                </a:r>
                <a:r>
                  <a:rPr lang="zh-CN" altLang="zh-CN" sz="2400" b="0" i="0" u="none">
                    <a:solidFill>
                      <a:srgbClr val="FF0000">
                        <a:alpha val="0"/>
                      </a:srgbClr>
                    </a:solidFill>
                    <a:effectLst/>
                    <a:latin typeface="Times New Roman" pitchFamily="24"/>
                    <a:ea typeface="Times New Roman" pitchFamily="24"/>
                  </a:rPr>
                  <a:t>％</a:t>
                </a:r>
                <a:r>
                  <a:rPr lang="zh-CN" altLang="zh-CN" sz="2400" b="0" i="0" u="none">
                    <a:solidFill>
                      <a:srgbClr val="FF0000">
                        <a:alpha val="0"/>
                      </a:srgbClr>
                    </a:solidFill>
                    <a:effectLst/>
                    <a:latin typeface="白正" pitchFamily="24"/>
                    <a:ea typeface="楷体" pitchFamily="24"/>
                  </a:rPr>
                  <a:t>，</a:t>
                </a:r>
                <a:r>
                  <a:rPr lang="zh-CN" altLang="zh-CN" sz="100" b="0" i="0" u="none">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Times New Roman" pitchFamily="24"/>
                    <a:ea typeface="Times New Roman" pitchFamily="24"/>
                  </a:rPr>
                  <a:t>350</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90</a:t>
                </a:r>
                <a:r>
                  <a:rPr lang="zh-CN" altLang="zh-CN" sz="2400" b="0" i="0" u="none">
                    <a:solidFill>
                      <a:srgbClr val="FF0000">
                        <a:alpha val="0"/>
                      </a:srgbClr>
                    </a:solidFill>
                    <a:effectLst/>
                    <a:latin typeface="Times New Roman" pitchFamily="24"/>
                    <a:ea typeface="Times New Roman" pitchFamily="24"/>
                  </a:rPr>
                  <a:t>％</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315</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人</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白正"/>
                    <a:ea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楷体" pitchFamily="24"/>
                  </a:rPr>
                  <a:t>答：合格率为</a:t>
                </a:r>
                <a:r>
                  <a:rPr lang="en-US" altLang="zh-CN" sz="2400" b="0" i="0" u="none">
                    <a:solidFill>
                      <a:srgbClr val="FF0000">
                        <a:alpha val="0"/>
                      </a:srgbClr>
                    </a:solidFill>
                    <a:effectLst/>
                    <a:latin typeface="Times New Roman" pitchFamily="24"/>
                    <a:ea typeface="Times New Roman" pitchFamily="24"/>
                  </a:rPr>
                  <a:t>90</a:t>
                </a:r>
                <a:r>
                  <a:rPr lang="zh-CN" altLang="zh-CN" sz="2400" b="0" i="0" u="none">
                    <a:solidFill>
                      <a:srgbClr val="FF0000">
                        <a:alpha val="0"/>
                      </a:srgbClr>
                    </a:solidFill>
                    <a:effectLst/>
                    <a:latin typeface="Times New Roman" pitchFamily="24"/>
                    <a:ea typeface="Times New Roman" pitchFamily="24"/>
                  </a:rPr>
                  <a:t>％</a:t>
                </a:r>
                <a:r>
                  <a:rPr lang="zh-CN" altLang="zh-CN" sz="2400" b="0" i="0" u="none">
                    <a:solidFill>
                      <a:srgbClr val="FF0000">
                        <a:alpha val="0"/>
                      </a:srgbClr>
                    </a:solidFill>
                    <a:effectLst/>
                    <a:latin typeface="白正" pitchFamily="24"/>
                    <a:ea typeface="楷体" pitchFamily="24"/>
                  </a:rPr>
                  <a:t>，合格人数约为</a:t>
                </a:r>
                <a:r>
                  <a:rPr lang="en-US" altLang="zh-CN" sz="2400" b="0" i="0" u="none">
                    <a:solidFill>
                      <a:srgbClr val="FF0000">
                        <a:alpha val="0"/>
                      </a:srgbClr>
                    </a:solidFill>
                    <a:effectLst/>
                    <a:latin typeface="Times New Roman" pitchFamily="24"/>
                    <a:ea typeface="Times New Roman" pitchFamily="24"/>
                  </a:rPr>
                  <a:t>315</a:t>
                </a:r>
                <a:r>
                  <a:rPr lang="zh-CN" altLang="zh-CN" sz="2400" b="0" i="0" u="none">
                    <a:solidFill>
                      <a:srgbClr val="FF0000">
                        <a:alpha val="0"/>
                      </a:srgbClr>
                    </a:solidFill>
                    <a:effectLst/>
                    <a:latin typeface="白正" pitchFamily="24"/>
                    <a:ea typeface="楷体" pitchFamily="24"/>
                  </a:rPr>
                  <a:t>人</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白正"/>
                    <a:ea typeface="宋体"/>
                  </a:rPr>
                  <a:t>⁠</a:t>
                </a:r>
              </a:p>
            </p:txBody>
          </p:sp>
        </mc:Choice>
        <mc:Fallback xmlns="">
          <p:sp>
            <p:nvSpPr>
              <p:cNvPr id="13734" name="yt_shape_13734"/>
              <p:cNvSpPr txBox="1">
                <a:spLocks noRot="1" noChangeAspect="1" noMove="1" noResize="1" noEditPoints="1" noAdjustHandles="1" noChangeArrowheads="1" noChangeShapeType="1" noTextEdit="1"/>
              </p:cNvSpPr>
              <p:nvPr/>
            </p:nvSpPr>
            <p:spPr>
              <a:xfrm>
                <a:off x="540000" y="2786270"/>
                <a:ext cx="10310515" cy="3510192"/>
              </a:xfrm>
              <a:prstGeom prst="rect">
                <a:avLst/>
              </a:prstGeom>
              <a:blipFill>
                <a:blip r:embed="rId2"/>
                <a:stretch>
                  <a:fillRect l="-1833" t="-1389" r="-828" b="-451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 name="文本框 1">
                <a:extLst>
                  <a:ext uri="{FF2B5EF4-FFF2-40B4-BE49-F238E27FC236}">
                    <a16:creationId xmlns:a16="http://schemas.microsoft.com/office/drawing/2014/main" id="{8BA64C38-6C69-2654-7D68-64ED561D1090}"/>
                  </a:ext>
                </a:extLst>
              </p:cNvPr>
              <p:cNvSpPr txBox="1"/>
              <p:nvPr/>
            </p:nvSpPr>
            <p:spPr>
              <a:xfrm>
                <a:off x="449989" y="3690440"/>
                <a:ext cx="7161593" cy="768046"/>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bar>
                      <m:barPr>
                        <m:pos m:val="top"/>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bar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𝑥</m:t>
                        </m:r>
                      </m:e>
                    </m:bar>
                  </m:oMath>
                </a14:m>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20</m:t>
                        </m:r>
                      </m:den>
                    </m:f>
                  </m:oMath>
                </a14:m>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87</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85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68</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72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65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79</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endParaRPr lang="zh-CN" altLang="en-US">
                  <a:solidFill>
                    <a:srgbClr val="FF0000"/>
                  </a:solidFill>
                </a:endParaRPr>
              </a:p>
            </p:txBody>
          </p:sp>
        </mc:Choice>
        <mc:Fallback xmlns="">
          <p:sp>
            <p:nvSpPr>
              <p:cNvPr id="2" name="文本框 1">
                <a:extLst>
                  <a:ext uri="{FF2B5EF4-FFF2-40B4-BE49-F238E27FC236}">
                    <a16:creationId xmlns:a16="http://schemas.microsoft.com/office/drawing/2014/main" id="{8BA64C38-6C69-2654-7D68-64ED561D1090}"/>
                  </a:ext>
                </a:extLst>
              </p:cNvPr>
              <p:cNvSpPr txBox="1">
                <a:spLocks noRot="1" noChangeAspect="1" noMove="1" noResize="1" noEditPoints="1" noAdjustHandles="1" noChangeArrowheads="1" noChangeShapeType="1" noTextEdit="1"/>
              </p:cNvSpPr>
              <p:nvPr/>
            </p:nvSpPr>
            <p:spPr>
              <a:xfrm>
                <a:off x="449989" y="3690440"/>
                <a:ext cx="7161593" cy="768046"/>
              </a:xfrm>
              <a:prstGeom prst="rect">
                <a:avLst/>
              </a:prstGeom>
              <a:blipFill>
                <a:blip r:embed="rId3"/>
                <a:stretch>
                  <a:fillRect l="-1362" r="-1277" b="-3175"/>
                </a:stretch>
              </a:blipFill>
            </p:spPr>
            <p:txBody>
              <a:bodyPr/>
              <a:lstStyle/>
              <a:p>
                <a:r>
                  <a:rPr lang="zh-CN" altLang="en-US">
                    <a:noFill/>
                  </a:rPr>
                  <a:t> </a:t>
                </a:r>
              </a:p>
            </p:txBody>
          </p:sp>
        </mc:Fallback>
      </mc:AlternateContent>
      <p:sp>
        <p:nvSpPr>
          <p:cNvPr id="3" name="文本框 2">
            <a:extLst>
              <a:ext uri="{FF2B5EF4-FFF2-40B4-BE49-F238E27FC236}">
                <a16:creationId xmlns:a16="http://schemas.microsoft.com/office/drawing/2014/main" id="{B6453A43-0A45-81F8-E8A9-B69E1E2B0820}"/>
              </a:ext>
            </a:extLst>
          </p:cNvPr>
          <p:cNvSpPr txBox="1"/>
          <p:nvPr/>
        </p:nvSpPr>
        <p:spPr>
          <a:xfrm>
            <a:off x="1364389" y="4364874"/>
            <a:ext cx="17802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79</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分</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296983D2-16C0-5B98-3A75-6DB74ADAA0DC}"/>
              </a:ext>
            </a:extLst>
          </p:cNvPr>
          <p:cNvSpPr txBox="1"/>
          <p:nvPr/>
        </p:nvSpPr>
        <p:spPr>
          <a:xfrm>
            <a:off x="449989" y="4840362"/>
            <a:ext cx="41424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18</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100</a:t>
            </a:r>
            <a:r>
              <a:rPr kumimoji="0" lang="zh-CN"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90</a:t>
            </a:r>
            <a:r>
              <a:rPr kumimoji="0" lang="zh-CN"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5" name="文本框 4">
            <a:extLst>
              <a:ext uri="{FF2B5EF4-FFF2-40B4-BE49-F238E27FC236}">
                <a16:creationId xmlns:a16="http://schemas.microsoft.com/office/drawing/2014/main" id="{42C7D160-5209-7F99-6CE5-5E7566D0A53D}"/>
              </a:ext>
            </a:extLst>
          </p:cNvPr>
          <p:cNvSpPr txBox="1"/>
          <p:nvPr/>
        </p:nvSpPr>
        <p:spPr>
          <a:xfrm>
            <a:off x="449989" y="5315850"/>
            <a:ext cx="33042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350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90</a:t>
            </a:r>
            <a:r>
              <a:rPr kumimoji="0" lang="zh-CN"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315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人</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6" name="文本框 5">
            <a:extLst>
              <a:ext uri="{FF2B5EF4-FFF2-40B4-BE49-F238E27FC236}">
                <a16:creationId xmlns:a16="http://schemas.microsoft.com/office/drawing/2014/main" id="{36F4EA86-8549-E492-274D-750EE565488A}"/>
              </a:ext>
            </a:extLst>
          </p:cNvPr>
          <p:cNvSpPr txBox="1"/>
          <p:nvPr/>
        </p:nvSpPr>
        <p:spPr>
          <a:xfrm>
            <a:off x="449989" y="5791338"/>
            <a:ext cx="5590286" cy="517982"/>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答：合格率为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90</a:t>
            </a:r>
            <a:r>
              <a:rPr kumimoji="0" lang="zh-CN"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，合格人数约为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315</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8" name="yt_shape_13731"/>
          <p:cNvSpPr txBox="1"/>
          <p:nvPr/>
        </p:nvSpPr>
        <p:spPr>
          <a:xfrm>
            <a:off x="540119" y="887407"/>
            <a:ext cx="11111999" cy="186891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smtClean="0">
                <a:solidFill>
                  <a:srgbClr val="000000"/>
                </a:solidFill>
                <a:effectLst/>
                <a:latin typeface="Times New Roman" pitchFamily="24"/>
                <a:ea typeface="Times New Roman" pitchFamily="24"/>
              </a:rPr>
              <a:t>13</a:t>
            </a: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白正" pitchFamily="24"/>
                <a:ea typeface="宋体" pitchFamily="24"/>
              </a:rPr>
              <a:t>某中学八年级共有学生</a:t>
            </a:r>
            <a:r>
              <a:rPr lang="en-US" altLang="zh-CN" sz="2400" b="0" i="0" u="none" dirty="0">
                <a:solidFill>
                  <a:srgbClr val="000000"/>
                </a:solidFill>
                <a:effectLst/>
                <a:latin typeface="Times New Roman" pitchFamily="24"/>
                <a:ea typeface="Times New Roman" pitchFamily="24"/>
              </a:rPr>
              <a:t>350</a:t>
            </a:r>
            <a:r>
              <a:rPr lang="zh-CN" altLang="zh-CN" sz="2400" b="0" i="0" u="none" dirty="0">
                <a:solidFill>
                  <a:srgbClr val="000000"/>
                </a:solidFill>
                <a:effectLst/>
                <a:latin typeface="白正" pitchFamily="24"/>
                <a:ea typeface="宋体" pitchFamily="24"/>
              </a:rPr>
              <a:t>人，为了解这些学生在一次考试中的数学成绩状况，随机抽取了</a:t>
            </a:r>
            <a:r>
              <a:rPr lang="en-US" altLang="zh-CN" sz="2400" b="0" i="0" u="none" dirty="0">
                <a:solidFill>
                  <a:srgbClr val="000000"/>
                </a:solidFill>
                <a:effectLst/>
                <a:latin typeface="Times New Roman" pitchFamily="24"/>
                <a:ea typeface="Times New Roman" pitchFamily="24"/>
              </a:rPr>
              <a:t>20</a:t>
            </a:r>
            <a:r>
              <a:rPr lang="zh-CN" altLang="zh-CN" sz="2400" b="0" i="0" u="none" dirty="0">
                <a:solidFill>
                  <a:srgbClr val="000000"/>
                </a:solidFill>
                <a:effectLst/>
                <a:latin typeface="白正" pitchFamily="24"/>
                <a:ea typeface="宋体" pitchFamily="24"/>
              </a:rPr>
              <a:t>名学生的数学成绩</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单位：分</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，分别为：</a:t>
            </a:r>
            <a:r>
              <a:rPr lang="en-US" altLang="zh-CN" sz="2400" b="0" i="0" u="none" dirty="0">
                <a:solidFill>
                  <a:srgbClr val="000000"/>
                </a:solidFill>
                <a:effectLst/>
                <a:latin typeface="Times New Roman" pitchFamily="24"/>
                <a:ea typeface="Times New Roman" pitchFamily="24"/>
              </a:rPr>
              <a:t>87</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85</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68</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72</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58</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100</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93</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97</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96</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83</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51</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84</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92</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62</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83</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79</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74</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72</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65</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79.[</a:t>
            </a:r>
            <a:r>
              <a:rPr lang="zh-CN" altLang="zh-CN" sz="2400" b="0" i="0" u="none" dirty="0">
                <a:solidFill>
                  <a:srgbClr val="000000"/>
                </a:solidFill>
                <a:effectLst/>
                <a:latin typeface="白正" pitchFamily="24"/>
                <a:ea typeface="宋体" pitchFamily="24"/>
              </a:rPr>
              <a:t>这份试卷满分为</a:t>
            </a:r>
            <a:r>
              <a:rPr lang="en-US" altLang="zh-CN" sz="2400" b="0" i="0" u="none" dirty="0">
                <a:solidFill>
                  <a:srgbClr val="000000"/>
                </a:solidFill>
                <a:effectLst/>
                <a:latin typeface="Times New Roman" pitchFamily="24"/>
                <a:ea typeface="Times New Roman" pitchFamily="24"/>
              </a:rPr>
              <a:t>100</a:t>
            </a:r>
            <a:r>
              <a:rPr lang="zh-CN" altLang="zh-CN" sz="2400" b="0" i="0" u="none" dirty="0">
                <a:solidFill>
                  <a:srgbClr val="000000"/>
                </a:solidFill>
                <a:effectLst/>
                <a:latin typeface="白正" pitchFamily="24"/>
                <a:ea typeface="宋体" pitchFamily="24"/>
              </a:rPr>
              <a:t>分，</a:t>
            </a:r>
            <a:r>
              <a:rPr lang="en-US" altLang="zh-CN" sz="2400" b="0" i="0" u="none" dirty="0">
                <a:solidFill>
                  <a:srgbClr val="000000"/>
                </a:solidFill>
                <a:effectLst/>
                <a:latin typeface="Times New Roman" pitchFamily="24"/>
                <a:ea typeface="Times New Roman" pitchFamily="24"/>
              </a:rPr>
              <a:t>60</a:t>
            </a:r>
            <a:r>
              <a:rPr lang="zh-CN" altLang="zh-CN" sz="2400" b="0" i="0" u="none" dirty="0">
                <a:solidFill>
                  <a:srgbClr val="000000"/>
                </a:solidFill>
                <a:effectLst/>
                <a:latin typeface="白正" pitchFamily="24"/>
                <a:ea typeface="宋体" pitchFamily="24"/>
              </a:rPr>
              <a:t>分</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含</a:t>
            </a:r>
            <a:r>
              <a:rPr lang="en-US" altLang="zh-CN" sz="2400" b="0" i="0" u="none" dirty="0">
                <a:solidFill>
                  <a:srgbClr val="000000"/>
                </a:solidFill>
                <a:effectLst/>
                <a:latin typeface="Times New Roman" pitchFamily="24"/>
                <a:ea typeface="Times New Roman" pitchFamily="24"/>
              </a:rPr>
              <a:t>60</a:t>
            </a:r>
            <a:r>
              <a:rPr lang="zh-CN" altLang="zh-CN" sz="2400" b="0" i="0" u="none" dirty="0">
                <a:solidFill>
                  <a:srgbClr val="000000"/>
                </a:solidFill>
                <a:effectLst/>
                <a:latin typeface="白正" pitchFamily="24"/>
                <a:ea typeface="宋体" pitchFamily="24"/>
              </a:rPr>
              <a:t>分</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以上者为及格</a:t>
            </a:r>
            <a:r>
              <a:rPr lang="en-US" altLang="zh-CN" sz="2400" b="0" i="0" u="none" dirty="0">
                <a:solidFill>
                  <a:srgbClr val="000000"/>
                </a:solidFill>
                <a:effectLst/>
                <a:latin typeface="Times New Roman" pitchFamily="24"/>
                <a:ea typeface="Times New Roman" pitchFamily="24"/>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741" name="yt_shape_13741"/>
          <p:cNvSpPr txBox="1"/>
          <p:nvPr/>
        </p:nvSpPr>
        <p:spPr>
          <a:xfrm>
            <a:off x="540000" y="900000"/>
            <a:ext cx="4119013" cy="597664"/>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白正" pitchFamily="32"/>
                <a:ea typeface="宋体" pitchFamily="32"/>
              </a:rPr>
              <a:t> </a:t>
            </a:r>
            <a:r>
              <a:rPr lang="en-US" altLang="zh-CN" sz="3250" b="0" i="0" u="none" spc="31382">
                <a:solidFill>
                  <a:srgbClr val="1EE3CF"/>
                </a:solidFill>
                <a:effectLst/>
                <a:latin typeface="白正" pitchFamily="32"/>
                <a:ea typeface="宋体" pitchFamily="32"/>
              </a:rPr>
              <a:t> </a:t>
            </a:r>
          </a:p>
        </p:txBody>
      </p:sp>
      <p:pic>
        <p:nvPicPr>
          <p:cNvPr id="13740" name="yt_image_13740" title="H_50.94">
            <a:extLst>
              <a:ext uri="">
                <a16:creationId xmlns="" xmlns:p14="http://schemas.microsoft.com/office/powerpoint/2010/main"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540000" y="900000"/>
            <a:ext cx="4086225" cy="646938"/>
          </a:xfrm>
          <a:prstGeom prst="rect">
            <a:avLst/>
          </a:prstGeom>
          <a:noFill/>
          <a:extLst>
            <a:ext uri="{909E8E84-426E-40DD-AFC4-6F175D3DCCD1}">
              <a14:hiddenFill xmlns:a14="http://schemas.microsoft.com/office/drawing/2010/main">
                <a:solidFill>
                  <a:srgbClr val="FFFFFF"/>
                </a:solidFill>
              </a14:hiddenFill>
            </a:ext>
          </a:extLst>
        </p:spPr>
      </p:pic>
      <p:sp>
        <p:nvSpPr>
          <p:cNvPr id="13743" name="yt_shape_13743"/>
          <p:cNvSpPr txBox="1"/>
          <p:nvPr/>
        </p:nvSpPr>
        <p:spPr>
          <a:xfrm>
            <a:off x="540119" y="1597583"/>
            <a:ext cx="11111999" cy="139563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spc="150">
                <a:solidFill>
                  <a:srgbClr val="000000"/>
                </a:solidFill>
                <a:effectLst/>
                <a:latin typeface="Times New Roman" pitchFamily="24"/>
                <a:ea typeface="Times New Roman" pitchFamily="24"/>
              </a:rPr>
              <a:t>14.</a:t>
            </a:r>
            <a:r>
              <a:rPr lang="zh-CN" altLang="zh-CN" sz="2400" b="0" i="0" u="none" spc="150">
                <a:solidFill>
                  <a:srgbClr val="000000"/>
                </a:solidFill>
                <a:effectLst/>
                <a:latin typeface="宋体" pitchFamily="24"/>
                <a:ea typeface="宋体" pitchFamily="24"/>
              </a:rPr>
              <a:t>（</a:t>
            </a:r>
            <a:r>
              <a:rPr lang="zh-CN" altLang="zh-CN" sz="2400" b="0" i="0" u="none" spc="150">
                <a:solidFill>
                  <a:srgbClr val="000000"/>
                </a:solidFill>
                <a:effectLst/>
                <a:latin typeface="白正" pitchFamily="24"/>
                <a:ea typeface="楷体" pitchFamily="24"/>
              </a:rPr>
              <a:t>核心素养</a:t>
            </a:r>
            <a:r>
              <a:rPr lang="en-US" altLang="zh-CN" sz="2400" b="0" i="0" u="none" spc="150">
                <a:solidFill>
                  <a:srgbClr val="000000"/>
                </a:solidFill>
                <a:effectLst/>
                <a:latin typeface="Times New Roman" pitchFamily="24"/>
                <a:ea typeface="Times New Roman" pitchFamily="24"/>
              </a:rPr>
              <a:t>·</a:t>
            </a:r>
            <a:r>
              <a:rPr lang="zh-CN" altLang="zh-CN" sz="2400" b="0" i="0" u="none" spc="150">
                <a:solidFill>
                  <a:srgbClr val="000000"/>
                </a:solidFill>
                <a:effectLst/>
                <a:latin typeface="白正" pitchFamily="24"/>
                <a:ea typeface="楷体" pitchFamily="24"/>
              </a:rPr>
              <a:t>应用意识</a:t>
            </a:r>
            <a:r>
              <a:rPr lang="zh-CN" altLang="zh-CN" sz="2400" b="0" i="0" u="none" spc="150">
                <a:solidFill>
                  <a:srgbClr val="000000"/>
                </a:solidFill>
                <a:effectLst/>
                <a:latin typeface="宋体" pitchFamily="24"/>
                <a:ea typeface="宋体" pitchFamily="24"/>
              </a:rPr>
              <a:t>）</a:t>
            </a:r>
            <a:r>
              <a:rPr lang="zh-CN" altLang="zh-CN" sz="2400" b="0" i="0" u="none" spc="150">
                <a:solidFill>
                  <a:srgbClr val="000000"/>
                </a:solidFill>
                <a:effectLst/>
                <a:latin typeface="白正" pitchFamily="24"/>
                <a:ea typeface="宋体" pitchFamily="24"/>
              </a:rPr>
              <a:t>某红绿灯路口，以每天通过</a:t>
            </a:r>
            <a:r>
              <a:rPr lang="en-US" altLang="zh-CN" sz="2400" b="0" i="0" u="none" spc="150">
                <a:solidFill>
                  <a:srgbClr val="000000"/>
                </a:solidFill>
                <a:effectLst/>
                <a:latin typeface="Times New Roman" pitchFamily="24"/>
                <a:ea typeface="Times New Roman" pitchFamily="24"/>
              </a:rPr>
              <a:t>100</a:t>
            </a:r>
            <a:r>
              <a:rPr lang="zh-CN" altLang="zh-CN" sz="2400" b="0" i="0" u="none" spc="150">
                <a:solidFill>
                  <a:srgbClr val="000000"/>
                </a:solidFill>
                <a:effectLst/>
                <a:latin typeface="白正" pitchFamily="24"/>
                <a:ea typeface="宋体" pitchFamily="24"/>
              </a:rPr>
              <a:t>辆小汽车为标准，超过的小汽车数记为正</a:t>
            </a:r>
            <a:r>
              <a:rPr lang="en-US" altLang="zh-CN" sz="2400" b="0" i="0" u="none" spc="150">
                <a:solidFill>
                  <a:srgbClr val="000000"/>
                </a:solidFill>
                <a:effectLst/>
                <a:latin typeface="Times New Roman" pitchFamily="24"/>
                <a:ea typeface="Times New Roman" pitchFamily="24"/>
              </a:rPr>
              <a:t>.</a:t>
            </a:r>
            <a:r>
              <a:rPr lang="zh-CN" altLang="zh-CN" sz="2400" b="0" i="0" u="none" spc="150">
                <a:solidFill>
                  <a:srgbClr val="000000"/>
                </a:solidFill>
                <a:effectLst/>
                <a:latin typeface="白正" pitchFamily="24"/>
                <a:ea typeface="宋体" pitchFamily="24"/>
              </a:rPr>
              <a:t>测得某周通过该红绿灯路口的小汽车数量与标准量相比的情况如下表：</a:t>
            </a:r>
          </a:p>
        </p:txBody>
      </p:sp>
      <p:graphicFrame>
        <p:nvGraphicFramePr>
          <p:cNvPr id="13744" name="yt_table_13744" title="H_164.1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774132116"/>
              </p:ext>
            </p:extLst>
          </p:nvPr>
        </p:nvGraphicFramePr>
        <p:xfrm>
          <a:off x="540000" y="3196373"/>
          <a:ext cx="11111995" cy="2084832"/>
        </p:xfrm>
        <a:graphic>
          <a:graphicData uri="http://schemas.openxmlformats.org/drawingml/2006/table">
            <a:tbl>
              <a:tblPr>
                <a:tableStyleId>{5940675A-B579-460E-94D1-54222C63F5DA}</a:tableStyleId>
              </a:tblPr>
              <a:tblGrid>
                <a:gridCol w="1659329">
                  <a:extLst>
                    <a:ext uri="{9D8B030D-6E8A-4147-A177-3AD203B41FA5}">
                      <a16:colId xmlns:a16="http://schemas.microsoft.com/office/drawing/2014/main" val="20000"/>
                    </a:ext>
                  </a:extLst>
                </a:gridCol>
                <a:gridCol w="1350873">
                  <a:extLst>
                    <a:ext uri="{9D8B030D-6E8A-4147-A177-3AD203B41FA5}">
                      <a16:colId xmlns:a16="http://schemas.microsoft.com/office/drawing/2014/main" val="20001"/>
                    </a:ext>
                  </a:extLst>
                </a:gridCol>
                <a:gridCol w="1350873">
                  <a:extLst>
                    <a:ext uri="{9D8B030D-6E8A-4147-A177-3AD203B41FA5}">
                      <a16:colId xmlns:a16="http://schemas.microsoft.com/office/drawing/2014/main" val="20002"/>
                    </a:ext>
                  </a:extLst>
                </a:gridCol>
                <a:gridCol w="1351561">
                  <a:extLst>
                    <a:ext uri="{9D8B030D-6E8A-4147-A177-3AD203B41FA5}">
                      <a16:colId xmlns:a16="http://schemas.microsoft.com/office/drawing/2014/main" val="20003"/>
                    </a:ext>
                  </a:extLst>
                </a:gridCol>
                <a:gridCol w="1351561">
                  <a:extLst>
                    <a:ext uri="{9D8B030D-6E8A-4147-A177-3AD203B41FA5}">
                      <a16:colId xmlns:a16="http://schemas.microsoft.com/office/drawing/2014/main" val="20004"/>
                    </a:ext>
                  </a:extLst>
                </a:gridCol>
                <a:gridCol w="1351561">
                  <a:extLst>
                    <a:ext uri="{9D8B030D-6E8A-4147-A177-3AD203B41FA5}">
                      <a16:colId xmlns:a16="http://schemas.microsoft.com/office/drawing/2014/main" val="20005"/>
                    </a:ext>
                  </a:extLst>
                </a:gridCol>
                <a:gridCol w="1351561">
                  <a:extLst>
                    <a:ext uri="{9D8B030D-6E8A-4147-A177-3AD203B41FA5}">
                      <a16:colId xmlns:a16="http://schemas.microsoft.com/office/drawing/2014/main" val="20006"/>
                    </a:ext>
                  </a:extLst>
                </a:gridCol>
                <a:gridCol w="1344676">
                  <a:extLst>
                    <a:ext uri="{9D8B030D-6E8A-4147-A177-3AD203B41FA5}">
                      <a16:colId xmlns:a16="http://schemas.microsoft.com/office/drawing/2014/main" val="20007"/>
                    </a:ext>
                  </a:extLst>
                </a:gridCol>
              </a:tblGrid>
              <a:tr h="467999">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星期</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一</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二</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三</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四</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五</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六</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日</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与标准量的差</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辆</a:t>
                      </a:r>
                      <a:r>
                        <a:rPr lang="zh-CN" altLang="zh-CN" sz="2400" b="0" i="0" u="none">
                          <a:solidFill>
                            <a:srgbClr val="000000"/>
                          </a:solidFill>
                          <a:effectLst/>
                          <a:latin typeface="宋体" pitchFamily="24"/>
                          <a:ea typeface="宋体" pitchFamily="24"/>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7</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6</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13</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bl>
          </a:graphicData>
        </a:graphic>
      </p:graphicFrame>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TotalTime>
  <Words>1606</Words>
  <Application>Microsoft Office PowerPoint</Application>
  <PresentationFormat>宽屏</PresentationFormat>
  <Paragraphs>127</Paragraphs>
  <Slides>12</Slides>
  <Notes>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12</vt:i4>
      </vt:variant>
    </vt:vector>
  </HeadingPairs>
  <TitlesOfParts>
    <vt:vector size="26" baseType="lpstr">
      <vt:lpstr>Finished</vt:lpstr>
      <vt:lpstr>白正</vt:lpstr>
      <vt:lpstr>等线</vt:lpstr>
      <vt:lpstr>等线 Light</vt:lpstr>
      <vt:lpstr>黑体</vt:lpstr>
      <vt:lpstr>楷体</vt:lpstr>
      <vt:lpstr>宋体</vt:lpstr>
      <vt:lpstr>微软雅黑</vt:lpstr>
      <vt:lpstr>Arial</vt:lpstr>
      <vt:lpstr>Calibri Light</vt:lpstr>
      <vt:lpstr>Cambria Math</vt:lpstr>
      <vt:lpstr>Times New Roman</vt:lpstr>
      <vt:lpstr>1_默认设计模板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DELL</cp:lastModifiedBy>
  <cp:revision>46</cp:revision>
  <dcterms:created xsi:type="dcterms:W3CDTF">2023-05-05T05:33:04Z</dcterms:created>
  <dcterms:modified xsi:type="dcterms:W3CDTF">2023-11-02T12:48:32Z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